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8" r:id="rId2"/>
    <p:sldId id="257" r:id="rId3"/>
    <p:sldId id="266" r:id="rId4"/>
    <p:sldId id="268" r:id="rId5"/>
    <p:sldId id="331" r:id="rId6"/>
    <p:sldId id="328" r:id="rId7"/>
    <p:sldId id="335" r:id="rId8"/>
    <p:sldId id="332" r:id="rId9"/>
    <p:sldId id="336" r:id="rId10"/>
    <p:sldId id="333" r:id="rId11"/>
    <p:sldId id="337" r:id="rId12"/>
    <p:sldId id="340" r:id="rId13"/>
    <p:sldId id="338" r:id="rId14"/>
    <p:sldId id="339" r:id="rId15"/>
    <p:sldId id="341" r:id="rId16"/>
    <p:sldId id="348" r:id="rId17"/>
    <p:sldId id="343" r:id="rId18"/>
    <p:sldId id="347" r:id="rId19"/>
    <p:sldId id="345" r:id="rId20"/>
    <p:sldId id="346" r:id="rId21"/>
    <p:sldId id="350" r:id="rId22"/>
    <p:sldId id="288" r:id="rId23"/>
    <p:sldId id="352" r:id="rId24"/>
    <p:sldId id="353" r:id="rId25"/>
    <p:sldId id="354" r:id="rId26"/>
    <p:sldId id="355" r:id="rId27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>
          <p15:clr>
            <a:srgbClr val="A4A3A4"/>
          </p15:clr>
        </p15:guide>
        <p15:guide id="2" orient="horz" pos="3521">
          <p15:clr>
            <a:srgbClr val="A4A3A4"/>
          </p15:clr>
        </p15:guide>
        <p15:guide id="3" pos="340">
          <p15:clr>
            <a:srgbClr val="A4A3A4"/>
          </p15:clr>
        </p15:guide>
        <p15:guide id="4" pos="54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1310" y="82"/>
      </p:cViewPr>
      <p:guideLst>
        <p:guide orient="horz" pos="981"/>
        <p:guide orient="horz" pos="3521"/>
        <p:guide pos="340"/>
        <p:guide pos="54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Samia\Documents\S&#233;minaire%20ANGERS\MARINO_2014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mia\Documents\S&#233;minaire%20ANGERS\DREES_2018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Samia\AppData\Local\Temp\graf%209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Samia\Documents\S&#233;minaire%20ANGERS\MARINO_2014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Samia\Documents\S&#233;minaire%20ANGERS\DREES_201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'Figure 2'!$B$5:$I$5</c:f>
              <c:strCache>
                <c:ptCount val="8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</c:strCache>
            </c:strRef>
          </c:cat>
          <c:val>
            <c:numRef>
              <c:f>'Figure 2'!$B$6:$I$6</c:f>
              <c:numCache>
                <c:formatCode>General</c:formatCode>
                <c:ptCount val="8"/>
                <c:pt idx="0">
                  <c:v>0.67799599999999993</c:v>
                </c:pt>
                <c:pt idx="1">
                  <c:v>0.69256600000000001</c:v>
                </c:pt>
                <c:pt idx="2">
                  <c:v>0.67545999999999995</c:v>
                </c:pt>
                <c:pt idx="3">
                  <c:v>0.64028600000000002</c:v>
                </c:pt>
                <c:pt idx="4">
                  <c:v>0.61843199999999998</c:v>
                </c:pt>
                <c:pt idx="5">
                  <c:v>0.60527399999999998</c:v>
                </c:pt>
                <c:pt idx="6">
                  <c:v>0.58668000000000009</c:v>
                </c:pt>
                <c:pt idx="7">
                  <c:v>0.57461200000000001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061824"/>
        <c:axId val="111062216"/>
      </c:barChart>
      <c:catAx>
        <c:axId val="11106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1062216"/>
        <c:crosses val="autoZero"/>
        <c:auto val="1"/>
        <c:lblAlgn val="ctr"/>
        <c:lblOffset val="100"/>
        <c:noMultiLvlLbl val="0"/>
      </c:catAx>
      <c:valAx>
        <c:axId val="111062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1061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'F14-Graphique 2'!$B$4</c:f>
              <c:strCache>
                <c:ptCount val="1"/>
                <c:pt idx="0">
                  <c:v>Overall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'F14-Graphique 2'!$C$3:$O$3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'F14-Graphique 2'!$C$4:$O$4</c:f>
              <c:numCache>
                <c:formatCode>#\ ##0.0\ _€</c:formatCode>
                <c:ptCount val="13"/>
                <c:pt idx="0">
                  <c:v>60.691335374113535</c:v>
                </c:pt>
                <c:pt idx="1">
                  <c:v>60.649231479827527</c:v>
                </c:pt>
                <c:pt idx="2">
                  <c:v>60.577717811978424</c:v>
                </c:pt>
                <c:pt idx="3">
                  <c:v>60.545829109546361</c:v>
                </c:pt>
                <c:pt idx="4">
                  <c:v>60.482164440882705</c:v>
                </c:pt>
                <c:pt idx="5">
                  <c:v>60.551911896088356</c:v>
                </c:pt>
                <c:pt idx="6">
                  <c:v>60.516216002446228</c:v>
                </c:pt>
                <c:pt idx="7">
                  <c:v>60.766115123025827</c:v>
                </c:pt>
                <c:pt idx="8">
                  <c:v>61.025588770794137</c:v>
                </c:pt>
                <c:pt idx="9">
                  <c:v>61.188651832163195</c:v>
                </c:pt>
                <c:pt idx="10">
                  <c:v>61.357833785352305</c:v>
                </c:pt>
                <c:pt idx="11">
                  <c:v>61.603704298014698</c:v>
                </c:pt>
                <c:pt idx="12">
                  <c:v>61.839639159855572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'F14-Graphique 2'!$B$5</c:f>
              <c:strCache>
                <c:ptCount val="1"/>
                <c:pt idx="0">
                  <c:v>Women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'F14-Graphique 2'!$C$3:$O$3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'F14-Graphique 2'!$C$5:$O$5</c:f>
              <c:numCache>
                <c:formatCode>#\ ##0.0\ _€</c:formatCode>
                <c:ptCount val="13"/>
                <c:pt idx="0">
                  <c:v>61.288105746340193</c:v>
                </c:pt>
                <c:pt idx="1">
                  <c:v>61.237018650704513</c:v>
                </c:pt>
                <c:pt idx="2">
                  <c:v>61.15296571038057</c:v>
                </c:pt>
                <c:pt idx="3">
                  <c:v>61.089123142362908</c:v>
                </c:pt>
                <c:pt idx="4">
                  <c:v>61.005793873143332</c:v>
                </c:pt>
                <c:pt idx="5">
                  <c:v>60.96815790159831</c:v>
                </c:pt>
                <c:pt idx="6">
                  <c:v>60.843985169318977</c:v>
                </c:pt>
                <c:pt idx="7">
                  <c:v>61.000849533961734</c:v>
                </c:pt>
                <c:pt idx="8">
                  <c:v>61.306419439136462</c:v>
                </c:pt>
                <c:pt idx="9">
                  <c:v>61.467659725791634</c:v>
                </c:pt>
                <c:pt idx="10">
                  <c:v>61.634757567958481</c:v>
                </c:pt>
                <c:pt idx="11">
                  <c:v>61.877630718723267</c:v>
                </c:pt>
                <c:pt idx="12">
                  <c:v>62.12249488321001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'F14-Graphique 2'!$B$6</c:f>
              <c:strCache>
                <c:ptCount val="1"/>
                <c:pt idx="0">
                  <c:v>Men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'F14-Graphique 2'!$C$3:$O$3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'F14-Graphique 2'!$C$6:$O$6</c:f>
              <c:numCache>
                <c:formatCode>#\ ##0.0\ _€</c:formatCode>
                <c:ptCount val="13"/>
                <c:pt idx="0">
                  <c:v>60.101149205636908</c:v>
                </c:pt>
                <c:pt idx="1">
                  <c:v>60.079577968924582</c:v>
                </c:pt>
                <c:pt idx="2">
                  <c:v>60.03380599706697</c:v>
                </c:pt>
                <c:pt idx="3">
                  <c:v>60.01662122789439</c:v>
                </c:pt>
                <c:pt idx="4">
                  <c:v>59.923802418157365</c:v>
                </c:pt>
                <c:pt idx="5">
                  <c:v>60.106143466231636</c:v>
                </c:pt>
                <c:pt idx="6">
                  <c:v>60.157098869134494</c:v>
                </c:pt>
                <c:pt idx="7">
                  <c:v>60.502190861424211</c:v>
                </c:pt>
                <c:pt idx="8">
                  <c:v>60.715001192915928</c:v>
                </c:pt>
                <c:pt idx="9">
                  <c:v>60.875026834729056</c:v>
                </c:pt>
                <c:pt idx="10">
                  <c:v>61.044930150434624</c:v>
                </c:pt>
                <c:pt idx="11">
                  <c:v>61.296685963740472</c:v>
                </c:pt>
                <c:pt idx="12">
                  <c:v>61.528646920797947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1063000"/>
        <c:axId val="111063392"/>
      </c:lineChart>
      <c:catAx>
        <c:axId val="11106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1063392"/>
        <c:crosses val="autoZero"/>
        <c:auto val="1"/>
        <c:lblAlgn val="ctr"/>
        <c:lblOffset val="100"/>
        <c:noMultiLvlLbl val="0"/>
      </c:catAx>
      <c:valAx>
        <c:axId val="11106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\ _€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1063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'[graf 9.xls]Feuil1'!$A$4:$A$47</c:f>
              <c:strCache>
                <c:ptCount val="44"/>
                <c:pt idx="0">
                  <c:v>2003T1</c:v>
                </c:pt>
                <c:pt idx="1">
                  <c:v>2003T2</c:v>
                </c:pt>
                <c:pt idx="2">
                  <c:v>2003T3</c:v>
                </c:pt>
                <c:pt idx="3">
                  <c:v>2003T4</c:v>
                </c:pt>
                <c:pt idx="4">
                  <c:v>2004T1</c:v>
                </c:pt>
                <c:pt idx="5">
                  <c:v>2004T2</c:v>
                </c:pt>
                <c:pt idx="6">
                  <c:v>2004T3</c:v>
                </c:pt>
                <c:pt idx="7">
                  <c:v>2004T4</c:v>
                </c:pt>
                <c:pt idx="8">
                  <c:v>2005T1</c:v>
                </c:pt>
                <c:pt idx="9">
                  <c:v>2005T2</c:v>
                </c:pt>
                <c:pt idx="10">
                  <c:v>2005T3</c:v>
                </c:pt>
                <c:pt idx="11">
                  <c:v>2005T4</c:v>
                </c:pt>
                <c:pt idx="12">
                  <c:v>2006T1</c:v>
                </c:pt>
                <c:pt idx="13">
                  <c:v>2006T2</c:v>
                </c:pt>
                <c:pt idx="14">
                  <c:v>2006T3</c:v>
                </c:pt>
                <c:pt idx="15">
                  <c:v>2006T4</c:v>
                </c:pt>
                <c:pt idx="16">
                  <c:v>2007T1</c:v>
                </c:pt>
                <c:pt idx="17">
                  <c:v>2007T2</c:v>
                </c:pt>
                <c:pt idx="18">
                  <c:v>2007T3</c:v>
                </c:pt>
                <c:pt idx="19">
                  <c:v>2007T4</c:v>
                </c:pt>
                <c:pt idx="20">
                  <c:v>2008T1</c:v>
                </c:pt>
                <c:pt idx="21">
                  <c:v>2008T2</c:v>
                </c:pt>
                <c:pt idx="22">
                  <c:v>2008T3</c:v>
                </c:pt>
                <c:pt idx="23">
                  <c:v>2008T4</c:v>
                </c:pt>
                <c:pt idx="24">
                  <c:v>2009T1</c:v>
                </c:pt>
                <c:pt idx="25">
                  <c:v>2009T2</c:v>
                </c:pt>
                <c:pt idx="26">
                  <c:v>2009T3</c:v>
                </c:pt>
                <c:pt idx="27">
                  <c:v>2009T4</c:v>
                </c:pt>
                <c:pt idx="28">
                  <c:v>2010T1</c:v>
                </c:pt>
                <c:pt idx="29">
                  <c:v>2010T2</c:v>
                </c:pt>
                <c:pt idx="30">
                  <c:v>2010T3</c:v>
                </c:pt>
                <c:pt idx="31">
                  <c:v>2010T4</c:v>
                </c:pt>
                <c:pt idx="32">
                  <c:v>2011T1</c:v>
                </c:pt>
                <c:pt idx="33">
                  <c:v>2011T2</c:v>
                </c:pt>
                <c:pt idx="34">
                  <c:v>2011T3</c:v>
                </c:pt>
                <c:pt idx="35">
                  <c:v>2011T4</c:v>
                </c:pt>
                <c:pt idx="36">
                  <c:v>2012T1</c:v>
                </c:pt>
                <c:pt idx="37">
                  <c:v>2012T2</c:v>
                </c:pt>
                <c:pt idx="38">
                  <c:v>2012T3</c:v>
                </c:pt>
                <c:pt idx="39">
                  <c:v>2012T4</c:v>
                </c:pt>
                <c:pt idx="40">
                  <c:v>2013T1</c:v>
                </c:pt>
                <c:pt idx="41">
                  <c:v>2013T2</c:v>
                </c:pt>
                <c:pt idx="42">
                  <c:v>2013T3</c:v>
                </c:pt>
                <c:pt idx="43">
                  <c:v>2013T4</c:v>
                </c:pt>
              </c:strCache>
            </c:strRef>
          </c:cat>
          <c:val>
            <c:numRef>
              <c:f>'[graf 9.xls]Feuil1'!$B$4:$B$47</c:f>
              <c:numCache>
                <c:formatCode>0.0</c:formatCode>
                <c:ptCount val="44"/>
                <c:pt idx="0">
                  <c:v>36.436799999999998</c:v>
                </c:pt>
                <c:pt idx="1">
                  <c:v>36.915500000000002</c:v>
                </c:pt>
                <c:pt idx="2">
                  <c:v>37.147100000000002</c:v>
                </c:pt>
                <c:pt idx="3">
                  <c:v>37.569299999999998</c:v>
                </c:pt>
                <c:pt idx="4">
                  <c:v>37.567999999999998</c:v>
                </c:pt>
                <c:pt idx="5">
                  <c:v>37.301400000000001</c:v>
                </c:pt>
                <c:pt idx="6">
                  <c:v>38.226199999999999</c:v>
                </c:pt>
                <c:pt idx="7">
                  <c:v>38.229199999999999</c:v>
                </c:pt>
                <c:pt idx="8">
                  <c:v>38.695</c:v>
                </c:pt>
                <c:pt idx="9">
                  <c:v>38.768300000000004</c:v>
                </c:pt>
                <c:pt idx="10">
                  <c:v>38.4514</c:v>
                </c:pt>
                <c:pt idx="11">
                  <c:v>38.2089</c:v>
                </c:pt>
                <c:pt idx="12">
                  <c:v>38.3765</c:v>
                </c:pt>
                <c:pt idx="13">
                  <c:v>37.978999999999999</c:v>
                </c:pt>
                <c:pt idx="14">
                  <c:v>38.029299999999999</c:v>
                </c:pt>
                <c:pt idx="15">
                  <c:v>38.024299999999997</c:v>
                </c:pt>
                <c:pt idx="16">
                  <c:v>38.031700000000001</c:v>
                </c:pt>
                <c:pt idx="17">
                  <c:v>38.549900000000001</c:v>
                </c:pt>
                <c:pt idx="18">
                  <c:v>38.139299999999999</c:v>
                </c:pt>
                <c:pt idx="19">
                  <c:v>38.064999999999998</c:v>
                </c:pt>
                <c:pt idx="20">
                  <c:v>37.817999999999998</c:v>
                </c:pt>
                <c:pt idx="21">
                  <c:v>37.9878</c:v>
                </c:pt>
                <c:pt idx="22">
                  <c:v>38.194600000000001</c:v>
                </c:pt>
                <c:pt idx="23">
                  <c:v>38.630699999999997</c:v>
                </c:pt>
                <c:pt idx="24">
                  <c:v>38.779899999999998</c:v>
                </c:pt>
                <c:pt idx="25">
                  <c:v>38.992699999999999</c:v>
                </c:pt>
                <c:pt idx="26">
                  <c:v>38.995199999999997</c:v>
                </c:pt>
                <c:pt idx="27">
                  <c:v>38.922899999999998</c:v>
                </c:pt>
                <c:pt idx="28">
                  <c:v>39.200699999999998</c:v>
                </c:pt>
                <c:pt idx="29">
                  <c:v>39.511699999999998</c:v>
                </c:pt>
                <c:pt idx="30">
                  <c:v>40.144199999999998</c:v>
                </c:pt>
                <c:pt idx="31">
                  <c:v>39.990499999999997</c:v>
                </c:pt>
                <c:pt idx="32">
                  <c:v>40.408099999999997</c:v>
                </c:pt>
                <c:pt idx="33">
                  <c:v>41.181600000000003</c:v>
                </c:pt>
                <c:pt idx="34">
                  <c:v>41.651499999999999</c:v>
                </c:pt>
                <c:pt idx="35">
                  <c:v>42.713000000000001</c:v>
                </c:pt>
                <c:pt idx="36">
                  <c:v>43.417999999999999</c:v>
                </c:pt>
                <c:pt idx="37">
                  <c:v>43.838099999999997</c:v>
                </c:pt>
                <c:pt idx="38">
                  <c:v>44.871699999999997</c:v>
                </c:pt>
                <c:pt idx="39">
                  <c:v>45.746200000000002</c:v>
                </c:pt>
                <c:pt idx="40">
                  <c:v>45.456899999999997</c:v>
                </c:pt>
                <c:pt idx="41">
                  <c:v>45.427700000000002</c:v>
                </c:pt>
                <c:pt idx="42">
                  <c:v>45.778199999999998</c:v>
                </c:pt>
                <c:pt idx="43">
                  <c:v>45.779499999999999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267336"/>
        <c:axId val="166267728"/>
      </c:lineChart>
      <c:catAx>
        <c:axId val="166267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6267728"/>
        <c:crosses val="autoZero"/>
        <c:auto val="1"/>
        <c:lblAlgn val="ctr"/>
        <c:lblOffset val="100"/>
        <c:tickMarkSkip val="4"/>
        <c:noMultiLvlLbl val="0"/>
      </c:catAx>
      <c:valAx>
        <c:axId val="166267728"/>
        <c:scaling>
          <c:orientation val="minMax"/>
          <c:min val="3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6267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'Figure 1'!$A$3</c:f>
              <c:strCache>
                <c:ptCount val="1"/>
                <c:pt idx="0">
                  <c:v>No reforms, wage indexation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'Figure 1'!$B$4:$AZ$4</c:f>
              <c:numCache>
                <c:formatCode>General</c:formatCode>
                <c:ptCount val="5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</c:numCache>
            </c:numRef>
          </c:cat>
          <c:val>
            <c:numRef>
              <c:f>'Figure 1'!$B$8:$AZ$8</c:f>
              <c:numCache>
                <c:formatCode>General</c:formatCode>
                <c:ptCount val="51"/>
                <c:pt idx="0">
                  <c:v>0.15593831699302479</c:v>
                </c:pt>
                <c:pt idx="1">
                  <c:v>0.15802679245826229</c:v>
                </c:pt>
                <c:pt idx="2">
                  <c:v>0.16206334304564271</c:v>
                </c:pt>
                <c:pt idx="3">
                  <c:v>0.16441297654760714</c:v>
                </c:pt>
                <c:pt idx="4">
                  <c:v>0.16689705921295378</c:v>
                </c:pt>
                <c:pt idx="5">
                  <c:v>0.16877357222901779</c:v>
                </c:pt>
                <c:pt idx="6">
                  <c:v>0.17023461992235647</c:v>
                </c:pt>
                <c:pt idx="7">
                  <c:v>0.17174777317489415</c:v>
                </c:pt>
                <c:pt idx="8">
                  <c:v>0.17326291923769588</c:v>
                </c:pt>
                <c:pt idx="9">
                  <c:v>0.17478329979875171</c:v>
                </c:pt>
                <c:pt idx="10">
                  <c:v>0.17616837360647838</c:v>
                </c:pt>
                <c:pt idx="11">
                  <c:v>0.17740944055132929</c:v>
                </c:pt>
                <c:pt idx="12">
                  <c:v>0.17841422586169589</c:v>
                </c:pt>
                <c:pt idx="13">
                  <c:v>0.17934083256876895</c:v>
                </c:pt>
                <c:pt idx="14">
                  <c:v>0.18010856223142876</c:v>
                </c:pt>
                <c:pt idx="15">
                  <c:v>0.18100846107662555</c:v>
                </c:pt>
                <c:pt idx="16">
                  <c:v>0.1820658506002929</c:v>
                </c:pt>
                <c:pt idx="17">
                  <c:v>0.18336910007339474</c:v>
                </c:pt>
                <c:pt idx="18">
                  <c:v>0.18473352805308088</c:v>
                </c:pt>
                <c:pt idx="19">
                  <c:v>0.18619375356079076</c:v>
                </c:pt>
                <c:pt idx="20">
                  <c:v>0.18773733251355251</c:v>
                </c:pt>
                <c:pt idx="21">
                  <c:v>0.18939255078567069</c:v>
                </c:pt>
                <c:pt idx="22">
                  <c:v>0.19094973580819805</c:v>
                </c:pt>
                <c:pt idx="23">
                  <c:v>0.19250326550732091</c:v>
                </c:pt>
                <c:pt idx="24">
                  <c:v>0.19394982108327402</c:v>
                </c:pt>
                <c:pt idx="25">
                  <c:v>0.19525325110291833</c:v>
                </c:pt>
                <c:pt idx="26">
                  <c:v>0.19613632741289938</c:v>
                </c:pt>
                <c:pt idx="27">
                  <c:v>0.19686471394005478</c:v>
                </c:pt>
                <c:pt idx="28">
                  <c:v>0.19741449147870874</c:v>
                </c:pt>
                <c:pt idx="29">
                  <c:v>0.19780808197813188</c:v>
                </c:pt>
                <c:pt idx="30">
                  <c:v>0.19814959858971823</c:v>
                </c:pt>
                <c:pt idx="31">
                  <c:v>0.19848280804565416</c:v>
                </c:pt>
                <c:pt idx="32">
                  <c:v>0.19876892684293246</c:v>
                </c:pt>
                <c:pt idx="33">
                  <c:v>0.19906444051625202</c:v>
                </c:pt>
                <c:pt idx="34">
                  <c:v>0.19939178531964699</c:v>
                </c:pt>
                <c:pt idx="35">
                  <c:v>0.19975230205653899</c:v>
                </c:pt>
                <c:pt idx="36">
                  <c:v>0.19998378822336754</c:v>
                </c:pt>
                <c:pt idx="37">
                  <c:v>0.20015443479159917</c:v>
                </c:pt>
                <c:pt idx="38">
                  <c:v>0.20021764602697747</c:v>
                </c:pt>
                <c:pt idx="39">
                  <c:v>0.20044699943116945</c:v>
                </c:pt>
                <c:pt idx="40">
                  <c:v>0.20070923756186954</c:v>
                </c:pt>
                <c:pt idx="41">
                  <c:v>0.20123918401296881</c:v>
                </c:pt>
                <c:pt idx="42">
                  <c:v>0.20184954703902624</c:v>
                </c:pt>
                <c:pt idx="43">
                  <c:v>0.20244515332137128</c:v>
                </c:pt>
                <c:pt idx="44">
                  <c:v>0.20284714661392572</c:v>
                </c:pt>
                <c:pt idx="45">
                  <c:v>0.20319350188975865</c:v>
                </c:pt>
                <c:pt idx="46">
                  <c:v>0.20343807789265442</c:v>
                </c:pt>
                <c:pt idx="47">
                  <c:v>0.20376776983014802</c:v>
                </c:pt>
                <c:pt idx="48">
                  <c:v>0.20424523241754397</c:v>
                </c:pt>
                <c:pt idx="49">
                  <c:v>0.20449833532144049</c:v>
                </c:pt>
                <c:pt idx="50">
                  <c:v>0.20473133030499999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'Figure 1'!$A$11</c:f>
              <c:strCache>
                <c:ptCount val="1"/>
                <c:pt idx="0">
                  <c:v>No reforms, price indexation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'Figure 1'!$B$4:$AZ$4</c:f>
              <c:numCache>
                <c:formatCode>General</c:formatCode>
                <c:ptCount val="5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</c:numCache>
            </c:numRef>
          </c:cat>
          <c:val>
            <c:numRef>
              <c:f>'Figure 1'!$B$16:$AZ$16</c:f>
              <c:numCache>
                <c:formatCode>General</c:formatCode>
                <c:ptCount val="51"/>
                <c:pt idx="0">
                  <c:v>0.14448083901779957</c:v>
                </c:pt>
                <c:pt idx="1">
                  <c:v>0.14653481297706542</c:v>
                </c:pt>
                <c:pt idx="2">
                  <c:v>0.1504882083317812</c:v>
                </c:pt>
                <c:pt idx="3">
                  <c:v>0.15245149020421969</c:v>
                </c:pt>
                <c:pt idx="4">
                  <c:v>0.15456902488140073</c:v>
                </c:pt>
                <c:pt idx="5">
                  <c:v>0.15595712875687451</c:v>
                </c:pt>
                <c:pt idx="6">
                  <c:v>0.15668517772677212</c:v>
                </c:pt>
                <c:pt idx="7">
                  <c:v>0.15732895583578171</c:v>
                </c:pt>
                <c:pt idx="8">
                  <c:v>0.15781836111392286</c:v>
                </c:pt>
                <c:pt idx="9">
                  <c:v>0.15811536632461937</c:v>
                </c:pt>
                <c:pt idx="10">
                  <c:v>0.15807198707502482</c:v>
                </c:pt>
                <c:pt idx="11">
                  <c:v>0.15781479851669664</c:v>
                </c:pt>
                <c:pt idx="12">
                  <c:v>0.15727075309236843</c:v>
                </c:pt>
                <c:pt idx="13">
                  <c:v>0.15659242635110254</c:v>
                </c:pt>
                <c:pt idx="14">
                  <c:v>0.15570762018197387</c:v>
                </c:pt>
                <c:pt idx="15">
                  <c:v>0.15490605037016519</c:v>
                </c:pt>
                <c:pt idx="16">
                  <c:v>0.1541928144580027</c:v>
                </c:pt>
                <c:pt idx="17">
                  <c:v>0.15365865858052738</c:v>
                </c:pt>
                <c:pt idx="18">
                  <c:v>0.15316535106031476</c:v>
                </c:pt>
                <c:pt idx="19">
                  <c:v>0.15277409308121603</c:v>
                </c:pt>
                <c:pt idx="20">
                  <c:v>0.15249652645125306</c:v>
                </c:pt>
                <c:pt idx="21">
                  <c:v>0.1523685562850895</c:v>
                </c:pt>
                <c:pt idx="22">
                  <c:v>0.15222260961057094</c:v>
                </c:pt>
                <c:pt idx="23">
                  <c:v>0.15216033607002485</c:v>
                </c:pt>
                <c:pt idx="24">
                  <c:v>0.15209257974932675</c:v>
                </c:pt>
                <c:pt idx="25">
                  <c:v>0.15196615698163446</c:v>
                </c:pt>
                <c:pt idx="26">
                  <c:v>0.15153214463513581</c:v>
                </c:pt>
                <c:pt idx="27">
                  <c:v>0.1510203639712033</c:v>
                </c:pt>
                <c:pt idx="28">
                  <c:v>0.15042202647187713</c:v>
                </c:pt>
                <c:pt idx="29">
                  <c:v>0.14973771307640799</c:v>
                </c:pt>
                <c:pt idx="30">
                  <c:v>0.14906987312041675</c:v>
                </c:pt>
                <c:pt idx="31">
                  <c:v>0.14847556961169975</c:v>
                </c:pt>
                <c:pt idx="32">
                  <c:v>0.14790221450117724</c:v>
                </c:pt>
                <c:pt idx="33">
                  <c:v>0.14737707375807535</c:v>
                </c:pt>
                <c:pt idx="34">
                  <c:v>0.14693524053668197</c:v>
                </c:pt>
                <c:pt idx="35">
                  <c:v>0.14659547854338129</c:v>
                </c:pt>
                <c:pt idx="36">
                  <c:v>0.14618322404413769</c:v>
                </c:pt>
                <c:pt idx="37">
                  <c:v>0.14579039699243523</c:v>
                </c:pt>
                <c:pt idx="38">
                  <c:v>0.14535389443578201</c:v>
                </c:pt>
                <c:pt idx="39">
                  <c:v>0.14510093686601286</c:v>
                </c:pt>
                <c:pt idx="40">
                  <c:v>0.14491607379674401</c:v>
                </c:pt>
                <c:pt idx="41">
                  <c:v>0.14499443258534733</c:v>
                </c:pt>
                <c:pt idx="42">
                  <c:v>0.14515093551928165</c:v>
                </c:pt>
                <c:pt idx="43">
                  <c:v>0.14530872081241225</c:v>
                </c:pt>
                <c:pt idx="44">
                  <c:v>0.14531589888909674</c:v>
                </c:pt>
                <c:pt idx="45">
                  <c:v>0.14526773292721545</c:v>
                </c:pt>
                <c:pt idx="46">
                  <c:v>0.14515626183410246</c:v>
                </c:pt>
                <c:pt idx="47">
                  <c:v>0.14515339186566364</c:v>
                </c:pt>
                <c:pt idx="48">
                  <c:v>0.14528592005211477</c:v>
                </c:pt>
                <c:pt idx="49">
                  <c:v>0.14536802162417006</c:v>
                </c:pt>
                <c:pt idx="50">
                  <c:v>0.14544555114040555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'Figure 1'!$A$18</c:f>
              <c:strCache>
                <c:ptCount val="1"/>
                <c:pt idx="0">
                  <c:v>All reforms, price indexation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none"/>
          </c:marker>
          <c:cat>
            <c:numRef>
              <c:f>'Figure 1'!$B$4:$AZ$4</c:f>
              <c:numCache>
                <c:formatCode>General</c:formatCode>
                <c:ptCount val="5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</c:numCache>
            </c:numRef>
          </c:cat>
          <c:val>
            <c:numRef>
              <c:f>'Figure 1'!$B$23:$AZ$23</c:f>
              <c:numCache>
                <c:formatCode>General</c:formatCode>
                <c:ptCount val="51"/>
                <c:pt idx="0">
                  <c:v>0.13610468159156566</c:v>
                </c:pt>
                <c:pt idx="1">
                  <c:v>0.13727599373086677</c:v>
                </c:pt>
                <c:pt idx="2">
                  <c:v>0.13974567838670329</c:v>
                </c:pt>
                <c:pt idx="3">
                  <c:v>0.13986421669963689</c:v>
                </c:pt>
                <c:pt idx="4">
                  <c:v>0.14000223939376016</c:v>
                </c:pt>
                <c:pt idx="5">
                  <c:v>0.13955163713840407</c:v>
                </c:pt>
                <c:pt idx="6">
                  <c:v>0.13860671755861667</c:v>
                </c:pt>
                <c:pt idx="7">
                  <c:v>0.13766454399850581</c:v>
                </c:pt>
                <c:pt idx="8">
                  <c:v>0.13681159113400798</c:v>
                </c:pt>
                <c:pt idx="9">
                  <c:v>0.13597406390496861</c:v>
                </c:pt>
                <c:pt idx="10">
                  <c:v>0.13515775051315207</c:v>
                </c:pt>
                <c:pt idx="11">
                  <c:v>0.13440215733265642</c:v>
                </c:pt>
                <c:pt idx="12">
                  <c:v>0.1337159606541854</c:v>
                </c:pt>
                <c:pt idx="13">
                  <c:v>0.1331536194820141</c:v>
                </c:pt>
                <c:pt idx="14">
                  <c:v>0.13248547087474233</c:v>
                </c:pt>
                <c:pt idx="15">
                  <c:v>0.13172220705516971</c:v>
                </c:pt>
                <c:pt idx="16">
                  <c:v>0.13077538591364965</c:v>
                </c:pt>
                <c:pt idx="17">
                  <c:v>0.129799137870166</c:v>
                </c:pt>
                <c:pt idx="18">
                  <c:v>0.12869900581323473</c:v>
                </c:pt>
                <c:pt idx="19">
                  <c:v>0.12769305060520658</c:v>
                </c:pt>
                <c:pt idx="20">
                  <c:v>0.12690408839376949</c:v>
                </c:pt>
                <c:pt idx="21">
                  <c:v>0.12626212873885212</c:v>
                </c:pt>
                <c:pt idx="22">
                  <c:v>0.12569950410715303</c:v>
                </c:pt>
                <c:pt idx="23">
                  <c:v>0.12521952662666638</c:v>
                </c:pt>
                <c:pt idx="24">
                  <c:v>0.12484603826159742</c:v>
                </c:pt>
                <c:pt idx="25">
                  <c:v>0.12446942674038289</c:v>
                </c:pt>
                <c:pt idx="26">
                  <c:v>0.12405340479828893</c:v>
                </c:pt>
                <c:pt idx="27">
                  <c:v>0.12371587043615191</c:v>
                </c:pt>
                <c:pt idx="28">
                  <c:v>0.12327859022747534</c:v>
                </c:pt>
                <c:pt idx="29">
                  <c:v>0.1227635791944037</c:v>
                </c:pt>
                <c:pt idx="30">
                  <c:v>0.12235696320849332</c:v>
                </c:pt>
                <c:pt idx="31">
                  <c:v>0.12195778036146301</c:v>
                </c:pt>
                <c:pt idx="32">
                  <c:v>0.12144587816521631</c:v>
                </c:pt>
                <c:pt idx="33">
                  <c:v>0.12105304558840872</c:v>
                </c:pt>
                <c:pt idx="34">
                  <c:v>0.12080889632808953</c:v>
                </c:pt>
                <c:pt idx="35">
                  <c:v>0.12052023032654864</c:v>
                </c:pt>
                <c:pt idx="36">
                  <c:v>0.12017765714173989</c:v>
                </c:pt>
                <c:pt idx="37">
                  <c:v>0.11999656778066589</c:v>
                </c:pt>
                <c:pt idx="38">
                  <c:v>0.119848317662089</c:v>
                </c:pt>
                <c:pt idx="39">
                  <c:v>0.11960644724035738</c:v>
                </c:pt>
                <c:pt idx="40">
                  <c:v>0.11943433695307507</c:v>
                </c:pt>
                <c:pt idx="41">
                  <c:v>0.11933054885604159</c:v>
                </c:pt>
                <c:pt idx="42">
                  <c:v>0.11910520273130687</c:v>
                </c:pt>
                <c:pt idx="43">
                  <c:v>0.11887597014465086</c:v>
                </c:pt>
                <c:pt idx="44">
                  <c:v>0.11871905584266425</c:v>
                </c:pt>
                <c:pt idx="45">
                  <c:v>0.11866812252732864</c:v>
                </c:pt>
                <c:pt idx="46">
                  <c:v>0.1187494763550101</c:v>
                </c:pt>
                <c:pt idx="47">
                  <c:v>0.11897429230135674</c:v>
                </c:pt>
                <c:pt idx="48">
                  <c:v>0.11927619545346708</c:v>
                </c:pt>
                <c:pt idx="49">
                  <c:v>0.11951431621950358</c:v>
                </c:pt>
                <c:pt idx="50">
                  <c:v>0.11966968027195861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268512"/>
        <c:axId val="166268904"/>
      </c:lineChart>
      <c:catAx>
        <c:axId val="16626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6268904"/>
        <c:crosses val="autoZero"/>
        <c:auto val="1"/>
        <c:lblAlgn val="ctr"/>
        <c:lblOffset val="100"/>
        <c:noMultiLvlLbl val="0"/>
      </c:catAx>
      <c:valAx>
        <c:axId val="166268904"/>
        <c:scaling>
          <c:orientation val="minMax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626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'F14-Graphique 2'!$B$10:$B$12</c:f>
              <c:strCache>
                <c:ptCount val="3"/>
                <c:pt idx="0">
                  <c:v>Desired age of retirement</c:v>
                </c:pt>
                <c:pt idx="1">
                  <c:v>Expected age of retirement</c:v>
                </c:pt>
                <c:pt idx="2">
                  <c:v>Maximum acceptable age of retirement</c:v>
                </c:pt>
              </c:strCache>
            </c:strRef>
          </c:cat>
          <c:val>
            <c:numRef>
              <c:f>'F14-Graphique 2'!$C$10:$C$12</c:f>
              <c:numCache>
                <c:formatCode>General</c:formatCode>
                <c:ptCount val="3"/>
                <c:pt idx="0">
                  <c:v>59.5</c:v>
                </c:pt>
                <c:pt idx="1">
                  <c:v>65.5</c:v>
                </c:pt>
                <c:pt idx="2">
                  <c:v>63.5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269296"/>
        <c:axId val="166270472"/>
      </c:barChart>
      <c:catAx>
        <c:axId val="16626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6270472"/>
        <c:crosses val="autoZero"/>
        <c:auto val="1"/>
        <c:lblAlgn val="ctr"/>
        <c:lblOffset val="100"/>
        <c:noMultiLvlLbl val="0"/>
      </c:catAx>
      <c:valAx>
        <c:axId val="166270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626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6B96C48-9ABC-488F-984D-93953F8E42E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14299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3DBD1E-39EE-45E5-B15D-737780CBCD60}" type="slidenum">
              <a:rPr lang="fr-FR" altLang="fr-FR" smtClean="0"/>
              <a:pPr/>
              <a:t>1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78666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2D9DCA-9AFF-4E02-B4CD-B5DFE644CB8B}" type="slidenum">
              <a:rPr lang="fr-FR" altLang="fr-FR" smtClean="0"/>
              <a:pPr/>
              <a:t>10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658493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153B3D-B588-4E66-9FAE-12EBA681A3E7}" type="slidenum">
              <a:rPr lang="fr-FR" altLang="fr-FR" smtClean="0"/>
              <a:pPr/>
              <a:t>11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856009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5A0C4F-D943-4BC5-9A06-BA398D93453A}" type="slidenum">
              <a:rPr lang="fr-FR" altLang="fr-FR" smtClean="0"/>
              <a:pPr/>
              <a:t>12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844930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4E85EF-D47E-4C8C-91B8-B77F7E4F092D}" type="slidenum">
              <a:rPr lang="fr-FR" altLang="fr-FR" smtClean="0"/>
              <a:pPr/>
              <a:t>13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232509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AD3CB0-EFE8-41A9-A529-3F2F8A6C1D5F}" type="slidenum">
              <a:rPr lang="fr-FR" altLang="fr-FR" smtClean="0"/>
              <a:pPr/>
              <a:t>14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666613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9AC736-CD09-4348-BC5E-7C8941C7A54E}" type="slidenum">
              <a:rPr lang="fr-FR" altLang="fr-FR" smtClean="0"/>
              <a:pPr/>
              <a:t>15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417941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33770C-7CDB-4EBC-A816-16D0B071FED2}" type="slidenum">
              <a:rPr lang="fr-FR" altLang="fr-FR" smtClean="0"/>
              <a:pPr/>
              <a:t>16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68707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6EC306-17F9-4F2C-92A9-6C44A6BA1B47}" type="slidenum">
              <a:rPr lang="fr-FR" altLang="fr-FR" smtClean="0"/>
              <a:pPr/>
              <a:t>17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9031351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F278CB-A858-4494-AF23-5891C25651AB}" type="slidenum">
              <a:rPr lang="fr-FR" altLang="fr-FR" smtClean="0"/>
              <a:pPr/>
              <a:t>18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9598991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4EDA75-C079-4CD7-8A44-68DAC5863A6E}" type="slidenum">
              <a:rPr lang="fr-FR" altLang="fr-FR" smtClean="0"/>
              <a:pPr/>
              <a:t>19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594303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534B1F-CF7F-4390-AE8A-07C40F692775}" type="slidenum">
              <a:rPr lang="fr-FR" altLang="fr-FR" smtClean="0"/>
              <a:pPr/>
              <a:t>2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9322333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4403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AB8B19-FAE3-4DBD-926F-BAC96A5F02B5}" type="slidenum">
              <a:rPr lang="fr-FR" altLang="fr-FR" smtClean="0"/>
              <a:pPr/>
              <a:t>20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0633940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460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BEB099-2A07-4A31-B7EF-DA68E7609096}" type="slidenum">
              <a:rPr lang="fr-FR" altLang="fr-FR" smtClean="0"/>
              <a:pPr/>
              <a:t>21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113799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481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39AD12-5574-44FB-99C1-51961E908282}" type="slidenum">
              <a:rPr lang="fr-FR" altLang="fr-FR" smtClean="0"/>
              <a:pPr/>
              <a:t>22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1016042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02BFE4-A27C-4416-9F5F-6202A5BB9437}" type="slidenum">
              <a:rPr lang="fr-FR" altLang="fr-FR" smtClean="0"/>
              <a:pPr/>
              <a:t>23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0345333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0E63F6-5237-4C88-A7BC-76CE5F0E179A}" type="slidenum">
              <a:rPr lang="fr-FR" altLang="fr-FR" smtClean="0"/>
              <a:pPr/>
              <a:t>24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0440418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1ED8F6-1CEA-44FB-8A60-F718D8A3B863}" type="slidenum">
              <a:rPr lang="fr-FR" altLang="fr-FR" smtClean="0"/>
              <a:pPr/>
              <a:t>25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4655391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3C5C12-309E-40B3-ACE4-99E64DC298A1}" type="slidenum">
              <a:rPr lang="fr-FR" altLang="fr-FR" smtClean="0"/>
              <a:pPr/>
              <a:t>26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349467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06D7FF-4397-42EB-A7AE-693A6157113B}" type="slidenum">
              <a:rPr lang="fr-FR" altLang="fr-FR" smtClean="0"/>
              <a:pPr/>
              <a:t>3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263919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044182-7187-443B-82C8-BCCB332E594A}" type="slidenum">
              <a:rPr lang="fr-FR" altLang="fr-FR" smtClean="0"/>
              <a:pPr/>
              <a:t>4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114294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D5646E-90C3-40BF-B157-37C5A49FC17C}" type="slidenum">
              <a:rPr lang="fr-FR" altLang="fr-FR" smtClean="0"/>
              <a:pPr/>
              <a:t>5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961570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E64D52-A6B1-4650-A5F4-AB7ACAA1DE30}" type="slidenum">
              <a:rPr lang="fr-FR" altLang="fr-FR" smtClean="0"/>
              <a:pPr/>
              <a:t>6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887008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6FCFBB-C79E-42AB-9CB7-B7E5F900BB25}" type="slidenum">
              <a:rPr lang="fr-FR" altLang="fr-FR" smtClean="0"/>
              <a:pPr/>
              <a:t>7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326243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D5C183-C93D-45C1-AE7A-9BB19F50F439}" type="slidenum">
              <a:rPr lang="fr-FR" altLang="fr-FR" smtClean="0"/>
              <a:pPr/>
              <a:t>8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739819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ABAA49-1D35-4272-B293-038F54C785F6}" type="slidenum">
              <a:rPr lang="fr-FR" altLang="fr-FR" smtClean="0"/>
              <a:pPr/>
              <a:t>9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036979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2"/>
          <p:cNvSpPr>
            <a:spLocks noChangeArrowheads="1"/>
          </p:cNvSpPr>
          <p:nvPr/>
        </p:nvSpPr>
        <p:spPr bwMode="auto">
          <a:xfrm>
            <a:off x="0" y="0"/>
            <a:ext cx="9140825" cy="56499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pic>
        <p:nvPicPr>
          <p:cNvPr id="5" name="Picture 39" descr="M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413" y="5983288"/>
            <a:ext cx="1331912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4788"/>
            <a:ext cx="7773988" cy="1187450"/>
          </a:xfrm>
        </p:spPr>
        <p:txBody>
          <a:bodyPr anchor="b"/>
          <a:lstStyle>
            <a:lvl1pPr algn="ctr">
              <a:lnSpc>
                <a:spcPct val="9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altLang="fr-FR" noProof="0" smtClean="0"/>
              <a:t>Cliquez pour modifier le style du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0013" y="1571625"/>
            <a:ext cx="6402387" cy="360363"/>
          </a:xfrm>
        </p:spPr>
        <p:txBody>
          <a:bodyPr/>
          <a:lstStyle>
            <a:lvl1pPr marL="0" indent="0" algn="ctr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altLang="fr-FR" noProof="0" smtClean="0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52340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Pension Funding and Risk Management</a:t>
            </a:r>
            <a:r>
              <a:rPr lang="fr-FR" altLang="fr-FR"/>
              <a:t>		Intervenant</a:t>
            </a:r>
          </a:p>
          <a:p>
            <a:pPr>
              <a:defRPr/>
            </a:pPr>
            <a:r>
              <a:rPr lang="fr-FR" altLang="fr-FR"/>
              <a:t>28 </a:t>
            </a:r>
            <a:r>
              <a:rPr lang="fr-FR" altLang="fr-FR" err="1"/>
              <a:t>June</a:t>
            </a:r>
            <a:r>
              <a:rPr lang="fr-FR" altLang="fr-FR"/>
              <a:t> 2018 - Angers	 </a:t>
            </a:r>
            <a:fld id="{8D786DA8-030D-4355-B942-7F8B68427799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	Société/Direction CCMSA</a:t>
            </a:r>
          </a:p>
        </p:txBody>
      </p:sp>
    </p:spTree>
    <p:extLst>
      <p:ext uri="{BB962C8B-B14F-4D97-AF65-F5344CB8AC3E}">
        <p14:creationId xmlns:p14="http://schemas.microsoft.com/office/powerpoint/2010/main" val="356598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88125" y="0"/>
            <a:ext cx="2016125" cy="51577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9750" y="0"/>
            <a:ext cx="5895975" cy="51577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Pension Funding and Risk Management</a:t>
            </a:r>
            <a:r>
              <a:rPr lang="fr-FR" altLang="fr-FR"/>
              <a:t>		Intervenant</a:t>
            </a:r>
          </a:p>
          <a:p>
            <a:pPr>
              <a:defRPr/>
            </a:pPr>
            <a:r>
              <a:rPr lang="fr-FR" altLang="fr-FR"/>
              <a:t>28 </a:t>
            </a:r>
            <a:r>
              <a:rPr lang="fr-FR" altLang="fr-FR" err="1"/>
              <a:t>June</a:t>
            </a:r>
            <a:r>
              <a:rPr lang="fr-FR" altLang="fr-FR"/>
              <a:t> 2018 - Angers	 </a:t>
            </a:r>
            <a:fld id="{A860F351-F8E3-45E9-B4C6-394601FA4F66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	Société/Direction CCMSA</a:t>
            </a:r>
          </a:p>
        </p:txBody>
      </p:sp>
    </p:spTree>
    <p:extLst>
      <p:ext uri="{BB962C8B-B14F-4D97-AF65-F5344CB8AC3E}">
        <p14:creationId xmlns:p14="http://schemas.microsoft.com/office/powerpoint/2010/main" val="259172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Pension Funding and Risk Management</a:t>
            </a:r>
            <a:r>
              <a:rPr lang="fr-FR" altLang="fr-FR"/>
              <a:t>		Intervenant</a:t>
            </a:r>
          </a:p>
          <a:p>
            <a:pPr>
              <a:defRPr/>
            </a:pPr>
            <a:r>
              <a:rPr lang="fr-FR" altLang="fr-FR"/>
              <a:t>28 </a:t>
            </a:r>
            <a:r>
              <a:rPr lang="fr-FR" altLang="fr-FR" err="1"/>
              <a:t>June</a:t>
            </a:r>
            <a:r>
              <a:rPr lang="fr-FR" altLang="fr-FR"/>
              <a:t> 2018 - Angers	 </a:t>
            </a:r>
            <a:fld id="{2D128DAB-9CD0-4B92-87C1-AA93EDCBFEB9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	Société/Direction CCMSA</a:t>
            </a:r>
          </a:p>
        </p:txBody>
      </p:sp>
    </p:spTree>
    <p:extLst>
      <p:ext uri="{BB962C8B-B14F-4D97-AF65-F5344CB8AC3E}">
        <p14:creationId xmlns:p14="http://schemas.microsoft.com/office/powerpoint/2010/main" val="92218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Pension Funding and Risk Management</a:t>
            </a:r>
            <a:r>
              <a:rPr lang="fr-FR" altLang="fr-FR"/>
              <a:t>		Intervenant</a:t>
            </a:r>
          </a:p>
          <a:p>
            <a:pPr>
              <a:defRPr/>
            </a:pPr>
            <a:r>
              <a:rPr lang="fr-FR" altLang="fr-FR"/>
              <a:t>28 </a:t>
            </a:r>
            <a:r>
              <a:rPr lang="fr-FR" altLang="fr-FR" err="1"/>
              <a:t>June</a:t>
            </a:r>
            <a:r>
              <a:rPr lang="fr-FR" altLang="fr-FR"/>
              <a:t> 2018 - Angers	 </a:t>
            </a:r>
            <a:fld id="{A282C8E7-91D6-4978-BB95-63E1FA9CF33E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	Société/Direction CCMSA</a:t>
            </a:r>
          </a:p>
        </p:txBody>
      </p:sp>
    </p:spTree>
    <p:extLst>
      <p:ext uri="{BB962C8B-B14F-4D97-AF65-F5344CB8AC3E}">
        <p14:creationId xmlns:p14="http://schemas.microsoft.com/office/powerpoint/2010/main" val="412696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9750" y="1557338"/>
            <a:ext cx="3956050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956050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Pension Funding and Risk Management</a:t>
            </a:r>
            <a:r>
              <a:rPr lang="fr-FR" altLang="fr-FR"/>
              <a:t>		Intervenant</a:t>
            </a:r>
          </a:p>
          <a:p>
            <a:pPr>
              <a:defRPr/>
            </a:pPr>
            <a:r>
              <a:rPr lang="fr-FR" altLang="fr-FR"/>
              <a:t>28 </a:t>
            </a:r>
            <a:r>
              <a:rPr lang="fr-FR" altLang="fr-FR" err="1"/>
              <a:t>June</a:t>
            </a:r>
            <a:r>
              <a:rPr lang="fr-FR" altLang="fr-FR"/>
              <a:t> 2018 - Angers	 </a:t>
            </a:r>
            <a:fld id="{1CA4DFEC-B8F0-4A9D-9D62-E8F199D60F87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	Société/Direction CCMSA</a:t>
            </a:r>
          </a:p>
        </p:txBody>
      </p:sp>
    </p:spTree>
    <p:extLst>
      <p:ext uri="{BB962C8B-B14F-4D97-AF65-F5344CB8AC3E}">
        <p14:creationId xmlns:p14="http://schemas.microsoft.com/office/powerpoint/2010/main" val="422401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Pension Funding and Risk Management</a:t>
            </a:r>
            <a:r>
              <a:rPr lang="fr-FR" altLang="fr-FR"/>
              <a:t>		Intervenant</a:t>
            </a:r>
          </a:p>
          <a:p>
            <a:pPr>
              <a:defRPr/>
            </a:pPr>
            <a:r>
              <a:rPr lang="fr-FR" altLang="fr-FR"/>
              <a:t>28 </a:t>
            </a:r>
            <a:r>
              <a:rPr lang="fr-FR" altLang="fr-FR" err="1"/>
              <a:t>June</a:t>
            </a:r>
            <a:r>
              <a:rPr lang="fr-FR" altLang="fr-FR"/>
              <a:t> 2018 - Angers	 </a:t>
            </a:r>
            <a:fld id="{A4559643-1D5E-4FD9-8B15-3E7C4509741F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	Société/Direction CCMSA</a:t>
            </a:r>
          </a:p>
        </p:txBody>
      </p:sp>
    </p:spTree>
    <p:extLst>
      <p:ext uri="{BB962C8B-B14F-4D97-AF65-F5344CB8AC3E}">
        <p14:creationId xmlns:p14="http://schemas.microsoft.com/office/powerpoint/2010/main" val="301806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Pension Funding and Risk Management</a:t>
            </a:r>
            <a:r>
              <a:rPr lang="fr-FR" altLang="fr-FR"/>
              <a:t>		Intervenant</a:t>
            </a:r>
          </a:p>
          <a:p>
            <a:pPr>
              <a:defRPr/>
            </a:pPr>
            <a:r>
              <a:rPr lang="fr-FR" altLang="fr-FR"/>
              <a:t>28 </a:t>
            </a:r>
            <a:r>
              <a:rPr lang="fr-FR" altLang="fr-FR" err="1"/>
              <a:t>June</a:t>
            </a:r>
            <a:r>
              <a:rPr lang="fr-FR" altLang="fr-FR"/>
              <a:t> 2018 - Angers	 </a:t>
            </a:r>
            <a:fld id="{1280F2F0-CDB6-4122-B3B7-DA497EB170D8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	Société/Direction CCMSA</a:t>
            </a:r>
          </a:p>
        </p:txBody>
      </p:sp>
    </p:spTree>
    <p:extLst>
      <p:ext uri="{BB962C8B-B14F-4D97-AF65-F5344CB8AC3E}">
        <p14:creationId xmlns:p14="http://schemas.microsoft.com/office/powerpoint/2010/main" val="142343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Pension Funding and Risk Management</a:t>
            </a:r>
            <a:r>
              <a:rPr lang="fr-FR" altLang="fr-FR"/>
              <a:t>		Intervenant</a:t>
            </a:r>
          </a:p>
          <a:p>
            <a:pPr>
              <a:defRPr/>
            </a:pPr>
            <a:r>
              <a:rPr lang="fr-FR" altLang="fr-FR"/>
              <a:t>28 </a:t>
            </a:r>
            <a:r>
              <a:rPr lang="fr-FR" altLang="fr-FR" err="1"/>
              <a:t>June</a:t>
            </a:r>
            <a:r>
              <a:rPr lang="fr-FR" altLang="fr-FR"/>
              <a:t> 2018 - Angers	 </a:t>
            </a:r>
            <a:fld id="{A1801FF2-32E9-4F61-8426-C5FA025C4A6F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	Société/Direction CCMSA</a:t>
            </a:r>
          </a:p>
        </p:txBody>
      </p:sp>
    </p:spTree>
    <p:extLst>
      <p:ext uri="{BB962C8B-B14F-4D97-AF65-F5344CB8AC3E}">
        <p14:creationId xmlns:p14="http://schemas.microsoft.com/office/powerpoint/2010/main" val="74562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Pension Funding and Risk Management</a:t>
            </a:r>
            <a:r>
              <a:rPr lang="fr-FR" altLang="fr-FR"/>
              <a:t>		Intervenant</a:t>
            </a:r>
          </a:p>
          <a:p>
            <a:pPr>
              <a:defRPr/>
            </a:pPr>
            <a:r>
              <a:rPr lang="fr-FR" altLang="fr-FR"/>
              <a:t>28 </a:t>
            </a:r>
            <a:r>
              <a:rPr lang="fr-FR" altLang="fr-FR" err="1"/>
              <a:t>June</a:t>
            </a:r>
            <a:r>
              <a:rPr lang="fr-FR" altLang="fr-FR"/>
              <a:t> 2018 - Angers	 </a:t>
            </a:r>
            <a:fld id="{495BE036-7EE1-4952-BE11-707B61C2A3CC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	Société/Direction CCMSA</a:t>
            </a:r>
          </a:p>
        </p:txBody>
      </p:sp>
    </p:spTree>
    <p:extLst>
      <p:ext uri="{BB962C8B-B14F-4D97-AF65-F5344CB8AC3E}">
        <p14:creationId xmlns:p14="http://schemas.microsoft.com/office/powerpoint/2010/main" val="108821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Pension Funding and Risk Management</a:t>
            </a:r>
            <a:r>
              <a:rPr lang="fr-FR" altLang="fr-FR"/>
              <a:t>		Intervenant</a:t>
            </a:r>
          </a:p>
          <a:p>
            <a:pPr>
              <a:defRPr/>
            </a:pPr>
            <a:r>
              <a:rPr lang="fr-FR" altLang="fr-FR"/>
              <a:t>28 </a:t>
            </a:r>
            <a:r>
              <a:rPr lang="fr-FR" altLang="fr-FR" err="1"/>
              <a:t>June</a:t>
            </a:r>
            <a:r>
              <a:rPr lang="fr-FR" altLang="fr-FR"/>
              <a:t> 2018 - Angers	 </a:t>
            </a:r>
            <a:fld id="{1823BED8-FD19-45B5-A631-BFC2090C9113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	Société/Direction CCMSA</a:t>
            </a:r>
          </a:p>
        </p:txBody>
      </p:sp>
    </p:spTree>
    <p:extLst>
      <p:ext uri="{BB962C8B-B14F-4D97-AF65-F5344CB8AC3E}">
        <p14:creationId xmlns:p14="http://schemas.microsoft.com/office/powerpoint/2010/main" val="412756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6035675"/>
            <a:ext cx="9140825" cy="827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0"/>
            <a:ext cx="80645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0645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9" name="Line 16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>
            <a:solidFill>
              <a:srgbClr val="4F61A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237288"/>
            <a:ext cx="86423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4397375" algn="ctr"/>
                <a:tab pos="8520113" algn="r"/>
              </a:tabLst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fr-FR"/>
              <a:t>Pension Funding and Risk Management</a:t>
            </a:r>
            <a:r>
              <a:rPr lang="fr-FR" altLang="fr-FR"/>
              <a:t>		Intervenant</a:t>
            </a:r>
          </a:p>
          <a:p>
            <a:pPr>
              <a:defRPr/>
            </a:pPr>
            <a:r>
              <a:rPr lang="fr-FR" altLang="fr-FR"/>
              <a:t>28 </a:t>
            </a:r>
            <a:r>
              <a:rPr lang="fr-FR" altLang="fr-FR" err="1"/>
              <a:t>June</a:t>
            </a:r>
            <a:r>
              <a:rPr lang="fr-FR" altLang="fr-FR"/>
              <a:t> 2018 - Angers	 </a:t>
            </a:r>
            <a:fld id="{25D94243-D375-4149-A354-B0418F057A70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	Société/Direction CCMSA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tabLst>
          <a:tab pos="7981950" algn="r"/>
        </a:tabLs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tabLst>
          <a:tab pos="7981950" algn="r"/>
        </a:tabLs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tabLst>
          <a:tab pos="7981950" algn="r"/>
        </a:tabLs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tabLst>
          <a:tab pos="7981950" algn="r"/>
        </a:tabLs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tabLst>
          <a:tab pos="7981950" algn="r"/>
        </a:tabLs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tabLst>
          <a:tab pos="7981950" algn="r"/>
        </a:tabLs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tabLst>
          <a:tab pos="7981950" algn="r"/>
        </a:tabLs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tabLst>
          <a:tab pos="7981950" algn="r"/>
        </a:tabLs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tabLst>
          <a:tab pos="7981950" algn="r"/>
        </a:tabLst>
        <a:defRPr sz="3200" b="1">
          <a:solidFill>
            <a:schemeClr val="tx2"/>
          </a:solidFill>
          <a:latin typeface="Arial" charset="0"/>
        </a:defRPr>
      </a:lvl9pPr>
    </p:titleStyle>
    <p:bodyStyle>
      <a:lvl1pPr marL="274638" indent="-274638" algn="l" rtl="0" eaLnBrk="0" fontAlgn="base" hangingPunct="0">
        <a:spcBef>
          <a:spcPct val="75000"/>
        </a:spcBef>
        <a:spcAft>
          <a:spcPct val="0"/>
        </a:spcAft>
        <a:buClr>
          <a:schemeClr val="accent2"/>
        </a:buClr>
        <a:buSzPct val="80000"/>
        <a:buFont typeface="Wingdings 3" panose="05040102010807070707" pitchFamily="18" charset="2"/>
        <a:buChar char="x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00075" indent="-160338" algn="l" rtl="0" eaLnBrk="0" fontAlgn="base" hangingPunct="0">
        <a:spcBef>
          <a:spcPct val="4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2pPr>
      <a:lvl3pPr marL="601663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3pPr>
      <a:lvl4pPr marL="1095375" indent="-182563" algn="l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</a:defRPr>
      </a:lvl4pPr>
      <a:lvl5pPr marL="1108075" indent="-11113" algn="l" rtl="0" eaLnBrk="0" fontAlgn="base" hangingPunct="0">
        <a:spcBef>
          <a:spcPct val="20000"/>
        </a:spcBef>
        <a:spcAft>
          <a:spcPct val="0"/>
        </a:spcAft>
        <a:defRPr sz="1300">
          <a:solidFill>
            <a:schemeClr val="tx1"/>
          </a:solidFill>
          <a:latin typeface="+mn-lt"/>
        </a:defRPr>
      </a:lvl5pPr>
      <a:lvl6pPr marL="1565275" indent="-11113" algn="l" rtl="0" fontAlgn="base">
        <a:spcBef>
          <a:spcPct val="20000"/>
        </a:spcBef>
        <a:spcAft>
          <a:spcPct val="0"/>
        </a:spcAft>
        <a:defRPr sz="1300">
          <a:solidFill>
            <a:schemeClr val="tx1"/>
          </a:solidFill>
          <a:latin typeface="+mn-lt"/>
        </a:defRPr>
      </a:lvl6pPr>
      <a:lvl7pPr marL="2022475" indent="-11113" algn="l" rtl="0" fontAlgn="base">
        <a:spcBef>
          <a:spcPct val="20000"/>
        </a:spcBef>
        <a:spcAft>
          <a:spcPct val="0"/>
        </a:spcAft>
        <a:defRPr sz="1300">
          <a:solidFill>
            <a:schemeClr val="tx1"/>
          </a:solidFill>
          <a:latin typeface="+mn-lt"/>
        </a:defRPr>
      </a:lvl7pPr>
      <a:lvl8pPr marL="2479675" indent="-11113" algn="l" rtl="0" fontAlgn="base">
        <a:spcBef>
          <a:spcPct val="20000"/>
        </a:spcBef>
        <a:spcAft>
          <a:spcPct val="0"/>
        </a:spcAft>
        <a:defRPr sz="1300">
          <a:solidFill>
            <a:schemeClr val="tx1"/>
          </a:solidFill>
          <a:latin typeface="+mn-lt"/>
        </a:defRPr>
      </a:lvl8pPr>
      <a:lvl9pPr marL="2936875" indent="-11113" algn="l" rtl="0" fontAlgn="base">
        <a:spcBef>
          <a:spcPct val="20000"/>
        </a:spcBef>
        <a:spcAft>
          <a:spcPct val="0"/>
        </a:spcAft>
        <a:defRPr sz="1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760413"/>
            <a:ext cx="7773987" cy="1187450"/>
          </a:xfrm>
        </p:spPr>
        <p:txBody>
          <a:bodyPr/>
          <a:lstStyle/>
          <a:p>
            <a:pPr eaLnBrk="1" hangingPunct="1"/>
            <a:r>
              <a:rPr lang="en-US" altLang="fr-FR" b="1" smtClean="0">
                <a:cs typeface="Arial" panose="020B0604020202020204" pitchFamily="34" charset="0"/>
              </a:rPr>
              <a:t>From financial to political risk? </a:t>
            </a:r>
            <a:br>
              <a:rPr lang="en-US" altLang="fr-FR" b="1" smtClean="0">
                <a:cs typeface="Arial" panose="020B0604020202020204" pitchFamily="34" charset="0"/>
              </a:rPr>
            </a:br>
            <a:r>
              <a:rPr lang="en-US" altLang="fr-FR" b="1" smtClean="0">
                <a:cs typeface="Arial" panose="020B0604020202020204" pitchFamily="34" charset="0"/>
              </a:rPr>
              <a:t>Lessons from French experience of pension reforms</a:t>
            </a:r>
            <a:endParaRPr lang="fr-FR" altLang="fr-FR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0013" y="1573213"/>
            <a:ext cx="6402387" cy="360362"/>
          </a:xfrm>
        </p:spPr>
        <p:txBody>
          <a:bodyPr/>
          <a:lstStyle/>
          <a:p>
            <a:pPr eaLnBrk="1" hangingPunct="1"/>
            <a:endParaRPr lang="en-US" altLang="fr-FR" smtClean="0"/>
          </a:p>
          <a:p>
            <a:pPr eaLnBrk="1" hangingPunct="1"/>
            <a:endParaRPr lang="en-US" altLang="fr-FR" smtClean="0"/>
          </a:p>
          <a:p>
            <a:pPr eaLnBrk="1" hangingPunct="1"/>
            <a:r>
              <a:rPr lang="en-US" altLang="fr-FR" sz="2200" smtClean="0"/>
              <a:t>Samia BENALLAH </a:t>
            </a:r>
            <a:br>
              <a:rPr lang="en-US" altLang="fr-FR" sz="2200" smtClean="0"/>
            </a:br>
            <a:r>
              <a:rPr lang="en-US" altLang="fr-FR" sz="2200" smtClean="0"/>
              <a:t>Université de Reims Champagne-Ardenne, Regards</a:t>
            </a:r>
          </a:p>
          <a:p>
            <a:pPr eaLnBrk="1" hangingPunct="1"/>
            <a:endParaRPr lang="en-US" altLang="fr-FR" sz="2200" smtClean="0"/>
          </a:p>
          <a:p>
            <a:pPr eaLnBrk="1" hangingPunct="1"/>
            <a:endParaRPr lang="en-US" altLang="fr-FR" sz="2200" smtClean="0"/>
          </a:p>
          <a:p>
            <a:pPr eaLnBrk="1" hangingPunct="1"/>
            <a:r>
              <a:rPr lang="en-US" altLang="fr-FR" sz="2200" smtClean="0"/>
              <a:t>Workshop on "Pension Funding and Risk Management"</a:t>
            </a:r>
            <a:br>
              <a:rPr lang="en-US" altLang="fr-FR" sz="2200" smtClean="0"/>
            </a:br>
            <a:r>
              <a:rPr lang="en-US" altLang="fr-FR" sz="2200" smtClean="0"/>
              <a:t/>
            </a:r>
            <a:br>
              <a:rPr lang="en-US" altLang="fr-FR" sz="2200" smtClean="0"/>
            </a:br>
            <a:r>
              <a:rPr lang="en-US" altLang="fr-FR" sz="2200" smtClean="0"/>
              <a:t>28 June 2018</a:t>
            </a:r>
            <a:endParaRPr lang="fr-FR" altLang="fr-FR" sz="2200" smtClean="0"/>
          </a:p>
        </p:txBody>
      </p:sp>
      <p:grpSp>
        <p:nvGrpSpPr>
          <p:cNvPr id="4100" name="Groupe 7"/>
          <p:cNvGrpSpPr>
            <a:grpSpLocks/>
          </p:cNvGrpSpPr>
          <p:nvPr/>
        </p:nvGrpSpPr>
        <p:grpSpPr bwMode="auto">
          <a:xfrm>
            <a:off x="7938" y="5732463"/>
            <a:ext cx="9136062" cy="1125537"/>
            <a:chOff x="8625" y="5877272"/>
            <a:chExt cx="9135375" cy="977869"/>
          </a:xfrm>
        </p:grpSpPr>
        <p:pic>
          <p:nvPicPr>
            <p:cNvPr id="4101" name="Image 8" descr="C:\Users\Samia\AppData\Local\Temp\Rar$DIa0.208\logo regards sesg 2014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000" y="5877272"/>
              <a:ext cx="1908000" cy="977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2" descr="http://www.univ-reims.fr/formation/ufr-instituts-et-ecoles/ufr-des-sciences-economiques-sociales-et-de-gestion/gallery_images/site/50/3600/40476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5" y="5877272"/>
              <a:ext cx="1907704" cy="900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4E6B38DF-7A8F-4454-BE9E-35961F58FC5C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725488"/>
          </a:xfrm>
        </p:spPr>
        <p:txBody>
          <a:bodyPr/>
          <a:lstStyle/>
          <a:p>
            <a:pPr eaLnBrk="1" hangingPunct="1"/>
            <a:r>
              <a:rPr lang="fr-FR" altLang="fr-FR" smtClean="0"/>
              <a:t>Financial context of Pay-As-You-Go systems</a:t>
            </a:r>
          </a:p>
        </p:txBody>
      </p:sp>
      <p:sp>
        <p:nvSpPr>
          <p:cNvPr id="9220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0" y="1052513"/>
            <a:ext cx="9144000" cy="5040312"/>
          </a:xfrm>
          <a:blipFill rotWithShape="0">
            <a:blip r:embed="rId3"/>
            <a:stretch>
              <a:fillRect l="-1667" t="-205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fr-FR">
                <a:noFill/>
              </a:rPr>
              <a:t> </a:t>
            </a:r>
          </a:p>
        </p:txBody>
      </p:sp>
      <p:grpSp>
        <p:nvGrpSpPr>
          <p:cNvPr id="22533" name="Groupe 3"/>
          <p:cNvGrpSpPr>
            <a:grpSpLocks/>
          </p:cNvGrpSpPr>
          <p:nvPr/>
        </p:nvGrpSpPr>
        <p:grpSpPr bwMode="auto">
          <a:xfrm>
            <a:off x="6372225" y="3141663"/>
            <a:ext cx="2520950" cy="2805112"/>
            <a:chOff x="6372200" y="3140968"/>
            <a:chExt cx="2520975" cy="2806571"/>
          </a:xfrm>
        </p:grpSpPr>
        <p:sp>
          <p:nvSpPr>
            <p:cNvPr id="7" name="Ellipse 6"/>
            <p:cNvSpPr/>
            <p:nvPr/>
          </p:nvSpPr>
          <p:spPr>
            <a:xfrm>
              <a:off x="6372200" y="3140968"/>
              <a:ext cx="2520975" cy="12245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12" name="Connecteur droit avec flèche 11"/>
            <p:cNvCxnSpPr/>
            <p:nvPr/>
          </p:nvCxnSpPr>
          <p:spPr>
            <a:xfrm>
              <a:off x="7494574" y="4365567"/>
              <a:ext cx="0" cy="100699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36" name="ZoneTexte 12"/>
            <p:cNvSpPr txBox="1">
              <a:spLocks noChangeArrowheads="1"/>
            </p:cNvSpPr>
            <p:nvPr/>
          </p:nvSpPr>
          <p:spPr bwMode="auto">
            <a:xfrm>
              <a:off x="6415124" y="5301208"/>
              <a:ext cx="244827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fr-FR" altLang="fr-FR" b="1">
                  <a:solidFill>
                    <a:srgbClr val="FF0000"/>
                  </a:solidFill>
                </a:rPr>
                <a:t>Old-age dependency ratio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19AFF119-F438-41B7-8848-D85AA516D310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725488"/>
          </a:xfrm>
        </p:spPr>
        <p:txBody>
          <a:bodyPr/>
          <a:lstStyle/>
          <a:p>
            <a:pPr eaLnBrk="1" hangingPunct="1"/>
            <a:r>
              <a:rPr lang="fr-FR" altLang="fr-FR" smtClean="0"/>
              <a:t>Financial context of Pay-As-You-Go systems</a:t>
            </a:r>
          </a:p>
        </p:txBody>
      </p:sp>
      <p:sp>
        <p:nvSpPr>
          <p:cNvPr id="9220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0" y="1052513"/>
            <a:ext cx="9144000" cy="5040312"/>
          </a:xfrm>
          <a:blipFill rotWithShape="0">
            <a:blip r:embed="rId3"/>
            <a:stretch>
              <a:fillRect l="-1667" t="-205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fr-FR">
                <a:noFill/>
              </a:rPr>
              <a:t> </a:t>
            </a:r>
          </a:p>
        </p:txBody>
      </p:sp>
      <p:grpSp>
        <p:nvGrpSpPr>
          <p:cNvPr id="24581" name="Groupe 1"/>
          <p:cNvGrpSpPr>
            <a:grpSpLocks/>
          </p:cNvGrpSpPr>
          <p:nvPr/>
        </p:nvGrpSpPr>
        <p:grpSpPr bwMode="auto">
          <a:xfrm>
            <a:off x="6372225" y="3141663"/>
            <a:ext cx="2520950" cy="2805112"/>
            <a:chOff x="6372200" y="3140968"/>
            <a:chExt cx="2520975" cy="2806571"/>
          </a:xfrm>
        </p:grpSpPr>
        <p:grpSp>
          <p:nvGrpSpPr>
            <p:cNvPr id="24582" name="Groupe 3"/>
            <p:cNvGrpSpPr>
              <a:grpSpLocks/>
            </p:cNvGrpSpPr>
            <p:nvPr/>
          </p:nvGrpSpPr>
          <p:grpSpPr bwMode="auto">
            <a:xfrm>
              <a:off x="6372200" y="3140968"/>
              <a:ext cx="2520975" cy="2806571"/>
              <a:chOff x="6372200" y="3140968"/>
              <a:chExt cx="2520975" cy="2806571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6372200" y="3140968"/>
                <a:ext cx="2520975" cy="1224599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12" name="Connecteur droit avec flèche 11"/>
              <p:cNvCxnSpPr/>
              <p:nvPr/>
            </p:nvCxnSpPr>
            <p:spPr>
              <a:xfrm>
                <a:off x="7494574" y="4365567"/>
                <a:ext cx="0" cy="100699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586" name="ZoneTexte 12"/>
              <p:cNvSpPr txBox="1">
                <a:spLocks noChangeArrowheads="1"/>
              </p:cNvSpPr>
              <p:nvPr/>
            </p:nvSpPr>
            <p:spPr bwMode="auto">
              <a:xfrm>
                <a:off x="6415124" y="5301208"/>
                <a:ext cx="244827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fr-FR" altLang="fr-FR" b="1">
                    <a:solidFill>
                      <a:srgbClr val="FF0000"/>
                    </a:solidFill>
                  </a:rPr>
                  <a:t>Old-age dependency ratio</a:t>
                </a:r>
              </a:p>
            </p:txBody>
          </p:sp>
        </p:grpSp>
        <p:cxnSp>
          <p:nvCxnSpPr>
            <p:cNvPr id="17" name="Connecteur droit avec flèche 16"/>
            <p:cNvCxnSpPr/>
            <p:nvPr/>
          </p:nvCxnSpPr>
          <p:spPr>
            <a:xfrm>
              <a:off x="7916853" y="4491045"/>
              <a:ext cx="830270" cy="756043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0B1970D2-F15F-4F9C-9D03-7A4A6BFB454D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725488"/>
          </a:xfrm>
        </p:spPr>
        <p:txBody>
          <a:bodyPr/>
          <a:lstStyle/>
          <a:p>
            <a:pPr eaLnBrk="1" hangingPunct="1"/>
            <a:r>
              <a:rPr lang="fr-FR" altLang="fr-FR" smtClean="0"/>
              <a:t>Financial context of Pay-As-You-Go systems</a:t>
            </a:r>
          </a:p>
        </p:txBody>
      </p:sp>
      <p:sp>
        <p:nvSpPr>
          <p:cNvPr id="9220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0" y="1052513"/>
            <a:ext cx="9144000" cy="5040312"/>
          </a:xfrm>
          <a:blipFill rotWithShape="0">
            <a:blip r:embed="rId3"/>
            <a:stretch>
              <a:fillRect l="-1667" t="-205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fr-FR">
                <a:noFill/>
              </a:rPr>
              <a:t> </a:t>
            </a:r>
          </a:p>
        </p:txBody>
      </p:sp>
      <p:grpSp>
        <p:nvGrpSpPr>
          <p:cNvPr id="26629" name="Groupe 20"/>
          <p:cNvGrpSpPr>
            <a:grpSpLocks/>
          </p:cNvGrpSpPr>
          <p:nvPr/>
        </p:nvGrpSpPr>
        <p:grpSpPr bwMode="auto">
          <a:xfrm>
            <a:off x="2484438" y="2852738"/>
            <a:ext cx="6480175" cy="2967037"/>
            <a:chOff x="2483768" y="3140968"/>
            <a:chExt cx="3744416" cy="2102004"/>
          </a:xfrm>
        </p:grpSpPr>
        <p:sp>
          <p:nvSpPr>
            <p:cNvPr id="23" name="Ellipse 22"/>
            <p:cNvSpPr/>
            <p:nvPr/>
          </p:nvSpPr>
          <p:spPr>
            <a:xfrm>
              <a:off x="2483768" y="3140968"/>
              <a:ext cx="3744416" cy="129561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24" name="Connecteur droit avec flèche 23"/>
            <p:cNvCxnSpPr/>
            <p:nvPr/>
          </p:nvCxnSpPr>
          <p:spPr>
            <a:xfrm>
              <a:off x="4499992" y="4436585"/>
              <a:ext cx="10090" cy="5409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32" name="ZoneTexte 24"/>
            <p:cNvSpPr txBox="1">
              <a:spLocks noChangeArrowheads="1"/>
            </p:cNvSpPr>
            <p:nvPr/>
          </p:nvSpPr>
          <p:spPr bwMode="auto">
            <a:xfrm>
              <a:off x="3267410" y="4981365"/>
              <a:ext cx="2448272" cy="261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fr-FR" altLang="fr-FR" b="1">
                  <a:solidFill>
                    <a:srgbClr val="FF0000"/>
                  </a:solidFill>
                </a:rPr>
                <a:t>Incentives to delay retirement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6"/>
          <p:cNvGrpSpPr>
            <a:grpSpLocks/>
          </p:cNvGrpSpPr>
          <p:nvPr/>
        </p:nvGrpSpPr>
        <p:grpSpPr bwMode="auto">
          <a:xfrm>
            <a:off x="0" y="0"/>
            <a:ext cx="9140825" cy="6856413"/>
            <a:chOff x="0" y="0"/>
            <a:chExt cx="5758" cy="4319"/>
          </a:xfrm>
        </p:grpSpPr>
        <p:sp>
          <p:nvSpPr>
            <p:cNvPr id="28677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5758" cy="4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75000"/>
                </a:spcBef>
                <a:buClr>
                  <a:schemeClr val="accent2"/>
                </a:buClr>
                <a:buSzPct val="80000"/>
                <a:buFont typeface="Wingdings 3" panose="05040102010807070707" pitchFamily="18" charset="2"/>
                <a:buChar char="x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/>
            </a:p>
          </p:txBody>
        </p:sp>
        <p:sp>
          <p:nvSpPr>
            <p:cNvPr id="28678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58" cy="14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75000"/>
                </a:spcBef>
                <a:buClr>
                  <a:schemeClr val="accent2"/>
                </a:buClr>
                <a:buSzPct val="80000"/>
                <a:buFont typeface="Wingdings 3" panose="05040102010807070707" pitchFamily="18" charset="2"/>
                <a:buChar char="x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/>
            </a:p>
          </p:txBody>
        </p:sp>
        <p:sp>
          <p:nvSpPr>
            <p:cNvPr id="28679" name="Rectangle 14"/>
            <p:cNvSpPr>
              <a:spLocks noChangeArrowheads="1"/>
            </p:cNvSpPr>
            <p:nvPr/>
          </p:nvSpPr>
          <p:spPr bwMode="auto">
            <a:xfrm>
              <a:off x="0" y="1564"/>
              <a:ext cx="5758" cy="12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75000"/>
                </a:spcBef>
                <a:buClr>
                  <a:schemeClr val="accent2"/>
                </a:buClr>
                <a:buSzPct val="80000"/>
                <a:buFont typeface="Wingdings 3" panose="05040102010807070707" pitchFamily="18" charset="2"/>
                <a:buChar char="x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/>
            </a:p>
          </p:txBody>
        </p:sp>
        <p:sp>
          <p:nvSpPr>
            <p:cNvPr id="28680" name="Rectangle 15"/>
            <p:cNvSpPr>
              <a:spLocks noChangeArrowheads="1"/>
            </p:cNvSpPr>
            <p:nvPr/>
          </p:nvSpPr>
          <p:spPr bwMode="auto">
            <a:xfrm>
              <a:off x="0" y="2856"/>
              <a:ext cx="5758" cy="7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75000"/>
                </a:spcBef>
                <a:buClr>
                  <a:schemeClr val="accent2"/>
                </a:buClr>
                <a:buSzPct val="80000"/>
                <a:buFont typeface="Wingdings 3" panose="05040102010807070707" pitchFamily="18" charset="2"/>
                <a:buChar char="x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/>
            </a:p>
          </p:txBody>
        </p:sp>
      </p:grpSp>
      <p:sp>
        <p:nvSpPr>
          <p:cNvPr id="286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576513"/>
            <a:ext cx="7773988" cy="1187450"/>
          </a:xfrm>
        </p:spPr>
        <p:txBody>
          <a:bodyPr/>
          <a:lstStyle/>
          <a:p>
            <a:pPr eaLnBrk="1" hangingPunct="1"/>
            <a:r>
              <a:rPr lang="fr-FR" altLang="fr-FR" sz="3500" smtClean="0"/>
              <a:t>Reforms and their effects</a:t>
            </a:r>
          </a:p>
        </p:txBody>
      </p:sp>
      <p:sp>
        <p:nvSpPr>
          <p:cNvPr id="286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0013" y="3898900"/>
            <a:ext cx="6402387" cy="360363"/>
          </a:xfrm>
        </p:spPr>
        <p:txBody>
          <a:bodyPr/>
          <a:lstStyle/>
          <a:p>
            <a:pPr eaLnBrk="1" hangingPunct="1"/>
            <a:r>
              <a:rPr lang="fr-FR" altLang="fr-FR" sz="2200" smtClean="0"/>
              <a:t>The French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9CDD5D18-FA4A-45F3-B623-C62088A14FDE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80988" y="182563"/>
            <a:ext cx="8713787" cy="725487"/>
          </a:xfrm>
        </p:spPr>
        <p:txBody>
          <a:bodyPr/>
          <a:lstStyle/>
          <a:p>
            <a:pPr eaLnBrk="1" hangingPunct="1"/>
            <a:r>
              <a:rPr lang="fr-FR" altLang="fr-FR" smtClean="0"/>
              <a:t>Reforms concerning the retirement age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040312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en-US" altLang="fr-FR" b="1" dirty="0" smtClean="0"/>
          </a:p>
          <a:p>
            <a:pPr eaLnBrk="1" hangingPunct="1">
              <a:defRPr/>
            </a:pPr>
            <a:r>
              <a:rPr lang="en-US" altLang="fr-FR" b="1" dirty="0" smtClean="0"/>
              <a:t> </a:t>
            </a:r>
            <a:r>
              <a:rPr lang="en-US" altLang="fr-FR" b="1" u="sng" dirty="0" smtClean="0"/>
              <a:t>2010</a:t>
            </a:r>
            <a:r>
              <a:rPr lang="en-US" altLang="fr-FR" b="1" dirty="0" smtClean="0"/>
              <a:t> : </a:t>
            </a:r>
            <a:r>
              <a:rPr lang="en-US" altLang="fr-FR" dirty="0" smtClean="0"/>
              <a:t>A</a:t>
            </a:r>
            <a:r>
              <a:rPr lang="en-US" dirty="0" smtClean="0"/>
              <a:t> higher minimum age for retirement : </a:t>
            </a:r>
            <a:r>
              <a:rPr lang="en-US" altLang="fr-FR" b="1" dirty="0" smtClean="0">
                <a:solidFill>
                  <a:srgbClr val="0070C0"/>
                </a:solidFill>
              </a:rPr>
              <a:t>60 → 62</a:t>
            </a:r>
          </a:p>
          <a:p>
            <a:pPr eaLnBrk="1" hangingPunct="1">
              <a:defRPr/>
            </a:pPr>
            <a:r>
              <a:rPr lang="en-US" altLang="fr-FR" dirty="0" smtClean="0"/>
              <a:t> </a:t>
            </a:r>
            <a:r>
              <a:rPr lang="en-US" altLang="fr-FR" b="1" u="sng" dirty="0" smtClean="0"/>
              <a:t>2010</a:t>
            </a:r>
            <a:r>
              <a:rPr lang="en-US" altLang="fr-FR" dirty="0" smtClean="0"/>
              <a:t> : A</a:t>
            </a:r>
            <a:r>
              <a:rPr lang="en-US" dirty="0" smtClean="0"/>
              <a:t> higher legal age for retirement </a:t>
            </a:r>
            <a:r>
              <a:rPr lang="en-US" altLang="fr-FR" dirty="0" smtClean="0"/>
              <a:t>: </a:t>
            </a:r>
            <a:r>
              <a:rPr lang="en-US" altLang="fr-FR" b="1" dirty="0" smtClean="0">
                <a:solidFill>
                  <a:srgbClr val="0070C0"/>
                </a:solidFill>
              </a:rPr>
              <a:t>65 → 67</a:t>
            </a:r>
          </a:p>
          <a:p>
            <a:pPr eaLnBrk="1" hangingPunct="1">
              <a:defRPr/>
            </a:pPr>
            <a:r>
              <a:rPr lang="en-US" altLang="fr-FR" b="1" dirty="0" smtClean="0">
                <a:solidFill>
                  <a:srgbClr val="0070C0"/>
                </a:solidFill>
              </a:rPr>
              <a:t> </a:t>
            </a:r>
            <a:r>
              <a:rPr lang="en-US" altLang="fr-FR" b="1" u="sng" dirty="0" smtClean="0"/>
              <a:t>1993, 2003, 2014</a:t>
            </a:r>
            <a:r>
              <a:rPr lang="en-US" altLang="fr-FR" b="1" dirty="0" smtClean="0"/>
              <a:t> : </a:t>
            </a:r>
            <a:r>
              <a:rPr lang="en-US" altLang="fr-FR" dirty="0" smtClean="0"/>
              <a:t>A higher length of contribution to obtain a full pension : </a:t>
            </a:r>
            <a:r>
              <a:rPr lang="en-US" altLang="fr-FR" b="1" dirty="0" smtClean="0">
                <a:solidFill>
                  <a:srgbClr val="0070C0"/>
                </a:solidFill>
              </a:rPr>
              <a:t>37,5 years → 43 years</a:t>
            </a:r>
          </a:p>
          <a:p>
            <a:pPr eaLnBrk="1" hangingPunct="1">
              <a:defRPr/>
            </a:pPr>
            <a:r>
              <a:rPr lang="en-US" altLang="fr-FR" b="1" dirty="0" smtClean="0">
                <a:solidFill>
                  <a:srgbClr val="0070C0"/>
                </a:solidFill>
              </a:rPr>
              <a:t> </a:t>
            </a:r>
            <a:r>
              <a:rPr lang="en-US" altLang="fr-FR" b="1" u="sng" dirty="0" smtClean="0"/>
              <a:t>2003 → 2009</a:t>
            </a:r>
            <a:r>
              <a:rPr lang="en-US" altLang="fr-FR" b="1" dirty="0" smtClean="0"/>
              <a:t> : </a:t>
            </a:r>
            <a:r>
              <a:rPr lang="en-US" altLang="fr-FR" dirty="0" smtClean="0"/>
              <a:t>Creation of the “</a:t>
            </a:r>
            <a:r>
              <a:rPr lang="en-US" altLang="fr-FR" dirty="0" err="1" smtClean="0"/>
              <a:t>surcote</a:t>
            </a:r>
            <a:r>
              <a:rPr lang="en-US" altLang="fr-FR" dirty="0" smtClean="0"/>
              <a:t>”</a:t>
            </a:r>
            <a:r>
              <a:rPr lang="en-US" altLang="fr-FR" b="1" dirty="0" smtClean="0"/>
              <a:t>: </a:t>
            </a:r>
            <a:r>
              <a:rPr lang="en-US" altLang="fr-FR" b="1" dirty="0" smtClean="0">
                <a:solidFill>
                  <a:srgbClr val="0070C0"/>
                </a:solidFill>
              </a:rPr>
              <a:t>+ 3% per year → 5% per year</a:t>
            </a:r>
          </a:p>
          <a:p>
            <a:pPr eaLnBrk="1" hangingPunct="1">
              <a:defRPr/>
            </a:pPr>
            <a:endParaRPr lang="en-US" altLang="fr-FR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en-US" altLang="fr-FR" dirty="0" smtClean="0"/>
          </a:p>
          <a:p>
            <a:pPr lvl="1" eaLnBrk="1" hangingPunct="1">
              <a:defRPr/>
            </a:pPr>
            <a:endParaRPr lang="en-US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672526CC-3BBC-4291-9BA9-3FC5FD1A5ED0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80988" y="182563"/>
            <a:ext cx="8713787" cy="725487"/>
          </a:xfrm>
        </p:spPr>
        <p:txBody>
          <a:bodyPr/>
          <a:lstStyle/>
          <a:p>
            <a:pPr eaLnBrk="1" hangingPunct="1"/>
            <a:r>
              <a:rPr lang="fr-FR" altLang="fr-FR" smtClean="0"/>
              <a:t>Reforms concerning the level of pensions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040312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en-US" altLang="fr-FR" b="1" dirty="0" smtClean="0"/>
          </a:p>
          <a:p>
            <a:pPr eaLnBrk="1" hangingPunct="1">
              <a:defRPr/>
            </a:pPr>
            <a:r>
              <a:rPr lang="en-US" altLang="fr-FR" b="1" dirty="0" smtClean="0"/>
              <a:t> </a:t>
            </a:r>
            <a:r>
              <a:rPr lang="fr-FR" altLang="fr-FR" b="1" u="sng" dirty="0" smtClean="0"/>
              <a:t>Basic </a:t>
            </a:r>
            <a:r>
              <a:rPr lang="fr-FR" altLang="fr-FR" b="1" u="sng" dirty="0" err="1" smtClean="0"/>
              <a:t>schemes</a:t>
            </a:r>
            <a:r>
              <a:rPr lang="fr-FR" altLang="fr-FR" dirty="0" smtClean="0"/>
              <a:t>:</a:t>
            </a:r>
          </a:p>
          <a:p>
            <a:pPr lvl="1" eaLnBrk="1" hangingPunct="1">
              <a:defRPr/>
            </a:pPr>
            <a:r>
              <a:rPr lang="fr-FR" dirty="0" err="1" smtClean="0"/>
              <a:t>Number</a:t>
            </a:r>
            <a:r>
              <a:rPr lang="fr-FR" dirty="0" smtClean="0"/>
              <a:t> of best </a:t>
            </a:r>
            <a:r>
              <a:rPr lang="fr-FR" dirty="0" err="1" smtClean="0"/>
              <a:t>annual</a:t>
            </a:r>
            <a:r>
              <a:rPr lang="fr-FR" dirty="0" smtClean="0"/>
              <a:t> </a:t>
            </a:r>
            <a:r>
              <a:rPr lang="fr-FR" dirty="0" err="1" smtClean="0"/>
              <a:t>wages</a:t>
            </a:r>
            <a:r>
              <a:rPr lang="fr-FR" dirty="0" smtClean="0"/>
              <a:t> </a:t>
            </a:r>
            <a:r>
              <a:rPr lang="fr-FR" dirty="0" err="1"/>
              <a:t>taken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for the pension : </a:t>
            </a:r>
            <a:r>
              <a:rPr lang="en-US" b="1" dirty="0" smtClean="0">
                <a:solidFill>
                  <a:srgbClr val="0070C0"/>
                </a:solidFill>
              </a:rPr>
              <a:t>10</a:t>
            </a:r>
            <a:r>
              <a:rPr lang="en-US" altLang="fr-FR" b="1" dirty="0" smtClean="0">
                <a:solidFill>
                  <a:srgbClr val="0070C0"/>
                </a:solidFill>
              </a:rPr>
              <a:t> →</a:t>
            </a:r>
            <a:r>
              <a:rPr lang="en-US" b="1" dirty="0" smtClean="0">
                <a:solidFill>
                  <a:srgbClr val="0070C0"/>
                </a:solidFill>
              </a:rPr>
              <a:t> 25</a:t>
            </a:r>
            <a:endParaRPr lang="fr-FR" altLang="fr-FR" dirty="0" smtClean="0"/>
          </a:p>
          <a:p>
            <a:pPr lvl="1" eaLnBrk="1" hangingPunct="1">
              <a:defRPr/>
            </a:pPr>
            <a:r>
              <a:rPr lang="en-US" dirty="0"/>
              <a:t>I</a:t>
            </a:r>
            <a:r>
              <a:rPr lang="en-US" dirty="0" smtClean="0"/>
              <a:t>ndexing </a:t>
            </a:r>
            <a:r>
              <a:rPr lang="en-US" dirty="0"/>
              <a:t>pensions and pensionable wages </a:t>
            </a:r>
            <a:r>
              <a:rPr lang="en-US" dirty="0" smtClean="0"/>
              <a:t>: </a:t>
            </a:r>
            <a:r>
              <a:rPr lang="en-US" b="1" dirty="0">
                <a:solidFill>
                  <a:srgbClr val="0070C0"/>
                </a:solidFill>
              </a:rPr>
              <a:t>G</a:t>
            </a:r>
            <a:r>
              <a:rPr lang="en-US" b="1" dirty="0" smtClean="0">
                <a:solidFill>
                  <a:srgbClr val="0070C0"/>
                </a:solidFill>
              </a:rPr>
              <a:t>rowth rate of the average wage in the economy</a:t>
            </a:r>
            <a:r>
              <a:rPr lang="en-US" altLang="fr-FR" b="1" dirty="0" smtClean="0">
                <a:solidFill>
                  <a:srgbClr val="0070C0"/>
                </a:solidFill>
              </a:rPr>
              <a:t> →</a:t>
            </a:r>
            <a:r>
              <a:rPr lang="en-US" b="1" dirty="0" smtClean="0">
                <a:solidFill>
                  <a:srgbClr val="0070C0"/>
                </a:solidFill>
              </a:rPr>
              <a:t> Inflation </a:t>
            </a:r>
          </a:p>
          <a:p>
            <a:pPr eaLnBrk="1" hangingPunct="1">
              <a:defRPr/>
            </a:pPr>
            <a:r>
              <a:rPr lang="fr-FR" altLang="fr-FR" b="1" dirty="0" smtClean="0"/>
              <a:t> </a:t>
            </a:r>
            <a:r>
              <a:rPr lang="fr-FR" altLang="fr-FR" b="1" u="sng" dirty="0" err="1" smtClean="0"/>
              <a:t>Supplementary</a:t>
            </a:r>
            <a:r>
              <a:rPr lang="fr-FR" altLang="fr-FR" b="1" u="sng" dirty="0" smtClean="0"/>
              <a:t> </a:t>
            </a:r>
            <a:r>
              <a:rPr lang="fr-FR" altLang="fr-FR" b="1" u="sng" dirty="0" err="1" smtClean="0"/>
              <a:t>schemes</a:t>
            </a:r>
            <a:r>
              <a:rPr lang="fr-FR" altLang="fr-FR" b="1" u="sng" dirty="0" smtClean="0"/>
              <a:t>:</a:t>
            </a:r>
          </a:p>
          <a:p>
            <a:pPr lvl="1" eaLnBrk="1" hangingPunct="1">
              <a:defRPr/>
            </a:pPr>
            <a:r>
              <a:rPr lang="fr-FR" altLang="fr-FR" dirty="0" err="1" smtClean="0"/>
              <a:t>Lower</a:t>
            </a:r>
            <a:r>
              <a:rPr lang="fr-FR" altLang="fr-FR" dirty="0" smtClean="0"/>
              <a:t> points </a:t>
            </a:r>
            <a:r>
              <a:rPr lang="fr-FR" altLang="fr-FR" dirty="0" err="1" smtClean="0"/>
              <a:t>returns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since</a:t>
            </a:r>
            <a:r>
              <a:rPr lang="fr-FR" altLang="fr-FR" dirty="0" smtClean="0"/>
              <a:t> 1990s</a:t>
            </a:r>
          </a:p>
          <a:p>
            <a:pPr lvl="1" eaLnBrk="1" hangingPunct="1">
              <a:defRPr/>
            </a:pPr>
            <a:r>
              <a:rPr lang="en-US" dirty="0" smtClean="0"/>
              <a:t>Indexing pensions : </a:t>
            </a:r>
            <a:r>
              <a:rPr lang="en-US" b="1" dirty="0" smtClean="0">
                <a:solidFill>
                  <a:srgbClr val="0070C0"/>
                </a:solidFill>
              </a:rPr>
              <a:t>Growth rate of the average wage in the economy</a:t>
            </a:r>
            <a:r>
              <a:rPr lang="en-US" altLang="fr-FR" b="1" dirty="0" smtClean="0">
                <a:solidFill>
                  <a:srgbClr val="0070C0"/>
                </a:solidFill>
              </a:rPr>
              <a:t> →</a:t>
            </a:r>
            <a:r>
              <a:rPr lang="en-US" b="1" dirty="0" smtClean="0">
                <a:solidFill>
                  <a:srgbClr val="0070C0"/>
                </a:solidFill>
              </a:rPr>
              <a:t> Inflation 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en-US" altLang="fr-FR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en-US" altLang="fr-FR" dirty="0" smtClean="0"/>
          </a:p>
          <a:p>
            <a:pPr lvl="1" eaLnBrk="1" hangingPunct="1">
              <a:defRPr/>
            </a:pPr>
            <a:endParaRPr lang="en-US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2B8450AA-D33A-4FCA-9544-3919AE5BC678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80988" y="182563"/>
            <a:ext cx="8713787" cy="725487"/>
          </a:xfrm>
        </p:spPr>
        <p:txBody>
          <a:bodyPr/>
          <a:lstStyle/>
          <a:p>
            <a:pPr eaLnBrk="1" hangingPunct="1"/>
            <a:r>
              <a:rPr lang="fr-FR" altLang="fr-FR" smtClean="0"/>
              <a:t>Effects of these reforms (1/5)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0403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fr-FR" b="1" dirty="0" smtClean="0"/>
              <a:t>Median replacement rate, by generation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en-US" altLang="fr-FR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en-US" altLang="fr-FR" dirty="0" smtClean="0"/>
          </a:p>
          <a:p>
            <a:pPr lvl="1" eaLnBrk="1" hangingPunct="1">
              <a:defRPr/>
            </a:pPr>
            <a:endParaRPr lang="en-US" altLang="fr-FR" dirty="0" smtClean="0"/>
          </a:p>
        </p:txBody>
      </p:sp>
      <p:graphicFrame>
        <p:nvGraphicFramePr>
          <p:cNvPr id="5" name="Graphique 4"/>
          <p:cNvGraphicFramePr>
            <a:graphicFrameLocks/>
          </p:cNvGraphicFramePr>
          <p:nvPr/>
        </p:nvGraphicFramePr>
        <p:xfrm>
          <a:off x="250825" y="1484784"/>
          <a:ext cx="8497639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22" name="ZoneTexte 5"/>
          <p:cNvSpPr txBox="1">
            <a:spLocks noChangeArrowheads="1"/>
          </p:cNvSpPr>
          <p:nvPr/>
        </p:nvSpPr>
        <p:spPr bwMode="auto">
          <a:xfrm>
            <a:off x="250825" y="5611813"/>
            <a:ext cx="8642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/>
              <a:t>Marino (2014) - INSEE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D8CB2ACF-0E26-4523-8C4C-579E51E3856E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280988" y="182563"/>
            <a:ext cx="8713787" cy="725487"/>
          </a:xfrm>
        </p:spPr>
        <p:txBody>
          <a:bodyPr/>
          <a:lstStyle/>
          <a:p>
            <a:pPr eaLnBrk="1" hangingPunct="1"/>
            <a:r>
              <a:rPr lang="fr-FR" altLang="fr-FR" smtClean="0"/>
              <a:t>Effects of these reforms (2/5)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0403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fr-FR" b="1" dirty="0"/>
              <a:t> </a:t>
            </a:r>
            <a:r>
              <a:rPr lang="en-US" altLang="fr-FR" b="1" dirty="0" smtClean="0"/>
              <a:t>What </a:t>
            </a:r>
            <a:r>
              <a:rPr lang="fr-FR" b="1" dirty="0" err="1" smtClean="0"/>
              <a:t>elasticity</a:t>
            </a:r>
            <a:r>
              <a:rPr lang="fr-FR" b="1" dirty="0"/>
              <a:t> </a:t>
            </a:r>
            <a:r>
              <a:rPr lang="fr-FR" b="1" dirty="0" smtClean="0"/>
              <a:t>of </a:t>
            </a:r>
            <a:r>
              <a:rPr lang="fr-FR" b="1" dirty="0" err="1" smtClean="0"/>
              <a:t>elderly</a:t>
            </a:r>
            <a:r>
              <a:rPr lang="fr-FR" b="1" dirty="0" smtClean="0"/>
              <a:t> labour-</a:t>
            </a:r>
            <a:r>
              <a:rPr lang="fr-FR" b="1" dirty="0" err="1" smtClean="0"/>
              <a:t>supply</a:t>
            </a:r>
            <a:r>
              <a:rPr lang="fr-FR" b="1" dirty="0" smtClean="0"/>
              <a:t> to pensions </a:t>
            </a:r>
            <a:r>
              <a:rPr lang="fr-FR" b="1" dirty="0"/>
              <a:t>?</a:t>
            </a:r>
            <a:endParaRPr lang="en-US" altLang="fr-FR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en-US" altLang="fr-FR" dirty="0" smtClean="0"/>
          </a:p>
          <a:p>
            <a:pPr lvl="1" eaLnBrk="1" hangingPunct="1">
              <a:defRPr/>
            </a:pPr>
            <a:endParaRPr lang="en-US" altLang="fr-FR" dirty="0" smtClean="0"/>
          </a:p>
        </p:txBody>
      </p:sp>
      <p:pic>
        <p:nvPicPr>
          <p:cNvPr id="36869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79575"/>
            <a:ext cx="864235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8AFE2A88-C684-427C-B820-D9031E597B1C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80988" y="182563"/>
            <a:ext cx="8713787" cy="725487"/>
          </a:xfrm>
        </p:spPr>
        <p:txBody>
          <a:bodyPr/>
          <a:lstStyle/>
          <a:p>
            <a:pPr eaLnBrk="1" hangingPunct="1"/>
            <a:r>
              <a:rPr lang="fr-FR" altLang="fr-FR" smtClean="0"/>
              <a:t>Effects of these reforms (3/5)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0403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fr-FR" b="1" dirty="0"/>
              <a:t> </a:t>
            </a:r>
            <a:r>
              <a:rPr lang="fr-FR" altLang="fr-FR" b="1" dirty="0" smtClean="0"/>
              <a:t>Age of retirement</a:t>
            </a:r>
            <a:endParaRPr lang="en-US" altLang="fr-FR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en-US" altLang="fr-FR" dirty="0" smtClean="0"/>
          </a:p>
          <a:p>
            <a:pPr lvl="1" eaLnBrk="1" hangingPunct="1">
              <a:defRPr/>
            </a:pPr>
            <a:endParaRPr lang="en-US" altLang="fr-FR" dirty="0" smtClean="0"/>
          </a:p>
        </p:txBody>
      </p:sp>
      <p:sp>
        <p:nvSpPr>
          <p:cNvPr id="38917" name="ZoneTexte 2"/>
          <p:cNvSpPr txBox="1">
            <a:spLocks noChangeArrowheads="1"/>
          </p:cNvSpPr>
          <p:nvPr/>
        </p:nvSpPr>
        <p:spPr bwMode="auto">
          <a:xfrm>
            <a:off x="250825" y="5611813"/>
            <a:ext cx="8642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/>
              <a:t>DREES (2018)</a:t>
            </a:r>
          </a:p>
        </p:txBody>
      </p:sp>
      <p:graphicFrame>
        <p:nvGraphicFramePr>
          <p:cNvPr id="9" name="Graphique 8"/>
          <p:cNvGraphicFramePr>
            <a:graphicFrameLocks/>
          </p:cNvGraphicFramePr>
          <p:nvPr/>
        </p:nvGraphicFramePr>
        <p:xfrm>
          <a:off x="280489" y="1484783"/>
          <a:ext cx="8467975" cy="412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EEB2A7B5-EFF2-43EA-83F5-8A09C124C018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280988" y="182563"/>
            <a:ext cx="8713787" cy="725487"/>
          </a:xfrm>
        </p:spPr>
        <p:txBody>
          <a:bodyPr/>
          <a:lstStyle/>
          <a:p>
            <a:pPr eaLnBrk="1" hangingPunct="1"/>
            <a:r>
              <a:rPr lang="fr-FR" altLang="fr-FR" smtClean="0"/>
              <a:t>Effects of these reforms (4/5)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0403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fr-FR" b="1" dirty="0"/>
              <a:t> </a:t>
            </a:r>
            <a:r>
              <a:rPr lang="fr-FR" altLang="fr-FR" b="1" dirty="0" err="1" smtClean="0"/>
              <a:t>Employment</a:t>
            </a:r>
            <a:r>
              <a:rPr lang="fr-FR" altLang="fr-FR" b="1" dirty="0" smtClean="0"/>
              <a:t> rate of </a:t>
            </a:r>
            <a:r>
              <a:rPr lang="fr-FR" altLang="fr-FR" b="1" dirty="0" err="1" smtClean="0"/>
              <a:t>older</a:t>
            </a:r>
            <a:r>
              <a:rPr lang="fr-FR" altLang="fr-FR" b="1" dirty="0" smtClean="0"/>
              <a:t> people (55-64 </a:t>
            </a:r>
            <a:r>
              <a:rPr lang="fr-FR" altLang="fr-FR" b="1" dirty="0" err="1" smtClean="0"/>
              <a:t>years</a:t>
            </a:r>
            <a:r>
              <a:rPr lang="fr-FR" altLang="fr-FR" b="1" dirty="0" smtClean="0"/>
              <a:t>)</a:t>
            </a:r>
            <a:endParaRPr lang="en-US" altLang="fr-FR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en-US" altLang="fr-FR" dirty="0" smtClean="0"/>
          </a:p>
          <a:p>
            <a:pPr lvl="1" eaLnBrk="1" hangingPunct="1">
              <a:defRPr/>
            </a:pPr>
            <a:endParaRPr lang="en-US" altLang="fr-FR" dirty="0" smtClean="0"/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250825" y="1628774"/>
          <a:ext cx="8497639" cy="3960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6" name="ZoneTexte 2"/>
          <p:cNvSpPr txBox="1">
            <a:spLocks noChangeArrowheads="1"/>
          </p:cNvSpPr>
          <p:nvPr/>
        </p:nvSpPr>
        <p:spPr bwMode="auto">
          <a:xfrm>
            <a:off x="250825" y="5611813"/>
            <a:ext cx="8642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/>
              <a:t>Minni (2015) - INSEE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2D0B4D67-7712-4740-B580-C79ACBFF9707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920038" cy="725488"/>
          </a:xfrm>
        </p:spPr>
        <p:txBody>
          <a:bodyPr/>
          <a:lstStyle/>
          <a:p>
            <a:pPr eaLnBrk="1" hangingPunct="1"/>
            <a:r>
              <a:rPr lang="fr-FR" altLang="fr-FR" smtClean="0"/>
              <a:t>Purpose of the presentation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268413"/>
            <a:ext cx="8856663" cy="4537075"/>
          </a:xfrm>
        </p:spPr>
        <p:txBody>
          <a:bodyPr/>
          <a:lstStyle/>
          <a:p>
            <a:pPr eaLnBrk="1" hangingPunct="1"/>
            <a:r>
              <a:rPr lang="fr-FR" altLang="fr-FR" smtClean="0"/>
              <a:t> </a:t>
            </a:r>
            <a:r>
              <a:rPr lang="en-US" altLang="fr-FR" b="1" smtClean="0"/>
              <a:t>Give an overview of the effects of pension reforms on retirement behavior</a:t>
            </a:r>
          </a:p>
          <a:p>
            <a:pPr eaLnBrk="1" hangingPunct="1"/>
            <a:r>
              <a:rPr lang="en-US" altLang="fr-FR" b="1" smtClean="0">
                <a:solidFill>
                  <a:srgbClr val="000000"/>
                </a:solidFill>
              </a:rPr>
              <a:t>3 parts: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US" altLang="fr-FR" sz="2200" b="1" smtClean="0">
                <a:solidFill>
                  <a:srgbClr val="000000"/>
                </a:solidFill>
              </a:rPr>
              <a:t>The original issue: unsustainability of Pay-As-You-Go pension systems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US" altLang="fr-FR" sz="2200" b="1" smtClean="0">
                <a:solidFill>
                  <a:srgbClr val="000000"/>
                </a:solidFill>
              </a:rPr>
              <a:t> Reforms and their (expected) effects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US" altLang="fr-FR" sz="2200" b="1" smtClean="0">
                <a:solidFill>
                  <a:srgbClr val="000000"/>
                </a:solidFill>
              </a:rPr>
              <a:t> Political risk: a new issue?</a:t>
            </a:r>
          </a:p>
          <a:p>
            <a:pPr lvl="2" eaLnBrk="1" hangingPunct="1"/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319B3D89-63D4-4431-A371-FBC11DB56A9B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280988" y="182563"/>
            <a:ext cx="8713787" cy="725487"/>
          </a:xfrm>
        </p:spPr>
        <p:txBody>
          <a:bodyPr/>
          <a:lstStyle/>
          <a:p>
            <a:pPr eaLnBrk="1" hangingPunct="1"/>
            <a:r>
              <a:rPr lang="fr-FR" altLang="fr-FR" smtClean="0"/>
              <a:t>Effects of these reforms (5/5)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040312"/>
          </a:xfrm>
        </p:spPr>
        <p:txBody>
          <a:bodyPr/>
          <a:lstStyle/>
          <a:p>
            <a:pPr eaLnBrk="1" hangingPunct="1"/>
            <a:r>
              <a:rPr lang="en-US" altLang="fr-FR" b="1" smtClean="0"/>
              <a:t> </a:t>
            </a:r>
            <a:r>
              <a:rPr lang="fr-FR" altLang="fr-FR" smtClean="0"/>
              <a:t>Public expenditure on pensions (% of GDP)</a:t>
            </a:r>
            <a:endParaRPr lang="en-US" altLang="fr-FR" smtClean="0"/>
          </a:p>
          <a:p>
            <a:pPr lvl="1" eaLnBrk="1" hangingPunct="1"/>
            <a:endParaRPr lang="en-US" altLang="fr-FR" smtClean="0"/>
          </a:p>
        </p:txBody>
      </p:sp>
      <p:graphicFrame>
        <p:nvGraphicFramePr>
          <p:cNvPr id="6" name="Graphique 5"/>
          <p:cNvGraphicFramePr>
            <a:graphicFrameLocks/>
          </p:cNvGraphicFramePr>
          <p:nvPr/>
        </p:nvGraphicFramePr>
        <p:xfrm>
          <a:off x="280489" y="1644015"/>
          <a:ext cx="8612686" cy="4017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14" name="ZoneTexte 6"/>
          <p:cNvSpPr txBox="1">
            <a:spLocks noChangeArrowheads="1"/>
          </p:cNvSpPr>
          <p:nvPr/>
        </p:nvSpPr>
        <p:spPr bwMode="auto">
          <a:xfrm>
            <a:off x="250825" y="5611813"/>
            <a:ext cx="8642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/>
              <a:t>Marino (2014) - INSEE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16"/>
          <p:cNvGrpSpPr>
            <a:grpSpLocks/>
          </p:cNvGrpSpPr>
          <p:nvPr/>
        </p:nvGrpSpPr>
        <p:grpSpPr bwMode="auto">
          <a:xfrm>
            <a:off x="0" y="0"/>
            <a:ext cx="9140825" cy="6856413"/>
            <a:chOff x="0" y="0"/>
            <a:chExt cx="5758" cy="4319"/>
          </a:xfrm>
        </p:grpSpPr>
        <p:sp>
          <p:nvSpPr>
            <p:cNvPr id="45061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5758" cy="4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75000"/>
                </a:spcBef>
                <a:buClr>
                  <a:schemeClr val="accent2"/>
                </a:buClr>
                <a:buSzPct val="80000"/>
                <a:buFont typeface="Wingdings 3" panose="05040102010807070707" pitchFamily="18" charset="2"/>
                <a:buChar char="x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/>
            </a:p>
          </p:txBody>
        </p:sp>
        <p:sp>
          <p:nvSpPr>
            <p:cNvPr id="45062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58" cy="14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75000"/>
                </a:spcBef>
                <a:buClr>
                  <a:schemeClr val="accent2"/>
                </a:buClr>
                <a:buSzPct val="80000"/>
                <a:buFont typeface="Wingdings 3" panose="05040102010807070707" pitchFamily="18" charset="2"/>
                <a:buChar char="x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/>
            </a:p>
          </p:txBody>
        </p:sp>
        <p:sp>
          <p:nvSpPr>
            <p:cNvPr id="45063" name="Rectangle 14"/>
            <p:cNvSpPr>
              <a:spLocks noChangeArrowheads="1"/>
            </p:cNvSpPr>
            <p:nvPr/>
          </p:nvSpPr>
          <p:spPr bwMode="auto">
            <a:xfrm>
              <a:off x="0" y="1564"/>
              <a:ext cx="5758" cy="12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75000"/>
                </a:spcBef>
                <a:buClr>
                  <a:schemeClr val="accent2"/>
                </a:buClr>
                <a:buSzPct val="80000"/>
                <a:buFont typeface="Wingdings 3" panose="05040102010807070707" pitchFamily="18" charset="2"/>
                <a:buChar char="x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/>
            </a:p>
          </p:txBody>
        </p:sp>
        <p:sp>
          <p:nvSpPr>
            <p:cNvPr id="45064" name="Rectangle 15"/>
            <p:cNvSpPr>
              <a:spLocks noChangeArrowheads="1"/>
            </p:cNvSpPr>
            <p:nvPr/>
          </p:nvSpPr>
          <p:spPr bwMode="auto">
            <a:xfrm>
              <a:off x="0" y="2856"/>
              <a:ext cx="5758" cy="7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75000"/>
                </a:spcBef>
                <a:buClr>
                  <a:schemeClr val="accent2"/>
                </a:buClr>
                <a:buSzPct val="80000"/>
                <a:buFont typeface="Wingdings 3" panose="05040102010807070707" pitchFamily="18" charset="2"/>
                <a:buChar char="x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/>
            </a:p>
          </p:txBody>
        </p:sp>
      </p:grpSp>
      <p:sp>
        <p:nvSpPr>
          <p:cNvPr id="4505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576513"/>
            <a:ext cx="7773988" cy="1187450"/>
          </a:xfrm>
        </p:spPr>
        <p:txBody>
          <a:bodyPr/>
          <a:lstStyle/>
          <a:p>
            <a:pPr eaLnBrk="1" hangingPunct="1"/>
            <a:r>
              <a:rPr lang="fr-FR" altLang="fr-FR" sz="3500" smtClean="0"/>
              <a:t>What unsettled issues?</a:t>
            </a:r>
          </a:p>
        </p:txBody>
      </p:sp>
      <p:sp>
        <p:nvSpPr>
          <p:cNvPr id="4506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0013" y="3898900"/>
            <a:ext cx="6402387" cy="360363"/>
          </a:xfrm>
        </p:spPr>
        <p:txBody>
          <a:bodyPr/>
          <a:lstStyle/>
          <a:p>
            <a:pPr eaLnBrk="1" hangingPunct="1"/>
            <a:endParaRPr lang="fr-FR" altLang="fr-FR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94B5AA91-8A60-4346-BD0E-D420AAFD1B09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920038" cy="725488"/>
          </a:xfrm>
        </p:spPr>
        <p:txBody>
          <a:bodyPr/>
          <a:lstStyle/>
          <a:p>
            <a:pPr eaLnBrk="1" hangingPunct="1"/>
            <a:r>
              <a:rPr lang="fr-FR" altLang="fr-FR" smtClean="0"/>
              <a:t>A higher retirement age: at what a price?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4752975"/>
          </a:xfrm>
        </p:spPr>
        <p:txBody>
          <a:bodyPr/>
          <a:lstStyle/>
          <a:p>
            <a:pPr eaLnBrk="1" hangingPunct="1"/>
            <a:r>
              <a:rPr lang="fr-FR" altLang="fr-FR" smtClean="0"/>
              <a:t> Other factors affecting retirement decisions : working conditions and health</a:t>
            </a:r>
          </a:p>
        </p:txBody>
      </p:sp>
      <p:grpSp>
        <p:nvGrpSpPr>
          <p:cNvPr id="47109" name="Groupe 5"/>
          <p:cNvGrpSpPr>
            <a:grpSpLocks/>
          </p:cNvGrpSpPr>
          <p:nvPr/>
        </p:nvGrpSpPr>
        <p:grpSpPr bwMode="auto">
          <a:xfrm>
            <a:off x="280988" y="2060575"/>
            <a:ext cx="8640762" cy="3756025"/>
            <a:chOff x="251520" y="1473573"/>
            <a:chExt cx="8136904" cy="3539176"/>
          </a:xfrm>
        </p:grpSpPr>
        <p:sp>
          <p:nvSpPr>
            <p:cNvPr id="7" name="Flèche droite 6"/>
            <p:cNvSpPr/>
            <p:nvPr/>
          </p:nvSpPr>
          <p:spPr>
            <a:xfrm>
              <a:off x="251520" y="2115292"/>
              <a:ext cx="8136904" cy="2376902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7111" name="ZoneTexte 7"/>
            <p:cNvSpPr txBox="1">
              <a:spLocks noChangeArrowheads="1"/>
            </p:cNvSpPr>
            <p:nvPr/>
          </p:nvSpPr>
          <p:spPr bwMode="auto">
            <a:xfrm>
              <a:off x="2231740" y="3037067"/>
              <a:ext cx="3240360" cy="406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2200" b="1">
                  <a:solidFill>
                    <a:schemeClr val="bg1"/>
                  </a:solidFill>
                </a:rPr>
                <a:t>Career</a:t>
              </a:r>
            </a:p>
          </p:txBody>
        </p:sp>
        <p:grpSp>
          <p:nvGrpSpPr>
            <p:cNvPr id="47112" name="Groupe 8"/>
            <p:cNvGrpSpPr>
              <a:grpSpLocks/>
            </p:cNvGrpSpPr>
            <p:nvPr/>
          </p:nvGrpSpPr>
          <p:grpSpPr bwMode="auto">
            <a:xfrm>
              <a:off x="827584" y="1473573"/>
              <a:ext cx="6657175" cy="3539176"/>
              <a:chOff x="863588" y="1131152"/>
              <a:chExt cx="6657175" cy="3539176"/>
            </a:xfrm>
          </p:grpSpPr>
          <p:sp>
            <p:nvSpPr>
              <p:cNvPr id="47113" name="ZoneTexte 9"/>
              <p:cNvSpPr txBox="1">
                <a:spLocks noChangeArrowheads="1"/>
              </p:cNvSpPr>
              <p:nvPr/>
            </p:nvSpPr>
            <p:spPr bwMode="auto">
              <a:xfrm>
                <a:off x="3848355" y="4023997"/>
                <a:ext cx="3672408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/>
                  <a:t>End of career /</a:t>
                </a:r>
              </a:p>
              <a:p>
                <a:pPr algn="ctr"/>
                <a:r>
                  <a:rPr lang="en-US" altLang="fr-FR"/>
                  <a:t> « Immediate desutilty of work »</a:t>
                </a:r>
              </a:p>
            </p:txBody>
          </p:sp>
          <p:sp>
            <p:nvSpPr>
              <p:cNvPr id="11" name="Accolade fermante 10"/>
              <p:cNvSpPr/>
              <p:nvPr/>
            </p:nvSpPr>
            <p:spPr>
              <a:xfrm rot="5400000">
                <a:off x="5362678" y="3171930"/>
                <a:ext cx="435292" cy="1439618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12" name="Connecteur droit 11"/>
              <p:cNvCxnSpPr/>
              <p:nvPr/>
            </p:nvCxnSpPr>
            <p:spPr>
              <a:xfrm>
                <a:off x="6373385" y="2428053"/>
                <a:ext cx="0" cy="10800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116" name="ZoneTexte 12"/>
              <p:cNvSpPr txBox="1">
                <a:spLocks noChangeArrowheads="1"/>
              </p:cNvSpPr>
              <p:nvPr/>
            </p:nvSpPr>
            <p:spPr bwMode="auto">
              <a:xfrm>
                <a:off x="6012160" y="2091042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fr-FR" sz="1400"/>
                  <a:t>Retirement</a:t>
                </a:r>
              </a:p>
            </p:txBody>
          </p:sp>
          <p:cxnSp>
            <p:nvCxnSpPr>
              <p:cNvPr id="14" name="Connecteur droit 13"/>
              <p:cNvCxnSpPr/>
              <p:nvPr/>
            </p:nvCxnSpPr>
            <p:spPr>
              <a:xfrm>
                <a:off x="1402742" y="2428053"/>
                <a:ext cx="0" cy="10800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118" name="ZoneTexte 14"/>
              <p:cNvSpPr txBox="1">
                <a:spLocks noChangeArrowheads="1"/>
              </p:cNvSpPr>
              <p:nvPr/>
            </p:nvSpPr>
            <p:spPr bwMode="auto">
              <a:xfrm>
                <a:off x="863588" y="2075895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400"/>
                  <a:t>Entry</a:t>
                </a:r>
              </a:p>
            </p:txBody>
          </p:sp>
          <p:sp>
            <p:nvSpPr>
              <p:cNvPr id="16" name="Accolade fermante 15"/>
              <p:cNvSpPr/>
              <p:nvPr/>
            </p:nvSpPr>
            <p:spPr>
              <a:xfrm rot="16200000">
                <a:off x="3678643" y="-547909"/>
                <a:ext cx="423325" cy="4966158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7120" name="ZoneTexte 16"/>
              <p:cNvSpPr txBox="1">
                <a:spLocks noChangeArrowheads="1"/>
              </p:cNvSpPr>
              <p:nvPr/>
            </p:nvSpPr>
            <p:spPr bwMode="auto">
              <a:xfrm>
                <a:off x="880795" y="1131152"/>
                <a:ext cx="615668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/>
                  <a:t>From the beginning of the career /</a:t>
                </a:r>
              </a:p>
              <a:p>
                <a:pPr algn="ctr"/>
                <a:r>
                  <a:rPr lang="en-US" altLang="fr-FR"/>
                  <a:t> Delayed effects on health and life expectancy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E1F884A5-61C8-429C-8484-B37FD40FE411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920038" cy="725488"/>
          </a:xfrm>
        </p:spPr>
        <p:txBody>
          <a:bodyPr/>
          <a:lstStyle/>
          <a:p>
            <a:pPr eaLnBrk="1" hangingPunct="1"/>
            <a:r>
              <a:rPr lang="fr-FR" altLang="fr-FR" smtClean="0"/>
              <a:t>A higher retirement age: at what a price?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4752975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fr-FR" altLang="fr-FR" dirty="0" smtClean="0"/>
          </a:p>
          <a:p>
            <a:pPr eaLnBrk="1" hangingPunct="1">
              <a:defRPr/>
            </a:pPr>
            <a:endParaRPr lang="fr-FR" altLang="fr-FR" dirty="0"/>
          </a:p>
          <a:p>
            <a:pPr eaLnBrk="1" hangingPunct="1">
              <a:defRPr/>
            </a:pPr>
            <a:endParaRPr lang="fr-FR" altLang="fr-FR" dirty="0" smtClean="0"/>
          </a:p>
          <a:p>
            <a:pPr eaLnBrk="1" hangingPunct="1">
              <a:defRPr/>
            </a:pPr>
            <a:endParaRPr lang="fr-FR" altLang="fr-FR" dirty="0"/>
          </a:p>
          <a:p>
            <a:pPr eaLnBrk="1" hangingPunct="1">
              <a:defRPr/>
            </a:pPr>
            <a:endParaRPr lang="fr-FR" altLang="fr-FR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fr-FR" altLang="fr-FR" dirty="0" smtClean="0"/>
              <a:t>	Wind </a:t>
            </a:r>
            <a:r>
              <a:rPr lang="fr-FR" altLang="fr-FR" i="1" dirty="0" smtClean="0"/>
              <a:t>et </a:t>
            </a:r>
            <a:r>
              <a:rPr lang="fr-FR" altLang="fr-FR" i="1" dirty="0" err="1" smtClean="0"/>
              <a:t>alii</a:t>
            </a:r>
            <a:r>
              <a:rPr lang="fr-FR" altLang="fr-FR" i="1" dirty="0" smtClean="0"/>
              <a:t> </a:t>
            </a:r>
            <a:r>
              <a:rPr lang="fr-FR" altLang="fr-FR" dirty="0" smtClean="0"/>
              <a:t>(2013)</a:t>
            </a:r>
          </a:p>
          <a:p>
            <a:pPr eaLnBrk="1" hangingPunct="1">
              <a:defRPr/>
            </a:pPr>
            <a:r>
              <a:rPr lang="fr-FR" altLang="fr-FR" dirty="0" smtClean="0"/>
              <a:t>The « Compte pénibilité » : an </a:t>
            </a:r>
            <a:r>
              <a:rPr lang="fr-FR" altLang="fr-FR" dirty="0" err="1" smtClean="0"/>
              <a:t>imperfect</a:t>
            </a:r>
            <a:r>
              <a:rPr lang="fr-FR" altLang="fr-FR" dirty="0" smtClean="0"/>
              <a:t> (ineffective?) solution</a:t>
            </a:r>
          </a:p>
        </p:txBody>
      </p:sp>
      <p:grpSp>
        <p:nvGrpSpPr>
          <p:cNvPr id="49157" name="Groupe 17"/>
          <p:cNvGrpSpPr>
            <a:grpSpLocks/>
          </p:cNvGrpSpPr>
          <p:nvPr/>
        </p:nvGrpSpPr>
        <p:grpSpPr bwMode="auto">
          <a:xfrm>
            <a:off x="280988" y="1557338"/>
            <a:ext cx="8372475" cy="2798762"/>
            <a:chOff x="539552" y="2067694"/>
            <a:chExt cx="8372223" cy="2799873"/>
          </a:xfrm>
        </p:grpSpPr>
        <p:sp>
          <p:nvSpPr>
            <p:cNvPr id="49158" name="ZoneTexte 18"/>
            <p:cNvSpPr txBox="1">
              <a:spLocks noChangeArrowheads="1"/>
            </p:cNvSpPr>
            <p:nvPr/>
          </p:nvSpPr>
          <p:spPr bwMode="auto">
            <a:xfrm>
              <a:off x="539552" y="2067694"/>
              <a:ext cx="8352928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fr-FR" altLang="fr-FR" b="1"/>
                <a:t>Poor health</a:t>
              </a:r>
            </a:p>
          </p:txBody>
        </p:sp>
        <p:sp>
          <p:nvSpPr>
            <p:cNvPr id="49159" name="ZoneTexte 19"/>
            <p:cNvSpPr txBox="1">
              <a:spLocks noChangeArrowheads="1"/>
            </p:cNvSpPr>
            <p:nvPr/>
          </p:nvSpPr>
          <p:spPr bwMode="auto">
            <a:xfrm>
              <a:off x="539552" y="4498235"/>
              <a:ext cx="8352928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fr-FR" altLang="fr-FR" b="1"/>
                <a:t>Early retirement</a:t>
              </a:r>
            </a:p>
          </p:txBody>
        </p:sp>
        <p:grpSp>
          <p:nvGrpSpPr>
            <p:cNvPr id="49160" name="Groupe 20"/>
            <p:cNvGrpSpPr>
              <a:grpSpLocks/>
            </p:cNvGrpSpPr>
            <p:nvPr/>
          </p:nvGrpSpPr>
          <p:grpSpPr bwMode="auto">
            <a:xfrm>
              <a:off x="564010" y="2466405"/>
              <a:ext cx="1656184" cy="2031829"/>
              <a:chOff x="564010" y="2466405"/>
              <a:chExt cx="1656184" cy="2031829"/>
            </a:xfrm>
          </p:grpSpPr>
          <p:sp>
            <p:nvSpPr>
              <p:cNvPr id="31" name="Flèche vers le bas 30"/>
              <p:cNvSpPr/>
              <p:nvPr/>
            </p:nvSpPr>
            <p:spPr>
              <a:xfrm>
                <a:off x="1079285" y="2466314"/>
                <a:ext cx="576245" cy="2031219"/>
              </a:xfrm>
              <a:prstGeom prst="downArrow">
                <a:avLst/>
              </a:prstGeom>
              <a:solidFill>
                <a:srgbClr val="0070C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bg1"/>
                  </a:solidFill>
                </a:endParaRPr>
              </a:p>
            </p:txBody>
          </p:sp>
          <p:sp>
            <p:nvSpPr>
              <p:cNvPr id="49165" name="ZoneTexte 31"/>
              <p:cNvSpPr txBox="1">
                <a:spLocks noChangeArrowheads="1"/>
              </p:cNvSpPr>
              <p:nvPr/>
            </p:nvSpPr>
            <p:spPr bwMode="auto">
              <a:xfrm>
                <a:off x="564010" y="3050667"/>
                <a:ext cx="1656184" cy="646331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fr-FR" altLang="fr-FR">
                    <a:solidFill>
                      <a:schemeClr val="bg1"/>
                    </a:solidFill>
                  </a:rPr>
                  <a:t>Decline in ability to work</a:t>
                </a:r>
              </a:p>
            </p:txBody>
          </p:sp>
        </p:grpSp>
        <p:grpSp>
          <p:nvGrpSpPr>
            <p:cNvPr id="22" name="Groupe 21"/>
            <p:cNvGrpSpPr/>
            <p:nvPr/>
          </p:nvGrpSpPr>
          <p:grpSpPr>
            <a:xfrm>
              <a:off x="2746955" y="2473807"/>
              <a:ext cx="1749240" cy="2017028"/>
              <a:chOff x="539551" y="2466406"/>
              <a:chExt cx="1749240" cy="2017028"/>
            </a:xfrm>
            <a:solidFill>
              <a:srgbClr val="0070C0"/>
            </a:solidFill>
          </p:grpSpPr>
          <p:sp>
            <p:nvSpPr>
              <p:cNvPr id="29" name="Flèche vers le bas 28"/>
              <p:cNvSpPr/>
              <p:nvPr/>
            </p:nvSpPr>
            <p:spPr>
              <a:xfrm>
                <a:off x="1079612" y="2466406"/>
                <a:ext cx="576064" cy="2017028"/>
              </a:xfrm>
              <a:prstGeom prst="downArrow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ZoneTexte 29"/>
              <p:cNvSpPr txBox="1"/>
              <p:nvPr/>
            </p:nvSpPr>
            <p:spPr>
              <a:xfrm>
                <a:off x="539551" y="3043265"/>
                <a:ext cx="1749240" cy="64633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dirty="0" err="1">
                    <a:solidFill>
                      <a:schemeClr val="bg1"/>
                    </a:solidFill>
                  </a:rPr>
                  <a:t>Painful</a:t>
                </a:r>
                <a:r>
                  <a:rPr lang="fr-FR" dirty="0">
                    <a:solidFill>
                      <a:schemeClr val="bg1"/>
                    </a:solidFill>
                  </a:rPr>
                  <a:t> </a:t>
                </a:r>
                <a:r>
                  <a:rPr lang="fr-FR" dirty="0" err="1">
                    <a:solidFill>
                      <a:schemeClr val="bg1"/>
                    </a:solidFill>
                  </a:rPr>
                  <a:t>working</a:t>
                </a:r>
                <a:r>
                  <a:rPr lang="fr-FR" dirty="0">
                    <a:solidFill>
                      <a:schemeClr val="bg1"/>
                    </a:solidFill>
                  </a:rPr>
                  <a:t> conditions</a:t>
                </a:r>
              </a:p>
            </p:txBody>
          </p:sp>
        </p:grpSp>
        <p:grpSp>
          <p:nvGrpSpPr>
            <p:cNvPr id="23" name="Groupe 22"/>
            <p:cNvGrpSpPr/>
            <p:nvPr/>
          </p:nvGrpSpPr>
          <p:grpSpPr>
            <a:xfrm>
              <a:off x="5016960" y="2481207"/>
              <a:ext cx="1656184" cy="2017028"/>
              <a:chOff x="539552" y="2466406"/>
              <a:chExt cx="1656184" cy="2017028"/>
            </a:xfrm>
            <a:solidFill>
              <a:srgbClr val="0070C0"/>
            </a:solidFill>
          </p:grpSpPr>
          <p:sp>
            <p:nvSpPr>
              <p:cNvPr id="27" name="Flèche vers le bas 26"/>
              <p:cNvSpPr/>
              <p:nvPr/>
            </p:nvSpPr>
            <p:spPr>
              <a:xfrm>
                <a:off x="1079612" y="2466406"/>
                <a:ext cx="576064" cy="2017028"/>
              </a:xfrm>
              <a:prstGeom prst="downArrow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ZoneTexte 27"/>
              <p:cNvSpPr txBox="1"/>
              <p:nvPr/>
            </p:nvSpPr>
            <p:spPr>
              <a:xfrm>
                <a:off x="539552" y="3035867"/>
                <a:ext cx="1656184" cy="64633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dirty="0">
                    <a:solidFill>
                      <a:schemeClr val="bg1"/>
                    </a:solidFill>
                  </a:rPr>
                  <a:t>Fear of </a:t>
                </a:r>
                <a:r>
                  <a:rPr lang="fr-FR" dirty="0" err="1">
                    <a:solidFill>
                      <a:schemeClr val="bg1"/>
                    </a:solidFill>
                  </a:rPr>
                  <a:t>health</a:t>
                </a:r>
                <a:r>
                  <a:rPr lang="fr-FR" dirty="0">
                    <a:solidFill>
                      <a:schemeClr val="bg1"/>
                    </a:solidFill>
                  </a:rPr>
                  <a:t> </a:t>
                </a:r>
                <a:r>
                  <a:rPr lang="fr-FR" dirty="0" err="1">
                    <a:solidFill>
                      <a:schemeClr val="bg1"/>
                    </a:solidFill>
                  </a:rPr>
                  <a:t>deterioration</a:t>
                </a:r>
                <a:endParaRPr lang="fr-FR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" name="Groupe 23"/>
            <p:cNvGrpSpPr/>
            <p:nvPr/>
          </p:nvGrpSpPr>
          <p:grpSpPr>
            <a:xfrm>
              <a:off x="7255591" y="2481207"/>
              <a:ext cx="1656184" cy="2017028"/>
              <a:chOff x="539552" y="2466406"/>
              <a:chExt cx="1656184" cy="2017028"/>
            </a:xfrm>
            <a:solidFill>
              <a:srgbClr val="0070C0"/>
            </a:solidFill>
          </p:grpSpPr>
          <p:sp>
            <p:nvSpPr>
              <p:cNvPr id="25" name="Flèche vers le bas 24"/>
              <p:cNvSpPr/>
              <p:nvPr/>
            </p:nvSpPr>
            <p:spPr>
              <a:xfrm>
                <a:off x="1079612" y="2466406"/>
                <a:ext cx="576064" cy="2017028"/>
              </a:xfrm>
              <a:prstGeom prst="downArrow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>
                <a:off x="539552" y="3020590"/>
                <a:ext cx="1656184" cy="64633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dirty="0">
                    <a:solidFill>
                      <a:schemeClr val="bg1"/>
                    </a:solidFill>
                  </a:rPr>
                  <a:t>Pressure </a:t>
                </a:r>
                <a:r>
                  <a:rPr lang="fr-FR" dirty="0" err="1">
                    <a:solidFill>
                      <a:schemeClr val="bg1"/>
                    </a:solidFill>
                  </a:rPr>
                  <a:t>from</a:t>
                </a:r>
                <a:r>
                  <a:rPr lang="fr-FR" dirty="0">
                    <a:solidFill>
                      <a:schemeClr val="bg1"/>
                    </a:solidFill>
                  </a:rPr>
                  <a:t> the employer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875B6303-2A62-4115-B508-6EFB8F98C5E0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920038" cy="725488"/>
          </a:xfrm>
        </p:spPr>
        <p:txBody>
          <a:bodyPr/>
          <a:lstStyle/>
          <a:p>
            <a:pPr eaLnBrk="1" hangingPunct="1"/>
            <a:r>
              <a:rPr lang="fr-FR" altLang="fr-FR" smtClean="0"/>
              <a:t>A higher retirement age: at what a price?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47529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What do young people </a:t>
            </a:r>
            <a:r>
              <a:rPr lang="en-US" b="1" dirty="0" smtClean="0"/>
              <a:t>think about retirement age</a:t>
            </a:r>
            <a:r>
              <a:rPr lang="en-US" dirty="0" smtClean="0"/>
              <a:t>? </a:t>
            </a:r>
            <a:endParaRPr lang="fr-FR" altLang="fr-FR" dirty="0"/>
          </a:p>
          <a:p>
            <a:pPr eaLnBrk="1" hangingPunct="1">
              <a:defRPr/>
            </a:pPr>
            <a:endParaRPr lang="fr-FR" altLang="fr-FR" dirty="0" smtClean="0"/>
          </a:p>
          <a:p>
            <a:pPr eaLnBrk="1" hangingPunct="1">
              <a:defRPr/>
            </a:pPr>
            <a:endParaRPr lang="fr-FR" altLang="fr-FR" dirty="0"/>
          </a:p>
          <a:p>
            <a:pPr eaLnBrk="1" hangingPunct="1">
              <a:defRPr/>
            </a:pPr>
            <a:endParaRPr lang="fr-FR" altLang="fr-FR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fr-FR" altLang="fr-FR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fr-FR" altLang="fr-FR" dirty="0" smtClean="0"/>
              <a:t>	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fr-FR" altLang="fr-FR" dirty="0"/>
              <a:t>	</a:t>
            </a:r>
            <a:r>
              <a:rPr lang="fr-FR" altLang="fr-FR" dirty="0" smtClean="0"/>
              <a:t>Aubert</a:t>
            </a:r>
            <a:r>
              <a:rPr lang="fr-FR" altLang="fr-FR" i="1" dirty="0" smtClean="0"/>
              <a:t> </a:t>
            </a:r>
            <a:r>
              <a:rPr lang="fr-FR" altLang="fr-FR" dirty="0" smtClean="0"/>
              <a:t>(2013)</a:t>
            </a:r>
          </a:p>
        </p:txBody>
      </p:sp>
      <p:graphicFrame>
        <p:nvGraphicFramePr>
          <p:cNvPr id="33" name="Graphique 32"/>
          <p:cNvGraphicFramePr>
            <a:graphicFrameLocks/>
          </p:cNvGraphicFramePr>
          <p:nvPr/>
        </p:nvGraphicFramePr>
        <p:xfrm>
          <a:off x="971600" y="1628800"/>
          <a:ext cx="756084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69E02AD2-C5DC-4B91-A622-F837EE9A2BED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920038" cy="725488"/>
          </a:xfrm>
        </p:spPr>
        <p:txBody>
          <a:bodyPr/>
          <a:lstStyle/>
          <a:p>
            <a:pPr eaLnBrk="1" hangingPunct="1"/>
            <a:r>
              <a:rPr lang="fr-FR" altLang="fr-FR" smtClean="0"/>
              <a:t>A pension legislation unreadable?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47529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Imperfect knowledge of Social Security </a:t>
            </a:r>
            <a:r>
              <a:rPr lang="en-US" b="1" dirty="0" smtClean="0"/>
              <a:t>and pensions</a:t>
            </a:r>
            <a:endParaRPr lang="fr-FR" altLang="fr-FR" dirty="0" smtClean="0"/>
          </a:p>
          <a:p>
            <a:pPr lvl="1" eaLnBrk="1" hangingPunct="1">
              <a:defRPr/>
            </a:pPr>
            <a:r>
              <a:rPr lang="fr-FR" altLang="fr-FR" dirty="0" err="1" smtClean="0"/>
              <a:t>Bridenne</a:t>
            </a:r>
            <a:r>
              <a:rPr lang="fr-FR" altLang="fr-FR" dirty="0" smtClean="0"/>
              <a:t> (2006), </a:t>
            </a:r>
            <a:r>
              <a:rPr lang="fr-FR" altLang="fr-FR" dirty="0" err="1" smtClean="0"/>
              <a:t>Benallah</a:t>
            </a:r>
            <a:r>
              <a:rPr lang="fr-FR" altLang="fr-FR" dirty="0" smtClean="0"/>
              <a:t> (2012), </a:t>
            </a:r>
            <a:r>
              <a:rPr lang="fr-FR" altLang="fr-FR" dirty="0" err="1" smtClean="0"/>
              <a:t>Arrondel</a:t>
            </a:r>
            <a:r>
              <a:rPr lang="fr-FR" altLang="fr-FR" dirty="0" smtClean="0"/>
              <a:t> </a:t>
            </a:r>
            <a:r>
              <a:rPr lang="fr-FR" altLang="fr-FR" i="1" dirty="0" smtClean="0"/>
              <a:t>et </a:t>
            </a:r>
            <a:r>
              <a:rPr lang="fr-FR" altLang="fr-FR" i="1" dirty="0" err="1" smtClean="0"/>
              <a:t>alii</a:t>
            </a:r>
            <a:r>
              <a:rPr lang="fr-FR" altLang="fr-FR" i="1" dirty="0" smtClean="0"/>
              <a:t> </a:t>
            </a:r>
            <a:r>
              <a:rPr lang="fr-FR" altLang="fr-FR" dirty="0" smtClean="0"/>
              <a:t>(2013)</a:t>
            </a:r>
          </a:p>
          <a:p>
            <a:pPr lvl="1" eaLnBrk="1" hangingPunct="1">
              <a:defRPr/>
            </a:pPr>
            <a:r>
              <a:rPr lang="fr-FR" altLang="fr-FR" dirty="0" err="1" smtClean="0"/>
              <a:t>Gustman</a:t>
            </a:r>
            <a:r>
              <a:rPr lang="fr-FR" altLang="fr-FR" dirty="0" smtClean="0"/>
              <a:t> </a:t>
            </a:r>
            <a:r>
              <a:rPr lang="fr-FR" altLang="fr-FR" i="1" dirty="0"/>
              <a:t>et </a:t>
            </a:r>
            <a:r>
              <a:rPr lang="fr-FR" altLang="fr-FR" i="1" dirty="0" err="1" smtClean="0"/>
              <a:t>alii</a:t>
            </a:r>
            <a:r>
              <a:rPr lang="fr-FR" altLang="fr-FR" i="1" dirty="0" smtClean="0"/>
              <a:t> </a:t>
            </a:r>
            <a:r>
              <a:rPr lang="fr-FR" altLang="fr-FR" dirty="0" smtClean="0"/>
              <a:t>(2007), </a:t>
            </a:r>
            <a:r>
              <a:rPr lang="fr-FR" altLang="fr-FR" dirty="0"/>
              <a:t>Chan et </a:t>
            </a:r>
            <a:r>
              <a:rPr lang="fr-FR" altLang="fr-FR" dirty="0" smtClean="0"/>
              <a:t>Stevens (2008</a:t>
            </a:r>
            <a:r>
              <a:rPr lang="fr-FR" altLang="fr-FR" dirty="0"/>
              <a:t>), </a:t>
            </a:r>
            <a:r>
              <a:rPr lang="fr-FR" altLang="fr-FR" dirty="0" err="1" smtClean="0"/>
              <a:t>Mastrobuoni</a:t>
            </a:r>
            <a:r>
              <a:rPr lang="fr-FR" altLang="fr-FR" dirty="0" smtClean="0"/>
              <a:t> </a:t>
            </a:r>
            <a:r>
              <a:rPr lang="fr-FR" altLang="fr-FR" dirty="0"/>
              <a:t>(2011),</a:t>
            </a:r>
          </a:p>
          <a:p>
            <a:pPr lvl="1" eaLnBrk="1" hangingPunct="1">
              <a:defRPr/>
            </a:pPr>
            <a:endParaRPr lang="fr-FR" altLang="fr-FR" dirty="0" smtClean="0"/>
          </a:p>
          <a:p>
            <a:pPr eaLnBrk="1" hangingPunct="1">
              <a:defRPr/>
            </a:pPr>
            <a:r>
              <a:rPr lang="en-US" b="1" dirty="0" smtClean="0"/>
              <a:t>Reforms have hindered the predictability of the amount of pension</a:t>
            </a:r>
            <a:endParaRPr lang="fr-FR" altLang="fr-FR" dirty="0"/>
          </a:p>
          <a:p>
            <a:pPr lvl="1" eaLnBrk="1" hangingPunct="1">
              <a:defRPr/>
            </a:pPr>
            <a:r>
              <a:rPr lang="fr-FR" altLang="fr-FR" dirty="0" smtClean="0"/>
              <a:t>Aubert (2014)</a:t>
            </a:r>
            <a:endParaRPr lang="fr-FR" altLang="fr-FR" dirty="0"/>
          </a:p>
          <a:p>
            <a:pPr eaLnBrk="1" hangingPunct="1">
              <a:defRPr/>
            </a:pPr>
            <a:r>
              <a:rPr lang="fr-FR" b="1" dirty="0" smtClean="0"/>
              <a:t>Fear of new </a:t>
            </a:r>
            <a:r>
              <a:rPr lang="fr-FR" b="1" dirty="0" err="1" smtClean="0"/>
              <a:t>reforms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a </a:t>
            </a:r>
            <a:r>
              <a:rPr lang="fr-FR" b="1" dirty="0" err="1" smtClean="0"/>
              <a:t>determinant</a:t>
            </a:r>
            <a:r>
              <a:rPr lang="fr-FR" b="1" dirty="0" smtClean="0"/>
              <a:t> of retirement </a:t>
            </a:r>
            <a:r>
              <a:rPr lang="fr-FR" b="1" dirty="0" err="1" smtClean="0"/>
              <a:t>decisions</a:t>
            </a:r>
            <a:endParaRPr lang="fr-FR" altLang="fr-FR" dirty="0"/>
          </a:p>
          <a:p>
            <a:pPr lvl="1" eaLnBrk="1" hangingPunct="1">
              <a:defRPr/>
            </a:pPr>
            <a:r>
              <a:rPr lang="fr-FR" altLang="fr-FR" dirty="0"/>
              <a:t>Aubert (</a:t>
            </a:r>
            <a:r>
              <a:rPr lang="fr-FR" altLang="fr-FR" dirty="0" smtClean="0"/>
              <a:t>2016)</a:t>
            </a:r>
            <a:endParaRPr lang="fr-FR" altLang="fr-FR" dirty="0"/>
          </a:p>
          <a:p>
            <a:pPr eaLnBrk="1" hangingPunct="1">
              <a:defRPr/>
            </a:pPr>
            <a:endParaRPr lang="fr-FR" altLang="fr-FR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fr-FR" altLang="fr-FR" dirty="0" smtClean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fr-FR" altLang="fr-FR" dirty="0" smtClean="0"/>
              <a:t>	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fr-FR" altLang="fr-FR" dirty="0"/>
              <a:t>	</a:t>
            </a:r>
            <a:endParaRPr lang="fr-FR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24CCD9BD-296D-4B52-9919-F1500038A2CF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920038" cy="725488"/>
          </a:xfrm>
        </p:spPr>
        <p:txBody>
          <a:bodyPr/>
          <a:lstStyle/>
          <a:p>
            <a:pPr eaLnBrk="1" hangingPunct="1"/>
            <a:r>
              <a:rPr lang="fr-FR" altLang="fr-FR" smtClean="0"/>
              <a:t>Conclusive remarks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4752975"/>
          </a:xfrm>
        </p:spPr>
        <p:txBody>
          <a:bodyPr/>
          <a:lstStyle/>
          <a:p>
            <a:pPr eaLnBrk="1" hangingPunct="1"/>
            <a:r>
              <a:rPr lang="en-US" altLang="fr-FR" sz="2200" smtClean="0"/>
              <a:t>Demographic challenge raised</a:t>
            </a:r>
          </a:p>
          <a:p>
            <a:pPr eaLnBrk="1" hangingPunct="1"/>
            <a:r>
              <a:rPr lang="en-US" altLang="fr-FR" sz="2200" smtClean="0"/>
              <a:t>Other Pay-As-You-Go pension systems goals: welfare, need of security (Davanne and Pujol, 1997)</a:t>
            </a:r>
          </a:p>
          <a:p>
            <a:pPr eaLnBrk="1" hangingPunct="1"/>
            <a:r>
              <a:rPr lang="en-US" altLang="fr-FR" sz="2200" smtClean="0"/>
              <a:t>Political risk (Shoven and Slavov, 2005)                                                                 = “variation in internal rates of return promised to Social Security participants under the law”.                                                                            = “variation in replacement rates” </a:t>
            </a:r>
          </a:p>
          <a:p>
            <a:pPr eaLnBrk="1" hangingPunct="1"/>
            <a:r>
              <a:rPr lang="en-US" altLang="fr-FR" sz="2200" smtClean="0"/>
              <a:t>Another (systemic) reform coming without “education” on past reforms</a:t>
            </a:r>
          </a:p>
          <a:p>
            <a:pPr eaLnBrk="1" hangingPunct="1"/>
            <a:r>
              <a:rPr lang="en-US" altLang="fr-FR" sz="2200" smtClean="0"/>
              <a:t>Much worry expressed about the future of French pension system (Arrondel </a:t>
            </a:r>
            <a:r>
              <a:rPr lang="en-US" altLang="fr-FR" sz="2200" i="1" smtClean="0"/>
              <a:t>et alii</a:t>
            </a:r>
            <a:r>
              <a:rPr lang="en-US" altLang="fr-FR" sz="2200" smtClean="0"/>
              <a:t>, 2013)</a:t>
            </a:r>
            <a:r>
              <a:rPr lang="fr-FR" altLang="fr-FR" sz="22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6"/>
          <p:cNvGrpSpPr>
            <a:grpSpLocks/>
          </p:cNvGrpSpPr>
          <p:nvPr/>
        </p:nvGrpSpPr>
        <p:grpSpPr bwMode="auto">
          <a:xfrm>
            <a:off x="0" y="0"/>
            <a:ext cx="9140825" cy="6856413"/>
            <a:chOff x="0" y="0"/>
            <a:chExt cx="5758" cy="4319"/>
          </a:xfrm>
        </p:grpSpPr>
        <p:sp>
          <p:nvSpPr>
            <p:cNvPr id="8197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5758" cy="4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75000"/>
                </a:spcBef>
                <a:buClr>
                  <a:schemeClr val="accent2"/>
                </a:buClr>
                <a:buSzPct val="80000"/>
                <a:buFont typeface="Wingdings 3" panose="05040102010807070707" pitchFamily="18" charset="2"/>
                <a:buChar char="x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/>
            </a:p>
          </p:txBody>
        </p:sp>
        <p:sp>
          <p:nvSpPr>
            <p:cNvPr id="8198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58" cy="14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75000"/>
                </a:spcBef>
                <a:buClr>
                  <a:schemeClr val="accent2"/>
                </a:buClr>
                <a:buSzPct val="80000"/>
                <a:buFont typeface="Wingdings 3" panose="05040102010807070707" pitchFamily="18" charset="2"/>
                <a:buChar char="x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/>
            </a:p>
          </p:txBody>
        </p:sp>
        <p:sp>
          <p:nvSpPr>
            <p:cNvPr id="8199" name="Rectangle 14"/>
            <p:cNvSpPr>
              <a:spLocks noChangeArrowheads="1"/>
            </p:cNvSpPr>
            <p:nvPr/>
          </p:nvSpPr>
          <p:spPr bwMode="auto">
            <a:xfrm>
              <a:off x="0" y="1564"/>
              <a:ext cx="5758" cy="12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75000"/>
                </a:spcBef>
                <a:buClr>
                  <a:schemeClr val="accent2"/>
                </a:buClr>
                <a:buSzPct val="80000"/>
                <a:buFont typeface="Wingdings 3" panose="05040102010807070707" pitchFamily="18" charset="2"/>
                <a:buChar char="x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/>
            </a:p>
          </p:txBody>
        </p:sp>
        <p:sp>
          <p:nvSpPr>
            <p:cNvPr id="8200" name="Rectangle 15"/>
            <p:cNvSpPr>
              <a:spLocks noChangeArrowheads="1"/>
            </p:cNvSpPr>
            <p:nvPr/>
          </p:nvSpPr>
          <p:spPr bwMode="auto">
            <a:xfrm>
              <a:off x="0" y="2856"/>
              <a:ext cx="5758" cy="7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75000"/>
                </a:spcBef>
                <a:buClr>
                  <a:schemeClr val="accent2"/>
                </a:buClr>
                <a:buSzPct val="80000"/>
                <a:buFont typeface="Wingdings 3" panose="05040102010807070707" pitchFamily="18" charset="2"/>
                <a:buChar char="x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/>
            </a:p>
          </p:txBody>
        </p:sp>
      </p:grpSp>
      <p:sp>
        <p:nvSpPr>
          <p:cNvPr id="81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576513"/>
            <a:ext cx="7773988" cy="1187450"/>
          </a:xfrm>
        </p:spPr>
        <p:txBody>
          <a:bodyPr/>
          <a:lstStyle/>
          <a:p>
            <a:pPr eaLnBrk="1" hangingPunct="1"/>
            <a:r>
              <a:rPr lang="fr-FR" altLang="fr-FR" sz="3500" smtClean="0"/>
              <a:t>The original issue</a:t>
            </a:r>
          </a:p>
        </p:txBody>
      </p:sp>
      <p:sp>
        <p:nvSpPr>
          <p:cNvPr id="81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0013" y="3898900"/>
            <a:ext cx="6402387" cy="360363"/>
          </a:xfrm>
        </p:spPr>
        <p:txBody>
          <a:bodyPr/>
          <a:lstStyle/>
          <a:p>
            <a:pPr eaLnBrk="1" hangingPunct="1"/>
            <a:endParaRPr lang="fr-FR" altLang="fr-FR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D8B6635F-5D71-4957-B98D-E63D3A9A2A3E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725488"/>
          </a:xfrm>
        </p:spPr>
        <p:txBody>
          <a:bodyPr/>
          <a:lstStyle/>
          <a:p>
            <a:pPr eaLnBrk="1" hangingPunct="1"/>
            <a:r>
              <a:rPr lang="fr-FR" altLang="fr-FR" smtClean="0"/>
              <a:t>Financial context of Pay-As-You-Go systems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040312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dirty="0" smtClean="0"/>
              <a:t> </a:t>
            </a:r>
            <a:r>
              <a:rPr lang="en-US" altLang="fr-FR" dirty="0"/>
              <a:t> </a:t>
            </a:r>
            <a:r>
              <a:rPr lang="en-US" altLang="fr-FR" dirty="0" smtClean="0"/>
              <a:t>Financial </a:t>
            </a:r>
            <a:r>
              <a:rPr lang="en-US" altLang="fr-FR" dirty="0"/>
              <a:t>balance of the pension </a:t>
            </a:r>
            <a:r>
              <a:rPr lang="en-US" altLang="fr-FR" dirty="0" smtClean="0"/>
              <a:t>system :</a:t>
            </a:r>
          </a:p>
          <a:p>
            <a:pPr marL="0" indent="0" algn="ctr" eaLnBrk="1" hangingPunct="1">
              <a:buFont typeface="Wingdings 3" panose="05040102010807070707" pitchFamily="18" charset="2"/>
              <a:buNone/>
              <a:defRPr/>
            </a:pPr>
            <a:r>
              <a:rPr lang="fr-FR" altLang="fr-FR" b="1" dirty="0" smtClean="0">
                <a:solidFill>
                  <a:srgbClr val="0070C0"/>
                </a:solidFill>
              </a:rPr>
              <a:t>Contributions</a:t>
            </a:r>
            <a:r>
              <a:rPr lang="fr-FR" altLang="fr-FR" dirty="0" smtClean="0">
                <a:solidFill>
                  <a:srgbClr val="0070C0"/>
                </a:solidFill>
              </a:rPr>
              <a:t> = </a:t>
            </a:r>
            <a:r>
              <a:rPr lang="fr-FR" altLang="fr-FR" b="1" dirty="0" err="1" smtClean="0">
                <a:solidFill>
                  <a:srgbClr val="0070C0"/>
                </a:solidFill>
              </a:rPr>
              <a:t>Benefits</a:t>
            </a:r>
            <a:endParaRPr lang="fr-FR" altLang="fr-FR" b="1" dirty="0" smtClean="0">
              <a:solidFill>
                <a:srgbClr val="0070C0"/>
              </a:solidFill>
            </a:endParaRP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fr-FR" altLang="fr-FR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5805B382-55D6-4B2E-A179-4E1E7A66ABB5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725488"/>
          </a:xfrm>
        </p:spPr>
        <p:txBody>
          <a:bodyPr/>
          <a:lstStyle/>
          <a:p>
            <a:pPr eaLnBrk="1" hangingPunct="1"/>
            <a:r>
              <a:rPr lang="fr-FR" altLang="fr-FR" smtClean="0"/>
              <a:t>Financial context of Pay-As-You-Go systems</a:t>
            </a:r>
          </a:p>
        </p:txBody>
      </p:sp>
      <p:sp>
        <p:nvSpPr>
          <p:cNvPr id="9220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0" y="1052513"/>
            <a:ext cx="9144000" cy="5040312"/>
          </a:xfrm>
          <a:blipFill rotWithShape="0">
            <a:blip r:embed="rId3"/>
            <a:stretch>
              <a:fillRect l="-1667" t="-205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fr-F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50C7969D-F365-4760-93F7-498C73055A87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725488"/>
          </a:xfrm>
        </p:spPr>
        <p:txBody>
          <a:bodyPr/>
          <a:lstStyle/>
          <a:p>
            <a:pPr eaLnBrk="1" hangingPunct="1"/>
            <a:r>
              <a:rPr lang="fr-FR" altLang="fr-FR" smtClean="0"/>
              <a:t>Financial context of Pay-As-You-Go systems</a:t>
            </a:r>
          </a:p>
        </p:txBody>
      </p:sp>
      <p:sp>
        <p:nvSpPr>
          <p:cNvPr id="9220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0" y="1052513"/>
            <a:ext cx="9144000" cy="5040312"/>
          </a:xfrm>
          <a:blipFill rotWithShape="0">
            <a:blip r:embed="rId3"/>
            <a:stretch>
              <a:fillRect l="-1667" t="-205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fr-FR">
                <a:noFill/>
              </a:rPr>
              <a:t> </a:t>
            </a:r>
          </a:p>
        </p:txBody>
      </p:sp>
      <p:grpSp>
        <p:nvGrpSpPr>
          <p:cNvPr id="14341" name="Groupe 1"/>
          <p:cNvGrpSpPr>
            <a:grpSpLocks/>
          </p:cNvGrpSpPr>
          <p:nvPr/>
        </p:nvGrpSpPr>
        <p:grpSpPr bwMode="auto">
          <a:xfrm>
            <a:off x="107950" y="3213100"/>
            <a:ext cx="2447925" cy="2386013"/>
            <a:chOff x="107504" y="3212976"/>
            <a:chExt cx="2448272" cy="2385556"/>
          </a:xfrm>
        </p:grpSpPr>
        <p:sp>
          <p:nvSpPr>
            <p:cNvPr id="5" name="Ellipse 4"/>
            <p:cNvSpPr/>
            <p:nvPr/>
          </p:nvSpPr>
          <p:spPr>
            <a:xfrm>
              <a:off x="394883" y="3212976"/>
              <a:ext cx="1944963" cy="108088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8" name="Connecteur droit avec flèche 7"/>
            <p:cNvCxnSpPr/>
            <p:nvPr/>
          </p:nvCxnSpPr>
          <p:spPr>
            <a:xfrm>
              <a:off x="1187157" y="4293857"/>
              <a:ext cx="0" cy="100786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4" name="ZoneTexte 8"/>
            <p:cNvSpPr txBox="1">
              <a:spLocks noChangeArrowheads="1"/>
            </p:cNvSpPr>
            <p:nvPr/>
          </p:nvSpPr>
          <p:spPr bwMode="auto">
            <a:xfrm>
              <a:off x="107504" y="5229200"/>
              <a:ext cx="24482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fr-FR" altLang="fr-FR" b="1">
                  <a:solidFill>
                    <a:srgbClr val="FF0000"/>
                  </a:solidFill>
                </a:rPr>
                <a:t>Labour taxation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9299B89C-DB36-46E8-98C4-C6809A37074F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725488"/>
          </a:xfrm>
        </p:spPr>
        <p:txBody>
          <a:bodyPr/>
          <a:lstStyle/>
          <a:p>
            <a:pPr eaLnBrk="1" hangingPunct="1"/>
            <a:r>
              <a:rPr lang="fr-FR" altLang="fr-FR" smtClean="0"/>
              <a:t>Financial context of Pay-As-You-Go systems</a:t>
            </a:r>
          </a:p>
        </p:txBody>
      </p:sp>
      <p:sp>
        <p:nvSpPr>
          <p:cNvPr id="9220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0" y="1052513"/>
            <a:ext cx="9144000" cy="5040312"/>
          </a:xfrm>
          <a:blipFill rotWithShape="0">
            <a:blip r:embed="rId3"/>
            <a:stretch>
              <a:fillRect l="-1667" t="-205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fr-FR">
                <a:noFill/>
              </a:rPr>
              <a:t> </a:t>
            </a:r>
          </a:p>
        </p:txBody>
      </p:sp>
      <p:grpSp>
        <p:nvGrpSpPr>
          <p:cNvPr id="16389" name="Groupe 2"/>
          <p:cNvGrpSpPr>
            <a:grpSpLocks/>
          </p:cNvGrpSpPr>
          <p:nvPr/>
        </p:nvGrpSpPr>
        <p:grpSpPr bwMode="auto">
          <a:xfrm>
            <a:off x="107950" y="3213100"/>
            <a:ext cx="2447925" cy="2386013"/>
            <a:chOff x="107504" y="3212976"/>
            <a:chExt cx="2448272" cy="2385556"/>
          </a:xfrm>
        </p:grpSpPr>
        <p:grpSp>
          <p:nvGrpSpPr>
            <p:cNvPr id="16390" name="Groupe 1"/>
            <p:cNvGrpSpPr>
              <a:grpSpLocks/>
            </p:cNvGrpSpPr>
            <p:nvPr/>
          </p:nvGrpSpPr>
          <p:grpSpPr bwMode="auto">
            <a:xfrm>
              <a:off x="107504" y="3212976"/>
              <a:ext cx="2448272" cy="2385556"/>
              <a:chOff x="107504" y="3212976"/>
              <a:chExt cx="2448272" cy="2385556"/>
            </a:xfrm>
          </p:grpSpPr>
          <p:sp>
            <p:nvSpPr>
              <p:cNvPr id="5" name="Ellipse 4"/>
              <p:cNvSpPr/>
              <p:nvPr/>
            </p:nvSpPr>
            <p:spPr>
              <a:xfrm>
                <a:off x="394883" y="3212976"/>
                <a:ext cx="1944963" cy="108088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8" name="Connecteur droit avec flèche 7"/>
              <p:cNvCxnSpPr/>
              <p:nvPr/>
            </p:nvCxnSpPr>
            <p:spPr>
              <a:xfrm>
                <a:off x="1187157" y="4293857"/>
                <a:ext cx="0" cy="100786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94" name="ZoneTexte 8"/>
              <p:cNvSpPr txBox="1">
                <a:spLocks noChangeArrowheads="1"/>
              </p:cNvSpPr>
              <p:nvPr/>
            </p:nvSpPr>
            <p:spPr bwMode="auto">
              <a:xfrm>
                <a:off x="107504" y="5229200"/>
                <a:ext cx="244827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fr-FR" altLang="fr-FR" b="1">
                    <a:solidFill>
                      <a:srgbClr val="FF0000"/>
                    </a:solidFill>
                  </a:rPr>
                  <a:t>Labour taxation</a:t>
                </a:r>
              </a:p>
            </p:txBody>
          </p:sp>
        </p:grpSp>
        <p:cxnSp>
          <p:nvCxnSpPr>
            <p:cNvPr id="15" name="Connecteur droit avec flèche 14"/>
            <p:cNvCxnSpPr/>
            <p:nvPr/>
          </p:nvCxnSpPr>
          <p:spPr>
            <a:xfrm flipV="1">
              <a:off x="1547571" y="4365280"/>
              <a:ext cx="792274" cy="792011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61CA01D1-8D05-4FA7-9210-1434B5D24472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725488"/>
          </a:xfrm>
        </p:spPr>
        <p:txBody>
          <a:bodyPr/>
          <a:lstStyle/>
          <a:p>
            <a:pPr eaLnBrk="1" hangingPunct="1"/>
            <a:r>
              <a:rPr lang="fr-FR" altLang="fr-FR" smtClean="0"/>
              <a:t>Financial context of Pay-As-You-Go systems</a:t>
            </a:r>
          </a:p>
        </p:txBody>
      </p:sp>
      <p:sp>
        <p:nvSpPr>
          <p:cNvPr id="9220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0" y="1052513"/>
            <a:ext cx="9144000" cy="5040312"/>
          </a:xfrm>
          <a:blipFill rotWithShape="0">
            <a:blip r:embed="rId3"/>
            <a:stretch>
              <a:fillRect l="-1667" t="-205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fr-FR">
                <a:noFill/>
              </a:rPr>
              <a:t> </a:t>
            </a:r>
          </a:p>
        </p:txBody>
      </p:sp>
      <p:grpSp>
        <p:nvGrpSpPr>
          <p:cNvPr id="18437" name="Groupe 2"/>
          <p:cNvGrpSpPr>
            <a:grpSpLocks/>
          </p:cNvGrpSpPr>
          <p:nvPr/>
        </p:nvGrpSpPr>
        <p:grpSpPr bwMode="auto">
          <a:xfrm>
            <a:off x="2484438" y="3141663"/>
            <a:ext cx="3743325" cy="2733675"/>
            <a:chOff x="2483768" y="3140968"/>
            <a:chExt cx="3744416" cy="2734563"/>
          </a:xfrm>
        </p:grpSpPr>
        <p:sp>
          <p:nvSpPr>
            <p:cNvPr id="6" name="Ellipse 5"/>
            <p:cNvSpPr/>
            <p:nvPr/>
          </p:nvSpPr>
          <p:spPr>
            <a:xfrm>
              <a:off x="2483768" y="3140968"/>
              <a:ext cx="3744416" cy="129582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10" name="Connecteur droit avec flèche 9"/>
            <p:cNvCxnSpPr/>
            <p:nvPr/>
          </p:nvCxnSpPr>
          <p:spPr>
            <a:xfrm>
              <a:off x="4500481" y="4436789"/>
              <a:ext cx="0" cy="86388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0" name="ZoneTexte 10"/>
            <p:cNvSpPr txBox="1">
              <a:spLocks noChangeArrowheads="1"/>
            </p:cNvSpPr>
            <p:nvPr/>
          </p:nvSpPr>
          <p:spPr bwMode="auto">
            <a:xfrm>
              <a:off x="3333322" y="5229200"/>
              <a:ext cx="244827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fr-FR" altLang="fr-FR" b="1">
                  <a:solidFill>
                    <a:srgbClr val="FF0000"/>
                  </a:solidFill>
                </a:rPr>
                <a:t>Wage replacement rate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75000"/>
              </a:spcBef>
              <a:buClr>
                <a:schemeClr val="accent2"/>
              </a:buClr>
              <a:buSzPct val="80000"/>
              <a:buFont typeface="Wingdings 3" panose="05040102010807070707" pitchFamily="18" charset="2"/>
              <a:buChar char="x"/>
              <a:tabLst>
                <a:tab pos="4397375" algn="ctr"/>
                <a:tab pos="8520113" algn="r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har char="•"/>
              <a:tabLst>
                <a:tab pos="4397375" algn="ctr"/>
                <a:tab pos="8520113" algn="r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97375" algn="ctr"/>
                <a:tab pos="8520113" algn="r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smtClean="0">
                <a:solidFill>
                  <a:schemeClr val="bg1"/>
                </a:solidFill>
              </a:rPr>
              <a:t>Pension Funding and Risk Management</a:t>
            </a:r>
            <a:r>
              <a:rPr lang="fr-FR" altLang="fr-FR" sz="1200" smtClean="0">
                <a:solidFill>
                  <a:schemeClr val="bg1"/>
                </a:solidFill>
              </a:rPr>
              <a:t>		Samia BENALLAH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smtClean="0">
                <a:solidFill>
                  <a:schemeClr val="bg1"/>
                </a:solidFill>
              </a:rPr>
              <a:t>28 June 2018 - Angers	 </a:t>
            </a:r>
            <a:fld id="{090FE8C0-D865-4A67-BA15-8E8869188C41}" type="slidenum">
              <a:rPr lang="fr-FR" altLang="fr-FR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r>
              <a:rPr lang="fr-FR" altLang="fr-FR" sz="1200" smtClean="0">
                <a:solidFill>
                  <a:schemeClr val="bg1"/>
                </a:solidFill>
              </a:rPr>
              <a:t>	Université de Reims Champagne-Ardenne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725488"/>
          </a:xfrm>
        </p:spPr>
        <p:txBody>
          <a:bodyPr/>
          <a:lstStyle/>
          <a:p>
            <a:pPr eaLnBrk="1" hangingPunct="1"/>
            <a:r>
              <a:rPr lang="fr-FR" altLang="fr-FR" smtClean="0"/>
              <a:t>Financial context of Pay-As-You-Go systems</a:t>
            </a:r>
          </a:p>
        </p:txBody>
      </p:sp>
      <p:sp>
        <p:nvSpPr>
          <p:cNvPr id="9220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0" y="1052513"/>
            <a:ext cx="9144000" cy="5040312"/>
          </a:xfrm>
          <a:blipFill rotWithShape="0">
            <a:blip r:embed="rId3"/>
            <a:stretch>
              <a:fillRect l="-1667" t="-205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fr-FR">
                <a:noFill/>
              </a:rPr>
              <a:t> </a:t>
            </a:r>
          </a:p>
        </p:txBody>
      </p:sp>
      <p:grpSp>
        <p:nvGrpSpPr>
          <p:cNvPr id="20485" name="Groupe 1"/>
          <p:cNvGrpSpPr>
            <a:grpSpLocks/>
          </p:cNvGrpSpPr>
          <p:nvPr/>
        </p:nvGrpSpPr>
        <p:grpSpPr bwMode="auto">
          <a:xfrm>
            <a:off x="2484438" y="3141663"/>
            <a:ext cx="3743325" cy="2733675"/>
            <a:chOff x="2483768" y="3140968"/>
            <a:chExt cx="3744416" cy="2734563"/>
          </a:xfrm>
        </p:grpSpPr>
        <p:grpSp>
          <p:nvGrpSpPr>
            <p:cNvPr id="20486" name="Groupe 2"/>
            <p:cNvGrpSpPr>
              <a:grpSpLocks/>
            </p:cNvGrpSpPr>
            <p:nvPr/>
          </p:nvGrpSpPr>
          <p:grpSpPr bwMode="auto">
            <a:xfrm>
              <a:off x="2483768" y="3140968"/>
              <a:ext cx="3744416" cy="2734563"/>
              <a:chOff x="2483768" y="3140968"/>
              <a:chExt cx="3744416" cy="2734563"/>
            </a:xfrm>
          </p:grpSpPr>
          <p:sp>
            <p:nvSpPr>
              <p:cNvPr id="6" name="Ellipse 5"/>
              <p:cNvSpPr/>
              <p:nvPr/>
            </p:nvSpPr>
            <p:spPr>
              <a:xfrm>
                <a:off x="2483768" y="3140968"/>
                <a:ext cx="3744416" cy="129582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10" name="Connecteur droit avec flèche 9"/>
              <p:cNvCxnSpPr/>
              <p:nvPr/>
            </p:nvCxnSpPr>
            <p:spPr>
              <a:xfrm>
                <a:off x="4500481" y="4436789"/>
                <a:ext cx="0" cy="86388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490" name="ZoneTexte 10"/>
              <p:cNvSpPr txBox="1">
                <a:spLocks noChangeArrowheads="1"/>
              </p:cNvSpPr>
              <p:nvPr/>
            </p:nvSpPr>
            <p:spPr bwMode="auto">
              <a:xfrm>
                <a:off x="3333322" y="5229200"/>
                <a:ext cx="244827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fr-FR" altLang="fr-FR" b="1">
                    <a:solidFill>
                      <a:srgbClr val="FF0000"/>
                    </a:solidFill>
                  </a:rPr>
                  <a:t>Wage replacement rate</a:t>
                </a:r>
              </a:p>
            </p:txBody>
          </p:sp>
        </p:grpSp>
        <p:cxnSp>
          <p:nvCxnSpPr>
            <p:cNvPr id="17" name="Connecteur droit avec flèche 16"/>
            <p:cNvCxnSpPr/>
            <p:nvPr/>
          </p:nvCxnSpPr>
          <p:spPr>
            <a:xfrm>
              <a:off x="5110258" y="4473313"/>
              <a:ext cx="830504" cy="755895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A-EXTERNE">
  <a:themeElements>
    <a:clrScheme name="MSA-EXTERNE 1">
      <a:dk1>
        <a:srgbClr val="000000"/>
      </a:dk1>
      <a:lt1>
        <a:srgbClr val="FFFFFF"/>
      </a:lt1>
      <a:dk2>
        <a:srgbClr val="919DCA"/>
      </a:dk2>
      <a:lt2>
        <a:srgbClr val="C4C5C6"/>
      </a:lt2>
      <a:accent1>
        <a:srgbClr val="919DCA"/>
      </a:accent1>
      <a:accent2>
        <a:srgbClr val="2497D3"/>
      </a:accent2>
      <a:accent3>
        <a:srgbClr val="FFFFFF"/>
      </a:accent3>
      <a:accent4>
        <a:srgbClr val="000000"/>
      </a:accent4>
      <a:accent5>
        <a:srgbClr val="C7CCE1"/>
      </a:accent5>
      <a:accent6>
        <a:srgbClr val="2088BF"/>
      </a:accent6>
      <a:hlink>
        <a:srgbClr val="2497D3"/>
      </a:hlink>
      <a:folHlink>
        <a:srgbClr val="919DCA"/>
      </a:folHlink>
    </a:clrScheme>
    <a:fontScheme name="MSA-EXTER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A-EXTERNE 1">
        <a:dk1>
          <a:srgbClr val="000000"/>
        </a:dk1>
        <a:lt1>
          <a:srgbClr val="FFFFFF"/>
        </a:lt1>
        <a:dk2>
          <a:srgbClr val="919DCA"/>
        </a:dk2>
        <a:lt2>
          <a:srgbClr val="C4C5C6"/>
        </a:lt2>
        <a:accent1>
          <a:srgbClr val="919DCA"/>
        </a:accent1>
        <a:accent2>
          <a:srgbClr val="2497D3"/>
        </a:accent2>
        <a:accent3>
          <a:srgbClr val="FFFFFF"/>
        </a:accent3>
        <a:accent4>
          <a:srgbClr val="000000"/>
        </a:accent4>
        <a:accent5>
          <a:srgbClr val="C7CCE1"/>
        </a:accent5>
        <a:accent6>
          <a:srgbClr val="2088BF"/>
        </a:accent6>
        <a:hlink>
          <a:srgbClr val="2497D3"/>
        </a:hlink>
        <a:folHlink>
          <a:srgbClr val="919D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A-EXTERNE 2">
        <a:dk1>
          <a:srgbClr val="000000"/>
        </a:dk1>
        <a:lt1>
          <a:srgbClr val="FFFFFF"/>
        </a:lt1>
        <a:dk2>
          <a:srgbClr val="B7B128"/>
        </a:dk2>
        <a:lt2>
          <a:srgbClr val="C4C5C6"/>
        </a:lt2>
        <a:accent1>
          <a:srgbClr val="B7B128"/>
        </a:accent1>
        <a:accent2>
          <a:srgbClr val="5B652B"/>
        </a:accent2>
        <a:accent3>
          <a:srgbClr val="FFFFFF"/>
        </a:accent3>
        <a:accent4>
          <a:srgbClr val="000000"/>
        </a:accent4>
        <a:accent5>
          <a:srgbClr val="D8D5AC"/>
        </a:accent5>
        <a:accent6>
          <a:srgbClr val="525B26"/>
        </a:accent6>
        <a:hlink>
          <a:srgbClr val="5B652B"/>
        </a:hlink>
        <a:folHlink>
          <a:srgbClr val="B7B1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A-EXTERNE 3">
        <a:dk1>
          <a:srgbClr val="000000"/>
        </a:dk1>
        <a:lt1>
          <a:srgbClr val="FFFFFF"/>
        </a:lt1>
        <a:dk2>
          <a:srgbClr val="F08C5B"/>
        </a:dk2>
        <a:lt2>
          <a:srgbClr val="C4C5C6"/>
        </a:lt2>
        <a:accent1>
          <a:srgbClr val="F08C5B"/>
        </a:accent1>
        <a:accent2>
          <a:srgbClr val="92352C"/>
        </a:accent2>
        <a:accent3>
          <a:srgbClr val="FFFFFF"/>
        </a:accent3>
        <a:accent4>
          <a:srgbClr val="000000"/>
        </a:accent4>
        <a:accent5>
          <a:srgbClr val="F6C5B5"/>
        </a:accent5>
        <a:accent6>
          <a:srgbClr val="842F27"/>
        </a:accent6>
        <a:hlink>
          <a:srgbClr val="92352C"/>
        </a:hlink>
        <a:folHlink>
          <a:srgbClr val="F08C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SA-EXTERNE 1">
    <a:dk1>
      <a:srgbClr val="000000"/>
    </a:dk1>
    <a:lt1>
      <a:srgbClr val="FFFFFF"/>
    </a:lt1>
    <a:dk2>
      <a:srgbClr val="919DCA"/>
    </a:dk2>
    <a:lt2>
      <a:srgbClr val="C4C5C6"/>
    </a:lt2>
    <a:accent1>
      <a:srgbClr val="919DCA"/>
    </a:accent1>
    <a:accent2>
      <a:srgbClr val="2497D3"/>
    </a:accent2>
    <a:accent3>
      <a:srgbClr val="FFFFFF"/>
    </a:accent3>
    <a:accent4>
      <a:srgbClr val="000000"/>
    </a:accent4>
    <a:accent5>
      <a:srgbClr val="C7CCE1"/>
    </a:accent5>
    <a:accent6>
      <a:srgbClr val="2088BF"/>
    </a:accent6>
    <a:hlink>
      <a:srgbClr val="2497D3"/>
    </a:hlink>
    <a:folHlink>
      <a:srgbClr val="919DCA"/>
    </a:folHlink>
  </a:clrScheme>
  <a:fontScheme name="MSA-EXTERN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SA-EXTERNE 1">
    <a:dk1>
      <a:srgbClr val="000000"/>
    </a:dk1>
    <a:lt1>
      <a:srgbClr val="FFFFFF"/>
    </a:lt1>
    <a:dk2>
      <a:srgbClr val="919DCA"/>
    </a:dk2>
    <a:lt2>
      <a:srgbClr val="C4C5C6"/>
    </a:lt2>
    <a:accent1>
      <a:srgbClr val="919DCA"/>
    </a:accent1>
    <a:accent2>
      <a:srgbClr val="2497D3"/>
    </a:accent2>
    <a:accent3>
      <a:srgbClr val="FFFFFF"/>
    </a:accent3>
    <a:accent4>
      <a:srgbClr val="000000"/>
    </a:accent4>
    <a:accent5>
      <a:srgbClr val="C7CCE1"/>
    </a:accent5>
    <a:accent6>
      <a:srgbClr val="2088BF"/>
    </a:accent6>
    <a:hlink>
      <a:srgbClr val="2497D3"/>
    </a:hlink>
    <a:folHlink>
      <a:srgbClr val="919DCA"/>
    </a:folHlink>
  </a:clrScheme>
  <a:fontScheme name="MSA-EXTERN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SA-EXTERNE 1">
    <a:dk1>
      <a:srgbClr val="000000"/>
    </a:dk1>
    <a:lt1>
      <a:srgbClr val="FFFFFF"/>
    </a:lt1>
    <a:dk2>
      <a:srgbClr val="919DCA"/>
    </a:dk2>
    <a:lt2>
      <a:srgbClr val="C4C5C6"/>
    </a:lt2>
    <a:accent1>
      <a:srgbClr val="919DCA"/>
    </a:accent1>
    <a:accent2>
      <a:srgbClr val="2497D3"/>
    </a:accent2>
    <a:accent3>
      <a:srgbClr val="FFFFFF"/>
    </a:accent3>
    <a:accent4>
      <a:srgbClr val="000000"/>
    </a:accent4>
    <a:accent5>
      <a:srgbClr val="C7CCE1"/>
    </a:accent5>
    <a:accent6>
      <a:srgbClr val="2088BF"/>
    </a:accent6>
    <a:hlink>
      <a:srgbClr val="2497D3"/>
    </a:hlink>
    <a:folHlink>
      <a:srgbClr val="919DCA"/>
    </a:folHlink>
  </a:clrScheme>
  <a:fontScheme name="MSA-EXTERN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SA-EXTERNE 1">
    <a:dk1>
      <a:srgbClr val="000000"/>
    </a:dk1>
    <a:lt1>
      <a:srgbClr val="FFFFFF"/>
    </a:lt1>
    <a:dk2>
      <a:srgbClr val="919DCA"/>
    </a:dk2>
    <a:lt2>
      <a:srgbClr val="C4C5C6"/>
    </a:lt2>
    <a:accent1>
      <a:srgbClr val="919DCA"/>
    </a:accent1>
    <a:accent2>
      <a:srgbClr val="2497D3"/>
    </a:accent2>
    <a:accent3>
      <a:srgbClr val="FFFFFF"/>
    </a:accent3>
    <a:accent4>
      <a:srgbClr val="000000"/>
    </a:accent4>
    <a:accent5>
      <a:srgbClr val="C7CCE1"/>
    </a:accent5>
    <a:accent6>
      <a:srgbClr val="2088BF"/>
    </a:accent6>
    <a:hlink>
      <a:srgbClr val="2497D3"/>
    </a:hlink>
    <a:folHlink>
      <a:srgbClr val="919DCA"/>
    </a:folHlink>
  </a:clrScheme>
  <a:fontScheme name="MSA-EXTERN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MSA-EXTERNE 1">
    <a:dk1>
      <a:srgbClr val="000000"/>
    </a:dk1>
    <a:lt1>
      <a:srgbClr val="FFFFFF"/>
    </a:lt1>
    <a:dk2>
      <a:srgbClr val="919DCA"/>
    </a:dk2>
    <a:lt2>
      <a:srgbClr val="C4C5C6"/>
    </a:lt2>
    <a:accent1>
      <a:srgbClr val="919DCA"/>
    </a:accent1>
    <a:accent2>
      <a:srgbClr val="2497D3"/>
    </a:accent2>
    <a:accent3>
      <a:srgbClr val="FFFFFF"/>
    </a:accent3>
    <a:accent4>
      <a:srgbClr val="000000"/>
    </a:accent4>
    <a:accent5>
      <a:srgbClr val="C7CCE1"/>
    </a:accent5>
    <a:accent6>
      <a:srgbClr val="2088BF"/>
    </a:accent6>
    <a:hlink>
      <a:srgbClr val="2497D3"/>
    </a:hlink>
    <a:folHlink>
      <a:srgbClr val="919DCA"/>
    </a:folHlink>
  </a:clrScheme>
  <a:fontScheme name="MSA-EXTERN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MSA-EXTERNE</Template>
  <TotalTime>17128</TotalTime>
  <Words>765</Words>
  <Application>Microsoft Office PowerPoint</Application>
  <PresentationFormat>Affichage à l'écran (4:3)</PresentationFormat>
  <Paragraphs>195</Paragraphs>
  <Slides>26</Slides>
  <Notes>26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0" baseType="lpstr">
      <vt:lpstr>Arial</vt:lpstr>
      <vt:lpstr>Wingdings 3</vt:lpstr>
      <vt:lpstr>Wingdings</vt:lpstr>
      <vt:lpstr>MSA-EXTERNE</vt:lpstr>
      <vt:lpstr>From financial to political risk?  Lessons from French experience of pension reforms</vt:lpstr>
      <vt:lpstr>Purpose of the presentation</vt:lpstr>
      <vt:lpstr>The original issue</vt:lpstr>
      <vt:lpstr>Financial context of Pay-As-You-Go systems</vt:lpstr>
      <vt:lpstr>Financial context of Pay-As-You-Go systems</vt:lpstr>
      <vt:lpstr>Financial context of Pay-As-You-Go systems</vt:lpstr>
      <vt:lpstr>Financial context of Pay-As-You-Go systems</vt:lpstr>
      <vt:lpstr>Financial context of Pay-As-You-Go systems</vt:lpstr>
      <vt:lpstr>Financial context of Pay-As-You-Go systems</vt:lpstr>
      <vt:lpstr>Financial context of Pay-As-You-Go systems</vt:lpstr>
      <vt:lpstr>Financial context of Pay-As-You-Go systems</vt:lpstr>
      <vt:lpstr>Financial context of Pay-As-You-Go systems</vt:lpstr>
      <vt:lpstr>Reforms and their effects</vt:lpstr>
      <vt:lpstr>Reforms concerning the retirement age</vt:lpstr>
      <vt:lpstr>Reforms concerning the level of pensions</vt:lpstr>
      <vt:lpstr>Effects of these reforms (1/5)</vt:lpstr>
      <vt:lpstr>Effects of these reforms (2/5)</vt:lpstr>
      <vt:lpstr>Effects of these reforms (3/5)</vt:lpstr>
      <vt:lpstr>Effects of these reforms (4/5)</vt:lpstr>
      <vt:lpstr>Effects of these reforms (5/5)</vt:lpstr>
      <vt:lpstr>What unsettled issues?</vt:lpstr>
      <vt:lpstr>A higher retirement age: at what a price?</vt:lpstr>
      <vt:lpstr>A higher retirement age: at what a price?</vt:lpstr>
      <vt:lpstr>A higher retirement age: at what a price?</vt:lpstr>
      <vt:lpstr>A pension legislation unreadable?</vt:lpstr>
      <vt:lpstr>Conclusive remarks</vt:lpstr>
    </vt:vector>
  </TitlesOfParts>
  <Company>GETIMA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Anquetil-Fattal</dc:creator>
  <cp:lastModifiedBy>Samia</cp:lastModifiedBy>
  <cp:revision>184</cp:revision>
  <cp:lastPrinted>2018-03-28T16:51:17Z</cp:lastPrinted>
  <dcterms:created xsi:type="dcterms:W3CDTF">2010-12-15T13:00:54Z</dcterms:created>
  <dcterms:modified xsi:type="dcterms:W3CDTF">2018-06-28T05:28:58Z</dcterms:modified>
</cp:coreProperties>
</file>