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9.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20.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360" r:id="rId3"/>
    <p:sldId id="277" r:id="rId4"/>
    <p:sldId id="290" r:id="rId5"/>
    <p:sldId id="291" r:id="rId6"/>
    <p:sldId id="343" r:id="rId7"/>
    <p:sldId id="336" r:id="rId8"/>
    <p:sldId id="337" r:id="rId9"/>
    <p:sldId id="289" r:id="rId10"/>
    <p:sldId id="296" r:id="rId11"/>
    <p:sldId id="297" r:id="rId12"/>
    <p:sldId id="325" r:id="rId13"/>
    <p:sldId id="320" r:id="rId14"/>
    <p:sldId id="321" r:id="rId15"/>
    <p:sldId id="322" r:id="rId16"/>
    <p:sldId id="349" r:id="rId17"/>
    <p:sldId id="324" r:id="rId18"/>
    <p:sldId id="295" r:id="rId19"/>
    <p:sldId id="329" r:id="rId20"/>
    <p:sldId id="330" r:id="rId21"/>
    <p:sldId id="334" r:id="rId22"/>
    <p:sldId id="356" r:id="rId23"/>
    <p:sldId id="279" r:id="rId24"/>
    <p:sldId id="280" r:id="rId25"/>
    <p:sldId id="298" r:id="rId26"/>
    <p:sldId id="331" r:id="rId27"/>
    <p:sldId id="344" r:id="rId28"/>
    <p:sldId id="345" r:id="rId29"/>
    <p:sldId id="347" r:id="rId30"/>
    <p:sldId id="341" r:id="rId31"/>
    <p:sldId id="342" r:id="rId32"/>
    <p:sldId id="294" r:id="rId33"/>
  </p:sldIdLst>
  <p:sldSz cx="9144000" cy="6858000" type="screen4x3"/>
  <p:notesSz cx="6858000" cy="9144000"/>
  <p:defaultTextStyle>
    <a:defPPr>
      <a:defRPr lang="sv-SE"/>
    </a:defPPr>
    <a:lvl1pPr algn="l" rtl="0" fontAlgn="base">
      <a:spcBef>
        <a:spcPct val="0"/>
      </a:spcBef>
      <a:spcAft>
        <a:spcPct val="0"/>
      </a:spcAft>
      <a:defRPr sz="1400" kern="1200">
        <a:solidFill>
          <a:schemeClr val="tx1"/>
        </a:solidFill>
        <a:latin typeface="Verdana" pitchFamily="34" charset="0"/>
        <a:ea typeface="+mn-ea"/>
        <a:cs typeface="Arial" charset="0"/>
      </a:defRPr>
    </a:lvl1pPr>
    <a:lvl2pPr marL="457200" algn="l" rtl="0" fontAlgn="base">
      <a:spcBef>
        <a:spcPct val="0"/>
      </a:spcBef>
      <a:spcAft>
        <a:spcPct val="0"/>
      </a:spcAft>
      <a:defRPr sz="1400" kern="1200">
        <a:solidFill>
          <a:schemeClr val="tx1"/>
        </a:solidFill>
        <a:latin typeface="Verdana" pitchFamily="34" charset="0"/>
        <a:ea typeface="+mn-ea"/>
        <a:cs typeface="Arial" charset="0"/>
      </a:defRPr>
    </a:lvl2pPr>
    <a:lvl3pPr marL="914400" algn="l" rtl="0" fontAlgn="base">
      <a:spcBef>
        <a:spcPct val="0"/>
      </a:spcBef>
      <a:spcAft>
        <a:spcPct val="0"/>
      </a:spcAft>
      <a:defRPr sz="1400" kern="1200">
        <a:solidFill>
          <a:schemeClr val="tx1"/>
        </a:solidFill>
        <a:latin typeface="Verdana" pitchFamily="34" charset="0"/>
        <a:ea typeface="+mn-ea"/>
        <a:cs typeface="Arial" charset="0"/>
      </a:defRPr>
    </a:lvl3pPr>
    <a:lvl4pPr marL="1371600" algn="l" rtl="0" fontAlgn="base">
      <a:spcBef>
        <a:spcPct val="0"/>
      </a:spcBef>
      <a:spcAft>
        <a:spcPct val="0"/>
      </a:spcAft>
      <a:defRPr sz="1400" kern="1200">
        <a:solidFill>
          <a:schemeClr val="tx1"/>
        </a:solidFill>
        <a:latin typeface="Verdana" pitchFamily="34" charset="0"/>
        <a:ea typeface="+mn-ea"/>
        <a:cs typeface="Arial" charset="0"/>
      </a:defRPr>
    </a:lvl4pPr>
    <a:lvl5pPr marL="1828800" algn="l" rtl="0" fontAlgn="base">
      <a:spcBef>
        <a:spcPct val="0"/>
      </a:spcBef>
      <a:spcAft>
        <a:spcPct val="0"/>
      </a:spcAft>
      <a:defRPr sz="1400" kern="1200">
        <a:solidFill>
          <a:schemeClr val="tx1"/>
        </a:solidFill>
        <a:latin typeface="Verdana" pitchFamily="34" charset="0"/>
        <a:ea typeface="+mn-ea"/>
        <a:cs typeface="Arial" charset="0"/>
      </a:defRPr>
    </a:lvl5pPr>
    <a:lvl6pPr marL="2286000" algn="l" defTabSz="914400" rtl="0" eaLnBrk="1" latinLnBrk="0" hangingPunct="1">
      <a:defRPr sz="1400" kern="1200">
        <a:solidFill>
          <a:schemeClr val="tx1"/>
        </a:solidFill>
        <a:latin typeface="Verdana" pitchFamily="34" charset="0"/>
        <a:ea typeface="+mn-ea"/>
        <a:cs typeface="Arial" charset="0"/>
      </a:defRPr>
    </a:lvl6pPr>
    <a:lvl7pPr marL="2743200" algn="l" defTabSz="914400" rtl="0" eaLnBrk="1" latinLnBrk="0" hangingPunct="1">
      <a:defRPr sz="1400" kern="1200">
        <a:solidFill>
          <a:schemeClr val="tx1"/>
        </a:solidFill>
        <a:latin typeface="Verdana" pitchFamily="34" charset="0"/>
        <a:ea typeface="+mn-ea"/>
        <a:cs typeface="Arial" charset="0"/>
      </a:defRPr>
    </a:lvl7pPr>
    <a:lvl8pPr marL="3200400" algn="l" defTabSz="914400" rtl="0" eaLnBrk="1" latinLnBrk="0" hangingPunct="1">
      <a:defRPr sz="1400" kern="1200">
        <a:solidFill>
          <a:schemeClr val="tx1"/>
        </a:solidFill>
        <a:latin typeface="Verdana" pitchFamily="34" charset="0"/>
        <a:ea typeface="+mn-ea"/>
        <a:cs typeface="Arial" charset="0"/>
      </a:defRPr>
    </a:lvl8pPr>
    <a:lvl9pPr marL="3657600" algn="l" defTabSz="914400" rtl="0" eaLnBrk="1" latinLnBrk="0" hangingPunct="1">
      <a:defRPr sz="1400"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phine hobe" initials="dh" lastIdx="9" clrIdx="0">
    <p:extLst>
      <p:ext uri="{19B8F6BF-5375-455C-9EA6-DF929625EA0E}">
        <p15:presenceInfo xmlns:p15="http://schemas.microsoft.com/office/powerpoint/2012/main" userId="f5c0534155d9563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A500"/>
    <a:srgbClr val="5EB0E6"/>
    <a:srgbClr val="C42695"/>
    <a:srgbClr val="125687"/>
    <a:srgbClr val="AC1A2F"/>
    <a:srgbClr val="545F1D"/>
    <a:srgbClr val="870150"/>
    <a:srgbClr val="D530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20" autoAdjust="0"/>
    <p:restoredTop sz="86372" autoAdjust="0"/>
  </p:normalViewPr>
  <p:slideViewPr>
    <p:cSldViewPr snapToGrid="0">
      <p:cViewPr varScale="1">
        <p:scale>
          <a:sx n="79" d="100"/>
          <a:sy n="79" d="100"/>
        </p:scale>
        <p:origin x="1278" y="54"/>
      </p:cViewPr>
      <p:guideLst>
        <p:guide orient="horz" pos="2160"/>
        <p:guide pos="2880"/>
      </p:guideLst>
    </p:cSldViewPr>
  </p:slideViewPr>
  <p:outlineViewPr>
    <p:cViewPr>
      <p:scale>
        <a:sx n="33" d="100"/>
        <a:sy n="33" d="100"/>
      </p:scale>
      <p:origin x="0" y="-16272"/>
    </p:cViewPr>
  </p:outlineViewPr>
  <p:notesTextViewPr>
    <p:cViewPr>
      <p:scale>
        <a:sx n="100" d="100"/>
        <a:sy n="100" d="100"/>
      </p:scale>
      <p:origin x="0" y="0"/>
    </p:cViewPr>
  </p:notesTextViewPr>
  <p:sorterViewPr>
    <p:cViewPr varScale="1">
      <p:scale>
        <a:sx n="100" d="100"/>
        <a:sy n="100" d="100"/>
      </p:scale>
      <p:origin x="0" y="-25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Bok1"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Bok1"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Feuille_de_calcul_Microsoft_Excel1.xlsx"/></Relationships>
</file>

<file path=ppt/charts/_rels/chart4.xml.rels><?xml version="1.0" encoding="UTF-8" standalone="yes"?>
<Relationships xmlns="http://schemas.openxmlformats.org/package/2006/relationships"><Relationship Id="rId3" Type="http://schemas.openxmlformats.org/officeDocument/2006/relationships/oleObject" Target="file:///C:\Users\oleset\AppData\Local\Microsoft\Windows\Temporary%20Internet%20Files\Content.Outlook\EVCCNJG7\NyaIpTpGarp_%20genomsnittlig_utb20161215.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C:\Users\oleset\AppData\Local\Microsoft\Windows\Temporary%20Internet%20Files\Content.Outlook\EVCCNJG7\HE0110I2.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Blad1!$A$6</c:f>
              <c:strCache>
                <c:ptCount val="1"/>
                <c:pt idx="0">
                  <c:v>Prognos</c:v>
                </c:pt>
              </c:strCache>
            </c:strRef>
          </c:tx>
          <c:spPr>
            <a:ln w="38100">
              <a:solidFill>
                <a:schemeClr val="tx1"/>
              </a:solidFill>
            </a:ln>
          </c:spPr>
          <c:marker>
            <c:symbol val="none"/>
          </c:marker>
          <c:cat>
            <c:numRef>
              <c:f>Blad1!$B$5:$U$5</c:f>
              <c:numCache>
                <c:formatCode>General</c:formatCode>
                <c:ptCount val="20"/>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numCache>
            </c:numRef>
          </c:cat>
          <c:val>
            <c:numRef>
              <c:f>Blad1!$B$6:$U$6</c:f>
              <c:numCache>
                <c:formatCode>General</c:formatCode>
                <c:ptCount val="20"/>
                <c:pt idx="0">
                  <c:v>17.3</c:v>
                </c:pt>
                <c:pt idx="1">
                  <c:v>17.3</c:v>
                </c:pt>
                <c:pt idx="2">
                  <c:v>17.399999999999999</c:v>
                </c:pt>
                <c:pt idx="3">
                  <c:v>17.5</c:v>
                </c:pt>
                <c:pt idx="4">
                  <c:v>17.600000000000001</c:v>
                </c:pt>
                <c:pt idx="5">
                  <c:v>17.7</c:v>
                </c:pt>
                <c:pt idx="6">
                  <c:v>17.8</c:v>
                </c:pt>
                <c:pt idx="7">
                  <c:v>17.8</c:v>
                </c:pt>
                <c:pt idx="8">
                  <c:v>17.899999999999999</c:v>
                </c:pt>
                <c:pt idx="9">
                  <c:v>18</c:v>
                </c:pt>
                <c:pt idx="10">
                  <c:v>18</c:v>
                </c:pt>
                <c:pt idx="11">
                  <c:v>18.100000000000001</c:v>
                </c:pt>
                <c:pt idx="12">
                  <c:v>18.100000000000001</c:v>
                </c:pt>
                <c:pt idx="13">
                  <c:v>18.100000000000001</c:v>
                </c:pt>
                <c:pt idx="14">
                  <c:v>18.2</c:v>
                </c:pt>
                <c:pt idx="15">
                  <c:v>18.2</c:v>
                </c:pt>
                <c:pt idx="16">
                  <c:v>18.3</c:v>
                </c:pt>
                <c:pt idx="17">
                  <c:v>18.3</c:v>
                </c:pt>
                <c:pt idx="18">
                  <c:v>18.3</c:v>
                </c:pt>
                <c:pt idx="19">
                  <c:v>18.3</c:v>
                </c:pt>
              </c:numCache>
            </c:numRef>
          </c:val>
          <c:smooth val="0"/>
          <c:extLst xmlns:c16r2="http://schemas.microsoft.com/office/drawing/2015/06/chart">
            <c:ext xmlns:c16="http://schemas.microsoft.com/office/drawing/2014/chart" uri="{C3380CC4-5D6E-409C-BE32-E72D297353CC}">
              <c16:uniqueId val="{00000000-3E86-42CD-B2A8-776D5BC81B97}"/>
            </c:ext>
          </c:extLst>
        </c:ser>
        <c:ser>
          <c:idx val="1"/>
          <c:order val="1"/>
          <c:tx>
            <c:strRef>
              <c:f>Blad1!$A$7</c:f>
              <c:strCache>
                <c:ptCount val="1"/>
                <c:pt idx="0">
                  <c:v>Utfall</c:v>
                </c:pt>
              </c:strCache>
            </c:strRef>
          </c:tx>
          <c:spPr>
            <a:ln w="38100">
              <a:solidFill>
                <a:schemeClr val="tx2"/>
              </a:solidFill>
            </a:ln>
          </c:spPr>
          <c:marker>
            <c:symbol val="none"/>
          </c:marker>
          <c:cat>
            <c:numRef>
              <c:f>Blad1!$B$5:$U$5</c:f>
              <c:numCache>
                <c:formatCode>General</c:formatCode>
                <c:ptCount val="20"/>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numCache>
            </c:numRef>
          </c:cat>
          <c:val>
            <c:numRef>
              <c:f>Blad1!$B$7:$U$7</c:f>
              <c:numCache>
                <c:formatCode>General</c:formatCode>
                <c:ptCount val="20"/>
                <c:pt idx="0">
                  <c:v>17.399999999999999</c:v>
                </c:pt>
                <c:pt idx="1">
                  <c:v>17.5</c:v>
                </c:pt>
                <c:pt idx="2">
                  <c:v>17.5</c:v>
                </c:pt>
                <c:pt idx="3">
                  <c:v>18</c:v>
                </c:pt>
                <c:pt idx="4">
                  <c:v>17.899999999999999</c:v>
                </c:pt>
                <c:pt idx="5">
                  <c:v>18</c:v>
                </c:pt>
                <c:pt idx="6">
                  <c:v>18.2</c:v>
                </c:pt>
                <c:pt idx="7">
                  <c:v>18.3</c:v>
                </c:pt>
                <c:pt idx="8">
                  <c:v>18.3</c:v>
                </c:pt>
                <c:pt idx="9">
                  <c:v>18.5</c:v>
                </c:pt>
                <c:pt idx="10">
                  <c:v>18.600000000000001</c:v>
                </c:pt>
                <c:pt idx="11">
                  <c:v>18.8</c:v>
                </c:pt>
                <c:pt idx="12">
                  <c:v>19.100000000000001</c:v>
                </c:pt>
                <c:pt idx="13">
                  <c:v>19.100000000000001</c:v>
                </c:pt>
                <c:pt idx="14">
                  <c:v>19.100000000000001</c:v>
                </c:pt>
                <c:pt idx="15">
                  <c:v>19.3</c:v>
                </c:pt>
                <c:pt idx="16">
                  <c:v>19.3</c:v>
                </c:pt>
                <c:pt idx="17">
                  <c:v>19.5</c:v>
                </c:pt>
                <c:pt idx="18">
                  <c:v>19.7</c:v>
                </c:pt>
                <c:pt idx="19">
                  <c:v>19.7</c:v>
                </c:pt>
              </c:numCache>
            </c:numRef>
          </c:val>
          <c:smooth val="0"/>
          <c:extLst xmlns:c16r2="http://schemas.microsoft.com/office/drawing/2015/06/chart">
            <c:ext xmlns:c16="http://schemas.microsoft.com/office/drawing/2014/chart" uri="{C3380CC4-5D6E-409C-BE32-E72D297353CC}">
              <c16:uniqueId val="{00000001-3E86-42CD-B2A8-776D5BC81B97}"/>
            </c:ext>
          </c:extLst>
        </c:ser>
        <c:dLbls>
          <c:showLegendKey val="0"/>
          <c:showVal val="0"/>
          <c:showCatName val="0"/>
          <c:showSerName val="0"/>
          <c:showPercent val="0"/>
          <c:showBubbleSize val="0"/>
        </c:dLbls>
        <c:smooth val="0"/>
        <c:axId val="226329848"/>
        <c:axId val="226330240"/>
      </c:lineChart>
      <c:catAx>
        <c:axId val="226329848"/>
        <c:scaling>
          <c:orientation val="minMax"/>
        </c:scaling>
        <c:delete val="0"/>
        <c:axPos val="b"/>
        <c:numFmt formatCode="General" sourceLinked="1"/>
        <c:majorTickMark val="out"/>
        <c:minorTickMark val="none"/>
        <c:tickLblPos val="nextTo"/>
        <c:crossAx val="226330240"/>
        <c:crosses val="autoZero"/>
        <c:auto val="1"/>
        <c:lblAlgn val="ctr"/>
        <c:lblOffset val="100"/>
        <c:noMultiLvlLbl val="0"/>
      </c:catAx>
      <c:valAx>
        <c:axId val="226330240"/>
        <c:scaling>
          <c:orientation val="minMax"/>
          <c:min val="17"/>
        </c:scaling>
        <c:delete val="0"/>
        <c:axPos val="l"/>
        <c:majorGridlines/>
        <c:numFmt formatCode="General" sourceLinked="1"/>
        <c:majorTickMark val="out"/>
        <c:minorTickMark val="none"/>
        <c:tickLblPos val="nextTo"/>
        <c:crossAx val="22632984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spPr>
            <a:ln w="38100" cap="rnd" cmpd="sng" algn="ctr">
              <a:solidFill>
                <a:schemeClr val="accent4">
                  <a:shade val="95000"/>
                  <a:satMod val="105000"/>
                </a:schemeClr>
              </a:solidFill>
              <a:prstDash val="solid"/>
              <a:round/>
            </a:ln>
            <a:effectLst/>
          </c:spPr>
          <c:marker>
            <c:symbol val="none"/>
          </c:marker>
          <c:cat>
            <c:numRef>
              <c:f>Blad1!$A$2:$A$16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Blad1!$B$2:$B$16</c:f>
              <c:numCache>
                <c:formatCode>General</c:formatCode>
                <c:ptCount val="15"/>
                <c:pt idx="0">
                  <c:v>64.8</c:v>
                </c:pt>
                <c:pt idx="1">
                  <c:v>64.8</c:v>
                </c:pt>
                <c:pt idx="2">
                  <c:v>64.8</c:v>
                </c:pt>
                <c:pt idx="3">
                  <c:v>64.8</c:v>
                </c:pt>
                <c:pt idx="4">
                  <c:v>64.8</c:v>
                </c:pt>
                <c:pt idx="5">
                  <c:v>64.8</c:v>
                </c:pt>
                <c:pt idx="6">
                  <c:v>64.7</c:v>
                </c:pt>
                <c:pt idx="7">
                  <c:v>64.599999999999994</c:v>
                </c:pt>
                <c:pt idx="8">
                  <c:v>64.7</c:v>
                </c:pt>
                <c:pt idx="9">
                  <c:v>64.599999999999994</c:v>
                </c:pt>
                <c:pt idx="10">
                  <c:v>64.7</c:v>
                </c:pt>
                <c:pt idx="11">
                  <c:v>64.599999999999994</c:v>
                </c:pt>
                <c:pt idx="12">
                  <c:v>64.599999999999994</c:v>
                </c:pt>
                <c:pt idx="13">
                  <c:v>64.5</c:v>
                </c:pt>
                <c:pt idx="14">
                  <c:v>64.5</c:v>
                </c:pt>
              </c:numCache>
            </c:numRef>
          </c:val>
          <c:smooth val="0"/>
          <c:extLst xmlns:c16r2="http://schemas.microsoft.com/office/drawing/2015/06/chart">
            <c:ext xmlns:c16="http://schemas.microsoft.com/office/drawing/2014/chart" uri="{C3380CC4-5D6E-409C-BE32-E72D297353CC}">
              <c16:uniqueId val="{00000000-BC27-4719-B023-7EDD9EFB6D51}"/>
            </c:ext>
          </c:extLst>
        </c:ser>
        <c:ser>
          <c:idx val="2"/>
          <c:order val="1"/>
          <c:spPr>
            <a:ln w="38100" cap="rnd" cmpd="sng" algn="ctr">
              <a:solidFill>
                <a:schemeClr val="tx2"/>
              </a:solidFill>
              <a:prstDash val="solid"/>
              <a:round/>
            </a:ln>
            <a:effectLst/>
          </c:spPr>
          <c:marker>
            <c:symbol val="none"/>
          </c:marker>
          <c:cat>
            <c:numRef>
              <c:f>Blad1!$A$2:$A$16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Blad1!$C$2:$C$16</c:f>
              <c:numCache>
                <c:formatCode>General</c:formatCode>
                <c:ptCount val="15"/>
                <c:pt idx="0">
                  <c:v>65.2</c:v>
                </c:pt>
                <c:pt idx="1">
                  <c:v>65.2</c:v>
                </c:pt>
                <c:pt idx="2">
                  <c:v>65.3</c:v>
                </c:pt>
                <c:pt idx="3">
                  <c:v>65.400000000000006</c:v>
                </c:pt>
                <c:pt idx="4">
                  <c:v>65.5</c:v>
                </c:pt>
                <c:pt idx="5">
                  <c:v>65.5</c:v>
                </c:pt>
                <c:pt idx="6">
                  <c:v>65.599999999999994</c:v>
                </c:pt>
                <c:pt idx="7">
                  <c:v>65.7</c:v>
                </c:pt>
                <c:pt idx="8">
                  <c:v>65.7</c:v>
                </c:pt>
                <c:pt idx="9">
                  <c:v>65.8</c:v>
                </c:pt>
                <c:pt idx="10">
                  <c:v>65.900000000000006</c:v>
                </c:pt>
                <c:pt idx="11">
                  <c:v>66.099999999999994</c:v>
                </c:pt>
                <c:pt idx="12">
                  <c:v>66.099999999999994</c:v>
                </c:pt>
                <c:pt idx="13">
                  <c:v>66.2</c:v>
                </c:pt>
                <c:pt idx="14">
                  <c:v>66.3</c:v>
                </c:pt>
              </c:numCache>
            </c:numRef>
          </c:val>
          <c:smooth val="0"/>
          <c:extLst xmlns:c16r2="http://schemas.microsoft.com/office/drawing/2015/06/chart">
            <c:ext xmlns:c16="http://schemas.microsoft.com/office/drawing/2014/chart" uri="{C3380CC4-5D6E-409C-BE32-E72D297353CC}">
              <c16:uniqueId val="{00000001-BC27-4719-B023-7EDD9EFB6D51}"/>
            </c:ext>
          </c:extLst>
        </c:ser>
        <c:dLbls>
          <c:showLegendKey val="0"/>
          <c:showVal val="0"/>
          <c:showCatName val="0"/>
          <c:showSerName val="0"/>
          <c:showPercent val="0"/>
          <c:showBubbleSize val="0"/>
        </c:dLbls>
        <c:smooth val="0"/>
        <c:axId val="226331024"/>
        <c:axId val="226331416"/>
      </c:lineChart>
      <c:catAx>
        <c:axId val="226331024"/>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226331416"/>
        <c:crosses val="autoZero"/>
        <c:auto val="1"/>
        <c:lblAlgn val="ctr"/>
        <c:lblOffset val="100"/>
        <c:noMultiLvlLbl val="0"/>
      </c:catAx>
      <c:valAx>
        <c:axId val="226331416"/>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226331024"/>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1460823211052103E-2"/>
          <c:y val="5.2029102667744499E-2"/>
          <c:w val="0.87980190848237005"/>
          <c:h val="0.64714199326539301"/>
        </c:manualLayout>
      </c:layout>
      <c:barChart>
        <c:barDir val="col"/>
        <c:grouping val="stacked"/>
        <c:varyColors val="0"/>
        <c:ser>
          <c:idx val="0"/>
          <c:order val="0"/>
          <c:tx>
            <c:strRef>
              <c:f>Mikrosim!$O$7</c:f>
              <c:strCache>
                <c:ptCount val="1"/>
                <c:pt idx="0">
                  <c:v>därav IP</c:v>
                </c:pt>
              </c:strCache>
            </c:strRef>
          </c:tx>
          <c:spPr>
            <a:solidFill>
              <a:srgbClr val="E34912"/>
            </a:solidFill>
            <a:ln>
              <a:noFill/>
            </a:ln>
            <a:effectLst/>
          </c:spPr>
          <c:invertIfNegative val="0"/>
          <c:cat>
            <c:strRef>
              <c:f>Mikrosim!$Z$8:$Z$23</c:f>
              <c:strCache>
                <c:ptCount val="16"/>
                <c:pt idx="0">
                  <c:v>1940;2005</c:v>
                </c:pt>
                <c:pt idx="1">
                  <c:v>1945;2010</c:v>
                </c:pt>
                <c:pt idx="2">
                  <c:v>1950;2015</c:v>
                </c:pt>
                <c:pt idx="3">
                  <c:v>1955;2020</c:v>
                </c:pt>
                <c:pt idx="4">
                  <c:v>1960;2025</c:v>
                </c:pt>
                <c:pt idx="5">
                  <c:v>1965;2030</c:v>
                </c:pt>
                <c:pt idx="6">
                  <c:v>1970;2035</c:v>
                </c:pt>
                <c:pt idx="7">
                  <c:v>1975;2040</c:v>
                </c:pt>
                <c:pt idx="8">
                  <c:v>1980;2045</c:v>
                </c:pt>
                <c:pt idx="9">
                  <c:v>1985;2050</c:v>
                </c:pt>
                <c:pt idx="10">
                  <c:v>1990;2055</c:v>
                </c:pt>
                <c:pt idx="11">
                  <c:v>1995;2060</c:v>
                </c:pt>
                <c:pt idx="12">
                  <c:v>2000;2065</c:v>
                </c:pt>
                <c:pt idx="13">
                  <c:v>2005;2070</c:v>
                </c:pt>
                <c:pt idx="14">
                  <c:v>2010;2075</c:v>
                </c:pt>
                <c:pt idx="15">
                  <c:v>2015;2080</c:v>
                </c:pt>
              </c:strCache>
            </c:strRef>
          </c:cat>
          <c:val>
            <c:numRef>
              <c:f>Mikrosim!$O$8:$O$23</c:f>
              <c:numCache>
                <c:formatCode>#,##0</c:formatCode>
                <c:ptCount val="16"/>
                <c:pt idx="0">
                  <c:v>60300.108697977957</c:v>
                </c:pt>
                <c:pt idx="1">
                  <c:v>102790.84233147081</c:v>
                </c:pt>
                <c:pt idx="2">
                  <c:v>123772.75327908091</c:v>
                </c:pt>
                <c:pt idx="3">
                  <c:v>150060</c:v>
                </c:pt>
                <c:pt idx="4">
                  <c:v>139368</c:v>
                </c:pt>
                <c:pt idx="5">
                  <c:v>132084</c:v>
                </c:pt>
                <c:pt idx="6">
                  <c:v>125280</c:v>
                </c:pt>
                <c:pt idx="7">
                  <c:v>120084</c:v>
                </c:pt>
                <c:pt idx="8">
                  <c:v>117168</c:v>
                </c:pt>
                <c:pt idx="9">
                  <c:v>114816</c:v>
                </c:pt>
                <c:pt idx="10">
                  <c:v>112176</c:v>
                </c:pt>
                <c:pt idx="11">
                  <c:v>109896</c:v>
                </c:pt>
                <c:pt idx="12">
                  <c:v>108024</c:v>
                </c:pt>
                <c:pt idx="13">
                  <c:v>106284</c:v>
                </c:pt>
                <c:pt idx="14">
                  <c:v>104676</c:v>
                </c:pt>
                <c:pt idx="15">
                  <c:v>103200</c:v>
                </c:pt>
              </c:numCache>
            </c:numRef>
          </c:val>
          <c:extLst xmlns:c16r2="http://schemas.microsoft.com/office/drawing/2015/06/chart">
            <c:ext xmlns:c16="http://schemas.microsoft.com/office/drawing/2014/chart" uri="{C3380CC4-5D6E-409C-BE32-E72D297353CC}">
              <c16:uniqueId val="{00000000-ACD2-434D-93B5-CE12B4A7B9DE}"/>
            </c:ext>
          </c:extLst>
        </c:ser>
        <c:ser>
          <c:idx val="1"/>
          <c:order val="1"/>
          <c:tx>
            <c:strRef>
              <c:f>Mikrosim!$P$7</c:f>
              <c:strCache>
                <c:ptCount val="1"/>
                <c:pt idx="0">
                  <c:v>därav TP</c:v>
                </c:pt>
              </c:strCache>
            </c:strRef>
          </c:tx>
          <c:spPr>
            <a:solidFill>
              <a:srgbClr val="C42695"/>
            </a:solidFill>
            <a:ln>
              <a:noFill/>
            </a:ln>
            <a:effectLst/>
          </c:spPr>
          <c:invertIfNegative val="0"/>
          <c:cat>
            <c:strRef>
              <c:f>Mikrosim!$Z$8:$Z$23</c:f>
              <c:strCache>
                <c:ptCount val="16"/>
                <c:pt idx="0">
                  <c:v>1940;2005</c:v>
                </c:pt>
                <c:pt idx="1">
                  <c:v>1945;2010</c:v>
                </c:pt>
                <c:pt idx="2">
                  <c:v>1950;2015</c:v>
                </c:pt>
                <c:pt idx="3">
                  <c:v>1955;2020</c:v>
                </c:pt>
                <c:pt idx="4">
                  <c:v>1960;2025</c:v>
                </c:pt>
                <c:pt idx="5">
                  <c:v>1965;2030</c:v>
                </c:pt>
                <c:pt idx="6">
                  <c:v>1970;2035</c:v>
                </c:pt>
                <c:pt idx="7">
                  <c:v>1975;2040</c:v>
                </c:pt>
                <c:pt idx="8">
                  <c:v>1980;2045</c:v>
                </c:pt>
                <c:pt idx="9">
                  <c:v>1985;2050</c:v>
                </c:pt>
                <c:pt idx="10">
                  <c:v>1990;2055</c:v>
                </c:pt>
                <c:pt idx="11">
                  <c:v>1995;2060</c:v>
                </c:pt>
                <c:pt idx="12">
                  <c:v>2000;2065</c:v>
                </c:pt>
                <c:pt idx="13">
                  <c:v>2005;2070</c:v>
                </c:pt>
                <c:pt idx="14">
                  <c:v>2010;2075</c:v>
                </c:pt>
                <c:pt idx="15">
                  <c:v>2015;2080</c:v>
                </c:pt>
              </c:strCache>
            </c:strRef>
          </c:cat>
          <c:val>
            <c:numRef>
              <c:f>Mikrosim!$P$8:$P$23</c:f>
              <c:numCache>
                <c:formatCode>#,##0</c:formatCode>
                <c:ptCount val="16"/>
                <c:pt idx="0">
                  <c:v>151815.98442280939</c:v>
                </c:pt>
                <c:pt idx="1">
                  <c:v>91675.672350976936</c:v>
                </c:pt>
                <c:pt idx="2">
                  <c:v>36426.561225466721</c:v>
                </c:pt>
                <c:pt idx="3">
                  <c:v>0</c:v>
                </c:pt>
                <c:pt idx="4">
                  <c:v>0</c:v>
                </c:pt>
                <c:pt idx="5">
                  <c:v>0</c:v>
                </c:pt>
                <c:pt idx="6">
                  <c:v>0</c:v>
                </c:pt>
                <c:pt idx="7">
                  <c:v>0</c:v>
                </c:pt>
                <c:pt idx="8">
                  <c:v>0</c:v>
                </c:pt>
                <c:pt idx="9">
                  <c:v>0</c:v>
                </c:pt>
                <c:pt idx="10">
                  <c:v>0</c:v>
                </c:pt>
                <c:pt idx="11">
                  <c:v>0</c:v>
                </c:pt>
                <c:pt idx="12">
                  <c:v>0</c:v>
                </c:pt>
                <c:pt idx="13">
                  <c:v>0</c:v>
                </c:pt>
                <c:pt idx="14">
                  <c:v>0</c:v>
                </c:pt>
                <c:pt idx="15">
                  <c:v>0</c:v>
                </c:pt>
              </c:numCache>
            </c:numRef>
          </c:val>
          <c:extLst xmlns:c16r2="http://schemas.microsoft.com/office/drawing/2015/06/chart">
            <c:ext xmlns:c16="http://schemas.microsoft.com/office/drawing/2014/chart" uri="{C3380CC4-5D6E-409C-BE32-E72D297353CC}">
              <c16:uniqueId val="{00000001-ACD2-434D-93B5-CE12B4A7B9DE}"/>
            </c:ext>
          </c:extLst>
        </c:ser>
        <c:ser>
          <c:idx val="3"/>
          <c:order val="2"/>
          <c:tx>
            <c:strRef>
              <c:f>Mikrosim!$R$7</c:f>
              <c:strCache>
                <c:ptCount val="1"/>
                <c:pt idx="0">
                  <c:v>därav GARP</c:v>
                </c:pt>
              </c:strCache>
            </c:strRef>
          </c:tx>
          <c:spPr>
            <a:solidFill>
              <a:srgbClr val="AFA500"/>
            </a:solidFill>
            <a:ln>
              <a:noFill/>
            </a:ln>
            <a:effectLst/>
          </c:spPr>
          <c:invertIfNegative val="0"/>
          <c:cat>
            <c:strRef>
              <c:f>Mikrosim!$Z$8:$Z$23</c:f>
              <c:strCache>
                <c:ptCount val="16"/>
                <c:pt idx="0">
                  <c:v>1940;2005</c:v>
                </c:pt>
                <c:pt idx="1">
                  <c:v>1945;2010</c:v>
                </c:pt>
                <c:pt idx="2">
                  <c:v>1950;2015</c:v>
                </c:pt>
                <c:pt idx="3">
                  <c:v>1955;2020</c:v>
                </c:pt>
                <c:pt idx="4">
                  <c:v>1960;2025</c:v>
                </c:pt>
                <c:pt idx="5">
                  <c:v>1965;2030</c:v>
                </c:pt>
                <c:pt idx="6">
                  <c:v>1970;2035</c:v>
                </c:pt>
                <c:pt idx="7">
                  <c:v>1975;2040</c:v>
                </c:pt>
                <c:pt idx="8">
                  <c:v>1980;2045</c:v>
                </c:pt>
                <c:pt idx="9">
                  <c:v>1985;2050</c:v>
                </c:pt>
                <c:pt idx="10">
                  <c:v>1990;2055</c:v>
                </c:pt>
                <c:pt idx="11">
                  <c:v>1995;2060</c:v>
                </c:pt>
                <c:pt idx="12">
                  <c:v>2000;2065</c:v>
                </c:pt>
                <c:pt idx="13">
                  <c:v>2005;2070</c:v>
                </c:pt>
                <c:pt idx="14">
                  <c:v>2010;2075</c:v>
                </c:pt>
                <c:pt idx="15">
                  <c:v>2015;2080</c:v>
                </c:pt>
              </c:strCache>
            </c:strRef>
          </c:cat>
          <c:val>
            <c:numRef>
              <c:f>Mikrosim!$R$8:$R$23</c:f>
              <c:numCache>
                <c:formatCode>#,##0</c:formatCode>
                <c:ptCount val="16"/>
                <c:pt idx="0">
                  <c:v>0</c:v>
                </c:pt>
                <c:pt idx="1">
                  <c:v>0</c:v>
                </c:pt>
                <c:pt idx="2">
                  <c:v>0</c:v>
                </c:pt>
                <c:pt idx="3">
                  <c:v>0</c:v>
                </c:pt>
                <c:pt idx="4">
                  <c:v>0</c:v>
                </c:pt>
                <c:pt idx="5">
                  <c:v>0</c:v>
                </c:pt>
                <c:pt idx="6">
                  <c:v>0</c:v>
                </c:pt>
                <c:pt idx="7">
                  <c:v>0</c:v>
                </c:pt>
                <c:pt idx="8">
                  <c:v>1044</c:v>
                </c:pt>
                <c:pt idx="9">
                  <c:v>2352</c:v>
                </c:pt>
                <c:pt idx="10">
                  <c:v>3816</c:v>
                </c:pt>
                <c:pt idx="11">
                  <c:v>5076</c:v>
                </c:pt>
                <c:pt idx="12">
                  <c:v>6108</c:v>
                </c:pt>
                <c:pt idx="13">
                  <c:v>7080</c:v>
                </c:pt>
                <c:pt idx="14">
                  <c:v>7980</c:v>
                </c:pt>
                <c:pt idx="15">
                  <c:v>8784</c:v>
                </c:pt>
              </c:numCache>
            </c:numRef>
          </c:val>
          <c:extLst xmlns:c16r2="http://schemas.microsoft.com/office/drawing/2015/06/chart">
            <c:ext xmlns:c16="http://schemas.microsoft.com/office/drawing/2014/chart" uri="{C3380CC4-5D6E-409C-BE32-E72D297353CC}">
              <c16:uniqueId val="{00000002-ACD2-434D-93B5-CE12B4A7B9DE}"/>
            </c:ext>
          </c:extLst>
        </c:ser>
        <c:ser>
          <c:idx val="2"/>
          <c:order val="3"/>
          <c:tx>
            <c:strRef>
              <c:f>Mikrosim!$Q$7</c:f>
              <c:strCache>
                <c:ptCount val="1"/>
                <c:pt idx="0">
                  <c:v>därav PP</c:v>
                </c:pt>
              </c:strCache>
            </c:strRef>
          </c:tx>
          <c:spPr>
            <a:solidFill>
              <a:srgbClr val="EF8200"/>
            </a:solidFill>
            <a:ln>
              <a:noFill/>
            </a:ln>
            <a:effectLst/>
          </c:spPr>
          <c:invertIfNegative val="0"/>
          <c:cat>
            <c:strRef>
              <c:f>Mikrosim!$Z$8:$Z$23</c:f>
              <c:strCache>
                <c:ptCount val="16"/>
                <c:pt idx="0">
                  <c:v>1940;2005</c:v>
                </c:pt>
                <c:pt idx="1">
                  <c:v>1945;2010</c:v>
                </c:pt>
                <c:pt idx="2">
                  <c:v>1950;2015</c:v>
                </c:pt>
                <c:pt idx="3">
                  <c:v>1955;2020</c:v>
                </c:pt>
                <c:pt idx="4">
                  <c:v>1960;2025</c:v>
                </c:pt>
                <c:pt idx="5">
                  <c:v>1965;2030</c:v>
                </c:pt>
                <c:pt idx="6">
                  <c:v>1970;2035</c:v>
                </c:pt>
                <c:pt idx="7">
                  <c:v>1975;2040</c:v>
                </c:pt>
                <c:pt idx="8">
                  <c:v>1980;2045</c:v>
                </c:pt>
                <c:pt idx="9">
                  <c:v>1985;2050</c:v>
                </c:pt>
                <c:pt idx="10">
                  <c:v>1990;2055</c:v>
                </c:pt>
                <c:pt idx="11">
                  <c:v>1995;2060</c:v>
                </c:pt>
                <c:pt idx="12">
                  <c:v>2000;2065</c:v>
                </c:pt>
                <c:pt idx="13">
                  <c:v>2005;2070</c:v>
                </c:pt>
                <c:pt idx="14">
                  <c:v>2010;2075</c:v>
                </c:pt>
                <c:pt idx="15">
                  <c:v>2015;2080</c:v>
                </c:pt>
              </c:strCache>
            </c:strRef>
          </c:cat>
          <c:val>
            <c:numRef>
              <c:f>Mikrosim!$Q$8:$Q$23</c:f>
              <c:numCache>
                <c:formatCode>#,##0</c:formatCode>
                <c:ptCount val="16"/>
                <c:pt idx="0">
                  <c:v>1503.10174387504</c:v>
                </c:pt>
                <c:pt idx="1">
                  <c:v>4833.2284193473724</c:v>
                </c:pt>
                <c:pt idx="2">
                  <c:v>11924.063954044999</c:v>
                </c:pt>
                <c:pt idx="3">
                  <c:v>19440</c:v>
                </c:pt>
                <c:pt idx="4">
                  <c:v>23028</c:v>
                </c:pt>
                <c:pt idx="5">
                  <c:v>27288</c:v>
                </c:pt>
                <c:pt idx="6">
                  <c:v>31776</c:v>
                </c:pt>
                <c:pt idx="7">
                  <c:v>33864</c:v>
                </c:pt>
                <c:pt idx="8">
                  <c:v>32424</c:v>
                </c:pt>
                <c:pt idx="9">
                  <c:v>30480</c:v>
                </c:pt>
                <c:pt idx="10">
                  <c:v>28320</c:v>
                </c:pt>
                <c:pt idx="11">
                  <c:v>27900</c:v>
                </c:pt>
                <c:pt idx="12">
                  <c:v>27576</c:v>
                </c:pt>
                <c:pt idx="13">
                  <c:v>27312</c:v>
                </c:pt>
                <c:pt idx="14">
                  <c:v>27048</c:v>
                </c:pt>
                <c:pt idx="15">
                  <c:v>26796</c:v>
                </c:pt>
              </c:numCache>
            </c:numRef>
          </c:val>
          <c:extLst xmlns:c16r2="http://schemas.microsoft.com/office/drawing/2015/06/chart">
            <c:ext xmlns:c16="http://schemas.microsoft.com/office/drawing/2014/chart" uri="{C3380CC4-5D6E-409C-BE32-E72D297353CC}">
              <c16:uniqueId val="{00000003-ACD2-434D-93B5-CE12B4A7B9DE}"/>
            </c:ext>
          </c:extLst>
        </c:ser>
        <c:ser>
          <c:idx val="4"/>
          <c:order val="4"/>
          <c:tx>
            <c:strRef>
              <c:f>Mikrosim!$S$7</c:f>
              <c:strCache>
                <c:ptCount val="1"/>
                <c:pt idx="0">
                  <c:v>Varav TJP</c:v>
                </c:pt>
              </c:strCache>
            </c:strRef>
          </c:tx>
          <c:spPr>
            <a:solidFill>
              <a:srgbClr val="5EB0E6"/>
            </a:solidFill>
            <a:ln>
              <a:noFill/>
            </a:ln>
            <a:effectLst/>
          </c:spPr>
          <c:invertIfNegative val="0"/>
          <c:cat>
            <c:strRef>
              <c:f>Mikrosim!$Z$8:$Z$23</c:f>
              <c:strCache>
                <c:ptCount val="16"/>
                <c:pt idx="0">
                  <c:v>1940;2005</c:v>
                </c:pt>
                <c:pt idx="1">
                  <c:v>1945;2010</c:v>
                </c:pt>
                <c:pt idx="2">
                  <c:v>1950;2015</c:v>
                </c:pt>
                <c:pt idx="3">
                  <c:v>1955;2020</c:v>
                </c:pt>
                <c:pt idx="4">
                  <c:v>1960;2025</c:v>
                </c:pt>
                <c:pt idx="5">
                  <c:v>1965;2030</c:v>
                </c:pt>
                <c:pt idx="6">
                  <c:v>1970;2035</c:v>
                </c:pt>
                <c:pt idx="7">
                  <c:v>1975;2040</c:v>
                </c:pt>
                <c:pt idx="8">
                  <c:v>1980;2045</c:v>
                </c:pt>
                <c:pt idx="9">
                  <c:v>1985;2050</c:v>
                </c:pt>
                <c:pt idx="10">
                  <c:v>1990;2055</c:v>
                </c:pt>
                <c:pt idx="11">
                  <c:v>1995;2060</c:v>
                </c:pt>
                <c:pt idx="12">
                  <c:v>2000;2065</c:v>
                </c:pt>
                <c:pt idx="13">
                  <c:v>2005;2070</c:v>
                </c:pt>
                <c:pt idx="14">
                  <c:v>2010;2075</c:v>
                </c:pt>
                <c:pt idx="15">
                  <c:v>2015;2080</c:v>
                </c:pt>
              </c:strCache>
            </c:strRef>
          </c:cat>
          <c:val>
            <c:numRef>
              <c:f>Mikrosim!$S$8:$S$23</c:f>
              <c:numCache>
                <c:formatCode>#,##0</c:formatCode>
                <c:ptCount val="16"/>
                <c:pt idx="0">
                  <c:v>33745.311222852251</c:v>
                </c:pt>
                <c:pt idx="1">
                  <c:v>28346.57083347108</c:v>
                </c:pt>
                <c:pt idx="2">
                  <c:v>32839.647678314999</c:v>
                </c:pt>
                <c:pt idx="3">
                  <c:v>36348</c:v>
                </c:pt>
                <c:pt idx="4">
                  <c:v>39396</c:v>
                </c:pt>
                <c:pt idx="5">
                  <c:v>43920</c:v>
                </c:pt>
                <c:pt idx="6">
                  <c:v>49908</c:v>
                </c:pt>
                <c:pt idx="7">
                  <c:v>56556</c:v>
                </c:pt>
                <c:pt idx="8">
                  <c:v>60264</c:v>
                </c:pt>
                <c:pt idx="9">
                  <c:v>54444</c:v>
                </c:pt>
                <c:pt idx="10">
                  <c:v>51060</c:v>
                </c:pt>
                <c:pt idx="11">
                  <c:v>50340</c:v>
                </c:pt>
                <c:pt idx="12">
                  <c:v>49800</c:v>
                </c:pt>
                <c:pt idx="13">
                  <c:v>49320</c:v>
                </c:pt>
                <c:pt idx="14">
                  <c:v>48852</c:v>
                </c:pt>
                <c:pt idx="15">
                  <c:v>48408</c:v>
                </c:pt>
              </c:numCache>
            </c:numRef>
          </c:val>
          <c:extLst xmlns:c16r2="http://schemas.microsoft.com/office/drawing/2015/06/chart">
            <c:ext xmlns:c16="http://schemas.microsoft.com/office/drawing/2014/chart" uri="{C3380CC4-5D6E-409C-BE32-E72D297353CC}">
              <c16:uniqueId val="{00000004-ACD2-434D-93B5-CE12B4A7B9DE}"/>
            </c:ext>
          </c:extLst>
        </c:ser>
        <c:ser>
          <c:idx val="6"/>
          <c:order val="5"/>
          <c:tx>
            <c:strRef>
              <c:f>Mikrosim!$AB$7</c:f>
              <c:strCache>
                <c:ptCount val="1"/>
                <c:pt idx="0">
                  <c:v>Livslängdseffekt</c:v>
                </c:pt>
              </c:strCache>
            </c:strRef>
          </c:tx>
          <c:spPr>
            <a:solidFill>
              <a:srgbClr val="BFBFBF"/>
            </a:solidFill>
            <a:ln>
              <a:noFill/>
            </a:ln>
            <a:effectLst/>
          </c:spPr>
          <c:invertIfNegative val="0"/>
          <c:val>
            <c:numRef>
              <c:f>Mikrosim!$AB$8:$AB$23</c:f>
              <c:numCache>
                <c:formatCode>#,##0</c:formatCode>
                <c:ptCount val="16"/>
                <c:pt idx="0">
                  <c:v>4536.3881459291724</c:v>
                </c:pt>
                <c:pt idx="1">
                  <c:v>16131.68446457497</c:v>
                </c:pt>
                <c:pt idx="2">
                  <c:v>25762.764193393959</c:v>
                </c:pt>
                <c:pt idx="3">
                  <c:v>40500</c:v>
                </c:pt>
                <c:pt idx="4">
                  <c:v>43824</c:v>
                </c:pt>
                <c:pt idx="5">
                  <c:v>48096</c:v>
                </c:pt>
                <c:pt idx="6">
                  <c:v>50880</c:v>
                </c:pt>
                <c:pt idx="7">
                  <c:v>52428</c:v>
                </c:pt>
                <c:pt idx="8">
                  <c:v>53880</c:v>
                </c:pt>
                <c:pt idx="9">
                  <c:v>57624</c:v>
                </c:pt>
                <c:pt idx="10">
                  <c:v>60132</c:v>
                </c:pt>
                <c:pt idx="11">
                  <c:v>62724</c:v>
                </c:pt>
                <c:pt idx="12">
                  <c:v>63072</c:v>
                </c:pt>
                <c:pt idx="13">
                  <c:v>63360</c:v>
                </c:pt>
                <c:pt idx="14">
                  <c:v>63648</c:v>
                </c:pt>
                <c:pt idx="15">
                  <c:v>63948</c:v>
                </c:pt>
              </c:numCache>
            </c:numRef>
          </c:val>
          <c:extLst xmlns:c16r2="http://schemas.microsoft.com/office/drawing/2015/06/chart">
            <c:ext xmlns:c16="http://schemas.microsoft.com/office/drawing/2014/chart" uri="{C3380CC4-5D6E-409C-BE32-E72D297353CC}">
              <c16:uniqueId val="{00000005-ACD2-434D-93B5-CE12B4A7B9DE}"/>
            </c:ext>
          </c:extLst>
        </c:ser>
        <c:dLbls>
          <c:showLegendKey val="0"/>
          <c:showVal val="0"/>
          <c:showCatName val="0"/>
          <c:showSerName val="0"/>
          <c:showPercent val="0"/>
          <c:showBubbleSize val="0"/>
        </c:dLbls>
        <c:gapWidth val="15"/>
        <c:overlap val="100"/>
        <c:axId val="224288016"/>
        <c:axId val="229152024"/>
      </c:barChart>
      <c:catAx>
        <c:axId val="224288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29152024"/>
        <c:crosses val="autoZero"/>
        <c:auto val="1"/>
        <c:lblAlgn val="ctr"/>
        <c:lblOffset val="100"/>
        <c:noMultiLvlLbl val="0"/>
      </c:catAx>
      <c:valAx>
        <c:axId val="229152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24288016"/>
        <c:crosses val="autoZero"/>
        <c:crossBetween val="between"/>
      </c:valAx>
      <c:spPr>
        <a:noFill/>
        <a:ln>
          <a:noFill/>
        </a:ln>
        <a:effectLst/>
      </c:spPr>
    </c:plotArea>
    <c:legend>
      <c:legendPos val="r"/>
      <c:layout>
        <c:manualLayout>
          <c:xMode val="edge"/>
          <c:yMode val="edge"/>
          <c:x val="6.3769191641742495E-2"/>
          <c:y val="0.81825269416100699"/>
          <c:w val="0.77760796383949604"/>
          <c:h val="0.18174727606638999"/>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noFill/>
      <a:round/>
    </a:ln>
    <a:effectLst/>
  </c:spPr>
  <c:txPr>
    <a:bodyPr/>
    <a:lstStyle/>
    <a:p>
      <a:pPr>
        <a:defRPr/>
      </a:pPr>
      <a:endParaRPr lang="fr-F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162196323069299E-2"/>
          <c:y val="6.9008061062065695E-2"/>
          <c:w val="0.92354006456523396"/>
          <c:h val="0.80095940063031001"/>
        </c:manualLayout>
      </c:layout>
      <c:lineChart>
        <c:grouping val="standard"/>
        <c:varyColors val="0"/>
        <c:ser>
          <c:idx val="1"/>
          <c:order val="0"/>
          <c:tx>
            <c:v>Snittinkomst 16-64</c:v>
          </c:tx>
          <c:spPr>
            <a:ln w="38100" cap="rnd">
              <a:solidFill>
                <a:schemeClr val="tx1"/>
              </a:solidFill>
              <a:round/>
            </a:ln>
            <a:effectLst/>
          </c:spPr>
          <c:marker>
            <c:symbol val="none"/>
          </c:marker>
          <c:val>
            <c:numRef>
              <c:f>Data!$V$3:$V$15</c:f>
              <c:numCache>
                <c:formatCode>0.0</c:formatCode>
                <c:ptCount val="13"/>
                <c:pt idx="0" formatCode="General">
                  <c:v>100</c:v>
                </c:pt>
                <c:pt idx="1">
                  <c:v>103.0521005877151</c:v>
                </c:pt>
                <c:pt idx="2">
                  <c:v>106.7066462425461</c:v>
                </c:pt>
                <c:pt idx="3">
                  <c:v>111.1167849534387</c:v>
                </c:pt>
                <c:pt idx="4">
                  <c:v>115.716920901176</c:v>
                </c:pt>
                <c:pt idx="5">
                  <c:v>118.1046115752644</c:v>
                </c:pt>
                <c:pt idx="6">
                  <c:v>121.0011216577373</c:v>
                </c:pt>
                <c:pt idx="7">
                  <c:v>124.62337758118321</c:v>
                </c:pt>
                <c:pt idx="8">
                  <c:v>128.10402004363581</c:v>
                </c:pt>
                <c:pt idx="9">
                  <c:v>130.84835799336309</c:v>
                </c:pt>
                <c:pt idx="10">
                  <c:v>134.28705695650561</c:v>
                </c:pt>
                <c:pt idx="11">
                  <c:v>138.06759441379469</c:v>
                </c:pt>
                <c:pt idx="12">
                  <c:v>143.19668369783011</c:v>
                </c:pt>
              </c:numCache>
            </c:numRef>
          </c:val>
          <c:smooth val="0"/>
          <c:extLst xmlns:c16r2="http://schemas.microsoft.com/office/drawing/2015/06/chart">
            <c:ext xmlns:c16="http://schemas.microsoft.com/office/drawing/2014/chart" uri="{C3380CC4-5D6E-409C-BE32-E72D297353CC}">
              <c16:uniqueId val="{00000000-6903-4DB2-837F-853116F437BB}"/>
            </c:ext>
          </c:extLst>
        </c:ser>
        <c:ser>
          <c:idx val="0"/>
          <c:order val="1"/>
          <c:tx>
            <c:v>Nybeviljad allmän pension</c:v>
          </c:tx>
          <c:spPr>
            <a:ln w="38100" cap="rnd">
              <a:solidFill>
                <a:schemeClr val="accent1"/>
              </a:solidFill>
              <a:round/>
            </a:ln>
            <a:effectLst/>
          </c:spPr>
          <c:marker>
            <c:symbol val="none"/>
          </c:marker>
          <c:cat>
            <c:numRef>
              <c:f>Data!$B$3:$B$15</c:f>
              <c:numCache>
                <c:formatCode>General</c:formatCod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numCache>
            </c:numRef>
          </c:cat>
          <c:val>
            <c:numRef>
              <c:f>Data!$R$3:$R$15</c:f>
              <c:numCache>
                <c:formatCode>0.00</c:formatCode>
                <c:ptCount val="13"/>
                <c:pt idx="0" formatCode="0.0">
                  <c:v>100</c:v>
                </c:pt>
                <c:pt idx="1">
                  <c:v>96.671479016514553</c:v>
                </c:pt>
                <c:pt idx="2">
                  <c:v>101.06312696484871</c:v>
                </c:pt>
                <c:pt idx="3">
                  <c:v>104.3411328129262</c:v>
                </c:pt>
                <c:pt idx="4">
                  <c:v>108.2825300714926</c:v>
                </c:pt>
                <c:pt idx="5">
                  <c:v>113.88348110833719</c:v>
                </c:pt>
                <c:pt idx="6">
                  <c:v>107.0943514865351</c:v>
                </c:pt>
                <c:pt idx="7">
                  <c:v>105.7830707734031</c:v>
                </c:pt>
                <c:pt idx="8">
                  <c:v>110.1759612046333</c:v>
                </c:pt>
                <c:pt idx="9">
                  <c:v>113.1729863129797</c:v>
                </c:pt>
                <c:pt idx="10">
                  <c:v>111.2844819483206</c:v>
                </c:pt>
                <c:pt idx="11">
                  <c:v>113.54103889264699</c:v>
                </c:pt>
                <c:pt idx="12">
                  <c:v>115.90391262532449</c:v>
                </c:pt>
              </c:numCache>
            </c:numRef>
          </c:val>
          <c:smooth val="0"/>
          <c:extLst xmlns:c16r2="http://schemas.microsoft.com/office/drawing/2015/06/chart">
            <c:ext xmlns:c16="http://schemas.microsoft.com/office/drawing/2014/chart" uri="{C3380CC4-5D6E-409C-BE32-E72D297353CC}">
              <c16:uniqueId val="{00000001-6903-4DB2-837F-853116F437BB}"/>
            </c:ext>
          </c:extLst>
        </c:ser>
        <c:dLbls>
          <c:showLegendKey val="0"/>
          <c:showVal val="0"/>
          <c:showCatName val="0"/>
          <c:showSerName val="0"/>
          <c:showPercent val="0"/>
          <c:showBubbleSize val="0"/>
        </c:dLbls>
        <c:smooth val="0"/>
        <c:axId val="227149424"/>
        <c:axId val="227149816"/>
      </c:lineChart>
      <c:catAx>
        <c:axId val="227149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27149816"/>
        <c:crosses val="autoZero"/>
        <c:auto val="1"/>
        <c:lblAlgn val="ctr"/>
        <c:lblOffset val="100"/>
        <c:noMultiLvlLbl val="0"/>
      </c:catAx>
      <c:valAx>
        <c:axId val="227149816"/>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27149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3"/>
          <c:order val="0"/>
          <c:tx>
            <c:v>Pension 65-69 år</c:v>
          </c:tx>
          <c:spPr>
            <a:ln w="38100" cap="rnd">
              <a:solidFill>
                <a:schemeClr val="tx2"/>
              </a:solidFill>
              <a:round/>
            </a:ln>
            <a:effectLst/>
          </c:spPr>
          <c:marker>
            <c:symbol val="none"/>
          </c:marker>
          <c:cat>
            <c:strRef>
              <c:f>HE0110I2!$D$3:$R$3</c:f>
              <c:strCach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strCache>
            </c:strRef>
          </c:cat>
          <c:val>
            <c:numRef>
              <c:f>HE0110I2!$D$7:$R$7</c:f>
              <c:numCache>
                <c:formatCode>General</c:formatCode>
                <c:ptCount val="15"/>
                <c:pt idx="0">
                  <c:v>100</c:v>
                </c:pt>
                <c:pt idx="1">
                  <c:v>102.8697571743929</c:v>
                </c:pt>
                <c:pt idx="2">
                  <c:v>107.7998528329654</c:v>
                </c:pt>
                <c:pt idx="3">
                  <c:v>112.4356144223694</c:v>
                </c:pt>
                <c:pt idx="4">
                  <c:v>114.79028697571751</c:v>
                </c:pt>
                <c:pt idx="5">
                  <c:v>116.4827078734363</c:v>
                </c:pt>
                <c:pt idx="6">
                  <c:v>118.54304635761591</c:v>
                </c:pt>
                <c:pt idx="7">
                  <c:v>122.59013980868281</c:v>
                </c:pt>
                <c:pt idx="8">
                  <c:v>128.62398822663721</c:v>
                </c:pt>
                <c:pt idx="9">
                  <c:v>135.6880058866814</c:v>
                </c:pt>
                <c:pt idx="10">
                  <c:v>136.644591611479</c:v>
                </c:pt>
                <c:pt idx="11">
                  <c:v>137.3804267844003</c:v>
                </c:pt>
                <c:pt idx="12">
                  <c:v>142.97277409860189</c:v>
                </c:pt>
                <c:pt idx="13">
                  <c:v>148.27078734363499</c:v>
                </c:pt>
                <c:pt idx="14">
                  <c:v>148.41795437821929</c:v>
                </c:pt>
              </c:numCache>
            </c:numRef>
          </c:val>
          <c:smooth val="0"/>
          <c:extLst xmlns:c16r2="http://schemas.microsoft.com/office/drawing/2015/06/chart">
            <c:ext xmlns:c16="http://schemas.microsoft.com/office/drawing/2014/chart" uri="{C3380CC4-5D6E-409C-BE32-E72D297353CC}">
              <c16:uniqueId val="{00000000-5693-412C-90B0-0505B4019221}"/>
            </c:ext>
          </c:extLst>
        </c:ser>
        <c:ser>
          <c:idx val="0"/>
          <c:order val="1"/>
          <c:tx>
            <c:v>inkomst 16-64 år</c:v>
          </c:tx>
          <c:spPr>
            <a:ln w="38100" cap="rnd">
              <a:solidFill>
                <a:schemeClr val="tx1"/>
              </a:solidFill>
              <a:round/>
            </a:ln>
            <a:effectLst/>
          </c:spPr>
          <c:marker>
            <c:symbol val="none"/>
          </c:marker>
          <c:val>
            <c:numRef>
              <c:f>HE0110I2!$D$10:$R$10</c:f>
              <c:numCache>
                <c:formatCode>General</c:formatCode>
                <c:ptCount val="15"/>
                <c:pt idx="0">
                  <c:v>100</c:v>
                </c:pt>
                <c:pt idx="1">
                  <c:v>105.0969730393483</c:v>
                </c:pt>
                <c:pt idx="2">
                  <c:v>108.5780281886092</c:v>
                </c:pt>
                <c:pt idx="3">
                  <c:v>112.6384015339503</c:v>
                </c:pt>
                <c:pt idx="4">
                  <c:v>115.5570892317341</c:v>
                </c:pt>
                <c:pt idx="5">
                  <c:v>119.0840078313222</c:v>
                </c:pt>
                <c:pt idx="6">
                  <c:v>123.3070944146898</c:v>
                </c:pt>
                <c:pt idx="7">
                  <c:v>128.40332234007931</c:v>
                </c:pt>
                <c:pt idx="8">
                  <c:v>133.71910554198709</c:v>
                </c:pt>
                <c:pt idx="9">
                  <c:v>136.47825138482119</c:v>
                </c:pt>
                <c:pt idx="10">
                  <c:v>139.82537412543061</c:v>
                </c:pt>
                <c:pt idx="11">
                  <c:v>144.01114763508869</c:v>
                </c:pt>
                <c:pt idx="12">
                  <c:v>148.03327675126269</c:v>
                </c:pt>
                <c:pt idx="13">
                  <c:v>151.20455380464941</c:v>
                </c:pt>
                <c:pt idx="14">
                  <c:v>155.17821423389859</c:v>
                </c:pt>
              </c:numCache>
            </c:numRef>
          </c:val>
          <c:smooth val="0"/>
          <c:extLst xmlns:c16r2="http://schemas.microsoft.com/office/drawing/2015/06/chart">
            <c:ext xmlns:c16="http://schemas.microsoft.com/office/drawing/2014/chart" uri="{C3380CC4-5D6E-409C-BE32-E72D297353CC}">
              <c16:uniqueId val="{00000001-5693-412C-90B0-0505B4019221}"/>
            </c:ext>
          </c:extLst>
        </c:ser>
        <c:dLbls>
          <c:showLegendKey val="0"/>
          <c:showVal val="0"/>
          <c:showCatName val="0"/>
          <c:showSerName val="0"/>
          <c:showPercent val="0"/>
          <c:showBubbleSize val="0"/>
        </c:dLbls>
        <c:smooth val="0"/>
        <c:axId val="227150600"/>
        <c:axId val="227150992"/>
      </c:lineChart>
      <c:catAx>
        <c:axId val="227150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27150992"/>
        <c:crosses val="autoZero"/>
        <c:auto val="1"/>
        <c:lblAlgn val="ctr"/>
        <c:lblOffset val="100"/>
        <c:noMultiLvlLbl val="0"/>
      </c:catAx>
      <c:valAx>
        <c:axId val="227150992"/>
        <c:scaling>
          <c:orientation val="minMax"/>
          <c:min val="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27150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a:solidFill>
          <a:schemeClr val="tx1">
            <a:lumMod val="15000"/>
            <a:lumOff val="85000"/>
            <a:lumOff val="10000"/>
          </a:schemeClr>
        </a:solidFill>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drawing1.xml><?xml version="1.0" encoding="utf-8"?>
<c:userShapes xmlns:c="http://schemas.openxmlformats.org/drawingml/2006/chart">
  <cdr:relSizeAnchor xmlns:cdr="http://schemas.openxmlformats.org/drawingml/2006/chartDrawing">
    <cdr:from>
      <cdr:x>0.4643</cdr:x>
      <cdr:y>0.25444</cdr:y>
    </cdr:from>
    <cdr:to>
      <cdr:x>0.72841</cdr:x>
      <cdr:y>0.48825</cdr:y>
    </cdr:to>
    <cdr:sp macro="" textlink="">
      <cdr:nvSpPr>
        <cdr:cNvPr id="2" name="textruta 1"/>
        <cdr:cNvSpPr txBox="1"/>
      </cdr:nvSpPr>
      <cdr:spPr>
        <a:xfrm xmlns:a="http://schemas.openxmlformats.org/drawingml/2006/main">
          <a:off x="3361137" y="995048"/>
          <a:ext cx="1911927"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sv-SE"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sv-SE"/>
          </a:p>
        </p:txBody>
      </p:sp>
      <p:sp>
        <p:nvSpPr>
          <p:cNvPr id="1945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sv-SE"/>
          </a:p>
        </p:txBody>
      </p:sp>
      <p:sp>
        <p:nvSpPr>
          <p:cNvPr id="1946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sv-SE"/>
          </a:p>
        </p:txBody>
      </p:sp>
      <p:sp>
        <p:nvSpPr>
          <p:cNvPr id="1946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EC1B0120-4645-42D8-9C45-3727472DB388}" type="slidenum">
              <a:rPr lang="sv-SE"/>
              <a:pPr/>
              <a:t>‹N°›</a:t>
            </a:fld>
            <a:endParaRPr lang="sv-SE"/>
          </a:p>
        </p:txBody>
      </p:sp>
    </p:spTree>
    <p:extLst>
      <p:ext uri="{BB962C8B-B14F-4D97-AF65-F5344CB8AC3E}">
        <p14:creationId xmlns:p14="http://schemas.microsoft.com/office/powerpoint/2010/main" val="3849411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sv-SE"/>
          </a:p>
        </p:txBody>
      </p:sp>
      <p:sp>
        <p:nvSpPr>
          <p:cNvPr id="174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sv-SE"/>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sv-SE"/>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21BE37FA-EA6C-43E9-9BFF-E8AF3121FA8B}" type="slidenum">
              <a:rPr lang="sv-SE"/>
              <a:pPr/>
              <a:t>‹N°›</a:t>
            </a:fld>
            <a:endParaRPr lang="sv-SE"/>
          </a:p>
        </p:txBody>
      </p:sp>
    </p:spTree>
    <p:extLst>
      <p:ext uri="{BB962C8B-B14F-4D97-AF65-F5344CB8AC3E}">
        <p14:creationId xmlns:p14="http://schemas.microsoft.com/office/powerpoint/2010/main" val="38460560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AA0808-6038-4FDB-BEF4-9B050F3F6504}" type="slidenum">
              <a:rPr lang="sv-SE"/>
              <a:pPr/>
              <a:t>1</a:t>
            </a:fld>
            <a:endParaRPr lang="sv-SE"/>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27874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1BE37FA-EA6C-43E9-9BFF-E8AF3121FA8B}" type="slidenum">
              <a:rPr lang="sv-SE" smtClean="0"/>
              <a:pPr/>
              <a:t>15</a:t>
            </a:fld>
            <a:endParaRPr lang="sv-SE"/>
          </a:p>
        </p:txBody>
      </p:sp>
    </p:spTree>
    <p:extLst>
      <p:ext uri="{BB962C8B-B14F-4D97-AF65-F5344CB8AC3E}">
        <p14:creationId xmlns:p14="http://schemas.microsoft.com/office/powerpoint/2010/main" val="3168254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070522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A501AE9-9176-4A68-94C7-87E7816C5E62}" type="slidenum">
              <a:rPr lang="sv-SE" altLang="sv-SE"/>
              <a:pPr>
                <a:spcBef>
                  <a:spcPct val="0"/>
                </a:spcBef>
              </a:pPr>
              <a:t>17</a:t>
            </a:fld>
            <a:endParaRPr lang="sv-SE" altLang="sv-SE"/>
          </a:p>
        </p:txBody>
      </p:sp>
      <p:sp>
        <p:nvSpPr>
          <p:cNvPr id="44035" name="Rectangle 2"/>
          <p:cNvSpPr>
            <a:spLocks noGrp="1" noRot="1" noChangeAspect="1" noChangeArrowheads="1" noTextEdit="1"/>
          </p:cNvSpPr>
          <p:nvPr>
            <p:ph type="sldImg"/>
          </p:nvPr>
        </p:nvSpPr>
        <p:spPr>
          <a:xfrm>
            <a:off x="1301750" y="798513"/>
            <a:ext cx="4259263" cy="3194050"/>
          </a:xfrm>
          <a:ln/>
        </p:spPr>
      </p:sp>
      <p:sp>
        <p:nvSpPr>
          <p:cNvPr id="44036" name="Rectangle 3"/>
          <p:cNvSpPr>
            <a:spLocks noGrp="1" noChangeArrowheads="1"/>
          </p:cNvSpPr>
          <p:nvPr>
            <p:ph type="body" idx="1"/>
          </p:nvPr>
        </p:nvSpPr>
        <p:spPr>
          <a:xfrm>
            <a:off x="914400" y="4357688"/>
            <a:ext cx="5029200" cy="41338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sv-S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5602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4170676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1BE37FA-EA6C-43E9-9BFF-E8AF3121FA8B}" type="slidenum">
              <a:rPr lang="sv-SE" smtClean="0"/>
              <a:pPr/>
              <a:t>23</a:t>
            </a:fld>
            <a:endParaRPr lang="sv-SE"/>
          </a:p>
        </p:txBody>
      </p:sp>
    </p:spTree>
    <p:extLst>
      <p:ext uri="{BB962C8B-B14F-4D97-AF65-F5344CB8AC3E}">
        <p14:creationId xmlns:p14="http://schemas.microsoft.com/office/powerpoint/2010/main" val="1472453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CCACDE2-C95F-429B-8438-CF32A4561317}" type="slidenum">
              <a:rPr lang="sv-SE" altLang="sv-SE"/>
              <a:pPr>
                <a:spcBef>
                  <a:spcPct val="0"/>
                </a:spcBef>
              </a:pPr>
              <a:t>25</a:t>
            </a:fld>
            <a:endParaRPr lang="sv-SE" altLang="sv-SE"/>
          </a:p>
        </p:txBody>
      </p:sp>
      <p:sp>
        <p:nvSpPr>
          <p:cNvPr id="46083" name="Rectangle 2"/>
          <p:cNvSpPr>
            <a:spLocks noGrp="1" noRot="1" noChangeAspect="1" noChangeArrowheads="1" noTextEdit="1"/>
          </p:cNvSpPr>
          <p:nvPr>
            <p:ph type="sldImg"/>
          </p:nvPr>
        </p:nvSpPr>
        <p:spPr>
          <a:xfrm>
            <a:off x="1300163" y="798513"/>
            <a:ext cx="4259262" cy="3194050"/>
          </a:xfrm>
          <a:ln/>
        </p:spPr>
      </p:sp>
      <p:sp>
        <p:nvSpPr>
          <p:cNvPr id="46084" name="Rectangle 3"/>
          <p:cNvSpPr>
            <a:spLocks noGrp="1" noChangeArrowheads="1"/>
          </p:cNvSpPr>
          <p:nvPr>
            <p:ph type="body" idx="1"/>
          </p:nvPr>
        </p:nvSpPr>
        <p:spPr>
          <a:xfrm>
            <a:off x="914400" y="4357688"/>
            <a:ext cx="5029200" cy="41338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sv-S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0136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Lön 300000 </a:t>
            </a:r>
          </a:p>
          <a:p>
            <a:r>
              <a:rPr lang="sv-SE" dirty="0"/>
              <a:t>börjar arbeta 23</a:t>
            </a:r>
          </a:p>
          <a:p>
            <a:r>
              <a:rPr lang="sv-SE" dirty="0"/>
              <a:t>Tjänstepension SAF-LO, tas ut vid alternativ pensionsålder</a:t>
            </a:r>
          </a:p>
          <a:p>
            <a:endParaRPr lang="sv-SE" dirty="0"/>
          </a:p>
        </p:txBody>
      </p:sp>
      <p:sp>
        <p:nvSpPr>
          <p:cNvPr id="4" name="Platshållare för bildnummer 3"/>
          <p:cNvSpPr>
            <a:spLocks noGrp="1"/>
          </p:cNvSpPr>
          <p:nvPr>
            <p:ph type="sldNum" sz="quarter" idx="10"/>
          </p:nvPr>
        </p:nvSpPr>
        <p:spPr/>
        <p:txBody>
          <a:bodyPr/>
          <a:lstStyle/>
          <a:p>
            <a:fld id="{21BE37FA-EA6C-43E9-9BFF-E8AF3121FA8B}" type="slidenum">
              <a:rPr lang="sv-SE" smtClean="0"/>
              <a:pPr/>
              <a:t>27</a:t>
            </a:fld>
            <a:endParaRPr lang="sv-SE"/>
          </a:p>
        </p:txBody>
      </p:sp>
    </p:spTree>
    <p:extLst>
      <p:ext uri="{BB962C8B-B14F-4D97-AF65-F5344CB8AC3E}">
        <p14:creationId xmlns:p14="http://schemas.microsoft.com/office/powerpoint/2010/main" val="3349874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228051-8C07-4FAE-92DD-3A6B927A55A8}" type="slidenum">
              <a:rPr lang="sv-SE"/>
              <a:pPr/>
              <a:t>28</a:t>
            </a:fld>
            <a:endParaRPr lang="sv-SE"/>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76949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Lönen för alla</a:t>
            </a:r>
            <a:r>
              <a:rPr lang="sv-SE" baseline="0" dirty="0"/>
              <a:t> årskullar är 320 000 vid 60 års ålder. Slutlönen omkring 343 tkr för de yngre årskullarna.</a:t>
            </a:r>
          </a:p>
          <a:p>
            <a:r>
              <a:rPr lang="sv-SE" baseline="0" dirty="0"/>
              <a:t>De börjar arbeta vi 23 års ålder och går i pension vid 65.</a:t>
            </a:r>
          </a:p>
          <a:p>
            <a:r>
              <a:rPr lang="sv-SE" baseline="0" dirty="0"/>
              <a:t>X axeln anger årskull och pensionsålder</a:t>
            </a:r>
          </a:p>
          <a:p>
            <a:r>
              <a:rPr lang="sv-SE" baseline="0" dirty="0"/>
              <a:t>Övriga antaganden följer prognosstandard förutom inflationen som är satt till noll.</a:t>
            </a:r>
          </a:p>
          <a:p>
            <a:endParaRPr lang="sv-SE" dirty="0"/>
          </a:p>
          <a:p>
            <a:r>
              <a:rPr lang="sv-SE" sz="1200" kern="1200" dirty="0">
                <a:solidFill>
                  <a:schemeClr val="tx1"/>
                </a:solidFill>
                <a:effectLst/>
                <a:latin typeface="Arial" charset="0"/>
                <a:ea typeface="+mn-ea"/>
                <a:cs typeface="Arial" charset="0"/>
              </a:rPr>
              <a:t>Bilden visar att summan av den allmänna pensionen gradvis sjunker </a:t>
            </a:r>
            <a:r>
              <a:rPr lang="sv-SE" sz="1200" kern="1200" dirty="0" err="1">
                <a:solidFill>
                  <a:schemeClr val="tx1"/>
                </a:solidFill>
                <a:effectLst/>
                <a:latin typeface="Arial" charset="0"/>
                <a:ea typeface="+mn-ea"/>
                <a:cs typeface="Arial" charset="0"/>
              </a:rPr>
              <a:t>pga</a:t>
            </a:r>
            <a:r>
              <a:rPr lang="sv-SE" sz="1200" kern="1200" dirty="0">
                <a:solidFill>
                  <a:schemeClr val="tx1"/>
                </a:solidFill>
                <a:effectLst/>
                <a:latin typeface="Arial" charset="0"/>
                <a:ea typeface="+mn-ea"/>
                <a:cs typeface="Arial" charset="0"/>
              </a:rPr>
              <a:t> livslängdsökningen men att tjänstepensionen (SAF-LO, som har övergått från att vara förmånsbaserat till avgiftsbaserat) har ökat i betydelse och kompenserar för livslängdsökningen fram till födda 1980. Därefter minskas pensionen uttryckt</a:t>
            </a:r>
            <a:r>
              <a:rPr lang="sv-SE" sz="1200" kern="1200" baseline="0" dirty="0">
                <a:solidFill>
                  <a:schemeClr val="tx1"/>
                </a:solidFill>
                <a:effectLst/>
                <a:latin typeface="Arial" charset="0"/>
                <a:ea typeface="+mn-ea"/>
                <a:cs typeface="Arial" charset="0"/>
              </a:rPr>
              <a:t> i fasta priser. </a:t>
            </a:r>
            <a:endParaRPr lang="sv-SE" sz="1200" kern="1200" dirty="0">
              <a:solidFill>
                <a:schemeClr val="tx1"/>
              </a:solidFill>
              <a:effectLst/>
              <a:latin typeface="Arial" charset="0"/>
              <a:ea typeface="+mn-ea"/>
              <a:cs typeface="Arial" charset="0"/>
            </a:endParaRPr>
          </a:p>
          <a:p>
            <a:r>
              <a:rPr lang="sv-SE" sz="1200" kern="1200" dirty="0">
                <a:solidFill>
                  <a:schemeClr val="tx1"/>
                </a:solidFill>
                <a:effectLst/>
                <a:latin typeface="Arial" charset="0"/>
                <a:ea typeface="+mn-ea"/>
                <a:cs typeface="Arial" charset="0"/>
              </a:rPr>
              <a:t> </a:t>
            </a:r>
          </a:p>
          <a:p>
            <a:r>
              <a:rPr lang="sv-SE" sz="1200" kern="1200" dirty="0">
                <a:solidFill>
                  <a:schemeClr val="tx1"/>
                </a:solidFill>
                <a:effectLst/>
                <a:latin typeface="Arial" charset="0"/>
                <a:ea typeface="+mn-ea"/>
                <a:cs typeface="Arial" charset="0"/>
              </a:rPr>
              <a:t>Livslängdsökningens effekt i bilden är enbart för den allmänna pensionen och för de yngsta årskullarna utgörs en kompensationsgrad om </a:t>
            </a:r>
          </a:p>
          <a:p>
            <a:r>
              <a:rPr lang="sv-SE" sz="1200" kern="1200" dirty="0">
                <a:solidFill>
                  <a:schemeClr val="tx1"/>
                </a:solidFill>
                <a:effectLst/>
                <a:latin typeface="Arial" charset="0"/>
                <a:ea typeface="+mn-ea"/>
                <a:cs typeface="Arial" charset="0"/>
              </a:rPr>
              <a:t>Nästan 55 procent (allmänna drygt 40 procent). </a:t>
            </a:r>
          </a:p>
          <a:p>
            <a:r>
              <a:rPr lang="sv-SE" sz="1200" kern="1200" dirty="0">
                <a:solidFill>
                  <a:schemeClr val="tx1"/>
                </a:solidFill>
                <a:effectLst/>
                <a:latin typeface="Arial" charset="0"/>
                <a:ea typeface="+mn-ea"/>
                <a:cs typeface="Arial" charset="0"/>
              </a:rPr>
              <a:t>Om livslängdsökningen hade uteblivit så fås en total kompensationsgrad om nästan 75 % (60 procent i det allmänna) </a:t>
            </a:r>
          </a:p>
          <a:p>
            <a:r>
              <a:rPr lang="sv-SE" sz="1200" kern="1200" dirty="0">
                <a:solidFill>
                  <a:schemeClr val="tx1"/>
                </a:solidFill>
                <a:effectLst/>
                <a:latin typeface="Arial" charset="0"/>
                <a:ea typeface="+mn-ea"/>
                <a:cs typeface="Arial" charset="0"/>
              </a:rPr>
              <a:t>Graden av kattmat på bekostnad av </a:t>
            </a:r>
            <a:r>
              <a:rPr lang="sv-SE" sz="1200" kern="1200" dirty="0" err="1">
                <a:solidFill>
                  <a:schemeClr val="tx1"/>
                </a:solidFill>
                <a:effectLst/>
                <a:latin typeface="Arial" charset="0"/>
                <a:ea typeface="+mn-ea"/>
                <a:cs typeface="Arial" charset="0"/>
              </a:rPr>
              <a:t>oxfile</a:t>
            </a:r>
            <a:r>
              <a:rPr lang="sv-SE" sz="1200" kern="1200" dirty="0">
                <a:solidFill>
                  <a:schemeClr val="tx1"/>
                </a:solidFill>
                <a:effectLst/>
                <a:latin typeface="Arial" charset="0"/>
                <a:ea typeface="+mn-ea"/>
                <a:cs typeface="Arial" charset="0"/>
              </a:rPr>
              <a:t> ökar således</a:t>
            </a:r>
          </a:p>
          <a:p>
            <a:endParaRPr lang="sv-SE" dirty="0"/>
          </a:p>
          <a:p>
            <a:r>
              <a:rPr lang="sv-SE" dirty="0"/>
              <a:t>Utfallet ovan</a:t>
            </a:r>
            <a:r>
              <a:rPr lang="sv-SE" baseline="0" dirty="0"/>
              <a:t> styrs i hög grad av antaganden. Pensionering vid 65 t.ex. Det är ju full möjligt för det allmänna systemet att arbeta  lägre och tjäna in nya pensionsrätter. I de nya avtalen för kommunalt- eller landstingsanställda och för statsanställda likaså men för privat sektor fås inga nya p-rätter efter 65 års ålder.</a:t>
            </a:r>
          </a:p>
          <a:p>
            <a:r>
              <a:rPr lang="sv-SE" baseline="0" dirty="0"/>
              <a:t>(Avtalen kan vara uttagna på kortare tid, 5, 10 år och tjänstepensionen som andel av slutlön ökar ….. Men när tiden har gått ut fås ingen </a:t>
            </a:r>
            <a:r>
              <a:rPr lang="sv-SE" baseline="0" dirty="0" err="1"/>
              <a:t>tjp</a:t>
            </a:r>
            <a:r>
              <a:rPr lang="sv-SE" baseline="0" dirty="0"/>
              <a:t>…)</a:t>
            </a:r>
          </a:p>
          <a:p>
            <a:endParaRPr lang="sv-SE" baseline="0" dirty="0"/>
          </a:p>
          <a:p>
            <a:endParaRPr lang="sv-SE" baseline="0" dirty="0"/>
          </a:p>
          <a:p>
            <a:endParaRPr lang="sv-SE" dirty="0"/>
          </a:p>
        </p:txBody>
      </p:sp>
      <p:sp>
        <p:nvSpPr>
          <p:cNvPr id="4" name="Platshållare för bildnummer 3"/>
          <p:cNvSpPr>
            <a:spLocks noGrp="1"/>
          </p:cNvSpPr>
          <p:nvPr>
            <p:ph type="sldNum" sz="quarter" idx="10"/>
          </p:nvPr>
        </p:nvSpPr>
        <p:spPr/>
        <p:txBody>
          <a:bodyPr/>
          <a:lstStyle/>
          <a:p>
            <a:fld id="{21BE37FA-EA6C-43E9-9BFF-E8AF3121FA8B}" type="slidenum">
              <a:rPr lang="sv-SE" smtClean="0"/>
              <a:pPr/>
              <a:t>29</a:t>
            </a:fld>
            <a:endParaRPr lang="sv-SE"/>
          </a:p>
        </p:txBody>
      </p:sp>
    </p:spTree>
    <p:extLst>
      <p:ext uri="{BB962C8B-B14F-4D97-AF65-F5344CB8AC3E}">
        <p14:creationId xmlns:p14="http://schemas.microsoft.com/office/powerpoint/2010/main" val="566616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sidfot 3"/>
          <p:cNvSpPr>
            <a:spLocks noGrp="1"/>
          </p:cNvSpPr>
          <p:nvPr>
            <p:ph type="ftr" sz="quarter" idx="10"/>
          </p:nvPr>
        </p:nvSpPr>
        <p:spPr/>
        <p:txBody>
          <a:bodyPr/>
          <a:lstStyle/>
          <a:p>
            <a:endParaRPr lang="sv-SE"/>
          </a:p>
        </p:txBody>
      </p:sp>
      <p:sp>
        <p:nvSpPr>
          <p:cNvPr id="5" name="Platshållare för bildnummer 4"/>
          <p:cNvSpPr>
            <a:spLocks noGrp="1"/>
          </p:cNvSpPr>
          <p:nvPr>
            <p:ph type="sldNum" sz="quarter" idx="11"/>
          </p:nvPr>
        </p:nvSpPr>
        <p:spPr/>
        <p:txBody>
          <a:bodyPr/>
          <a:lstStyle/>
          <a:p>
            <a:fld id="{21BE37FA-EA6C-43E9-9BFF-E8AF3121FA8B}" type="slidenum">
              <a:rPr lang="sv-SE" smtClean="0"/>
              <a:pPr/>
              <a:t>30</a:t>
            </a:fld>
            <a:endParaRPr lang="sv-SE"/>
          </a:p>
        </p:txBody>
      </p:sp>
    </p:spTree>
    <p:extLst>
      <p:ext uri="{BB962C8B-B14F-4D97-AF65-F5344CB8AC3E}">
        <p14:creationId xmlns:p14="http://schemas.microsoft.com/office/powerpoint/2010/main" val="1618643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62CAFE-BC9E-47A6-9BB2-1DF107708341}" type="slidenum">
              <a:rPr lang="sv-SE"/>
              <a:pPr/>
              <a:t>2</a:t>
            </a:fld>
            <a:endParaRPr lang="sv-SE"/>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27277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sidfot 3"/>
          <p:cNvSpPr>
            <a:spLocks noGrp="1"/>
          </p:cNvSpPr>
          <p:nvPr>
            <p:ph type="ftr" sz="quarter" idx="10"/>
          </p:nvPr>
        </p:nvSpPr>
        <p:spPr/>
        <p:txBody>
          <a:bodyPr/>
          <a:lstStyle/>
          <a:p>
            <a:endParaRPr lang="sv-SE"/>
          </a:p>
        </p:txBody>
      </p:sp>
      <p:sp>
        <p:nvSpPr>
          <p:cNvPr id="5" name="Platshållare för bildnummer 4"/>
          <p:cNvSpPr>
            <a:spLocks noGrp="1"/>
          </p:cNvSpPr>
          <p:nvPr>
            <p:ph type="sldNum" sz="quarter" idx="11"/>
          </p:nvPr>
        </p:nvSpPr>
        <p:spPr/>
        <p:txBody>
          <a:bodyPr/>
          <a:lstStyle/>
          <a:p>
            <a:fld id="{21BE37FA-EA6C-43E9-9BFF-E8AF3121FA8B}" type="slidenum">
              <a:rPr lang="sv-SE" smtClean="0"/>
              <a:pPr/>
              <a:t>31</a:t>
            </a:fld>
            <a:endParaRPr lang="sv-SE"/>
          </a:p>
        </p:txBody>
      </p:sp>
    </p:spTree>
    <p:extLst>
      <p:ext uri="{BB962C8B-B14F-4D97-AF65-F5344CB8AC3E}">
        <p14:creationId xmlns:p14="http://schemas.microsoft.com/office/powerpoint/2010/main" val="194259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961916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1BE37FA-EA6C-43E9-9BFF-E8AF3121FA8B}" type="slidenum">
              <a:rPr lang="sv-SE" smtClean="0"/>
              <a:pPr/>
              <a:t>4</a:t>
            </a:fld>
            <a:endParaRPr lang="sv-SE"/>
          </a:p>
        </p:txBody>
      </p:sp>
    </p:spTree>
    <p:extLst>
      <p:ext uri="{BB962C8B-B14F-4D97-AF65-F5344CB8AC3E}">
        <p14:creationId xmlns:p14="http://schemas.microsoft.com/office/powerpoint/2010/main" val="2043297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C895F55-F133-4079-B9E4-AB5FD622CFE9}" type="slidenum">
              <a:rPr lang="sv-SE" altLang="sv-SE"/>
              <a:pPr>
                <a:spcBef>
                  <a:spcPct val="0"/>
                </a:spcBef>
              </a:pPr>
              <a:t>7</a:t>
            </a:fld>
            <a:endParaRPr lang="sv-SE" altLang="sv-SE"/>
          </a:p>
        </p:txBody>
      </p:sp>
      <p:sp>
        <p:nvSpPr>
          <p:cNvPr id="59395" name="Rectangle 2"/>
          <p:cNvSpPr>
            <a:spLocks noGrp="1" noRot="1" noChangeAspect="1" noChangeArrowheads="1" noTextEdit="1"/>
          </p:cNvSpPr>
          <p:nvPr>
            <p:ph type="sldImg"/>
          </p:nvPr>
        </p:nvSpPr>
        <p:spPr>
          <a:xfrm>
            <a:off x="1300163" y="798513"/>
            <a:ext cx="4259262" cy="3194050"/>
          </a:xfrm>
          <a:ln/>
        </p:spPr>
      </p:sp>
      <p:sp>
        <p:nvSpPr>
          <p:cNvPr id="59396" name="Rectangle 3"/>
          <p:cNvSpPr>
            <a:spLocks noGrp="1" noChangeArrowheads="1"/>
          </p:cNvSpPr>
          <p:nvPr>
            <p:ph type="body" idx="1"/>
          </p:nvPr>
        </p:nvSpPr>
        <p:spPr>
          <a:xfrm>
            <a:off x="914400" y="4357688"/>
            <a:ext cx="5029200" cy="41338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sv-S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0652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254454B-B1B6-4B20-8ABE-3256EB846820}" type="slidenum">
              <a:rPr lang="sv-SE" altLang="sv-SE"/>
              <a:pPr>
                <a:spcBef>
                  <a:spcPct val="0"/>
                </a:spcBef>
              </a:pPr>
              <a:t>8</a:t>
            </a:fld>
            <a:endParaRPr lang="sv-SE" altLang="sv-SE"/>
          </a:p>
        </p:txBody>
      </p:sp>
      <p:sp>
        <p:nvSpPr>
          <p:cNvPr id="61443" name="Rectangle 2"/>
          <p:cNvSpPr>
            <a:spLocks noGrp="1" noRot="1" noChangeAspect="1" noChangeArrowheads="1" noTextEdit="1"/>
          </p:cNvSpPr>
          <p:nvPr>
            <p:ph type="sldImg"/>
          </p:nvPr>
        </p:nvSpPr>
        <p:spPr>
          <a:xfrm>
            <a:off x="1300163" y="798513"/>
            <a:ext cx="4259262" cy="3194050"/>
          </a:xfrm>
          <a:ln/>
        </p:spPr>
      </p:sp>
      <p:sp>
        <p:nvSpPr>
          <p:cNvPr id="61444" name="Rectangle 3"/>
          <p:cNvSpPr>
            <a:spLocks noGrp="1" noChangeArrowheads="1"/>
          </p:cNvSpPr>
          <p:nvPr>
            <p:ph type="body" idx="1"/>
          </p:nvPr>
        </p:nvSpPr>
        <p:spPr>
          <a:xfrm>
            <a:off x="914400" y="4357688"/>
            <a:ext cx="5029200" cy="41338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sv-S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2329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a:t>
            </a:r>
          </a:p>
          <a:p>
            <a:r>
              <a:rPr lang="sv-SE" dirty="0" err="1"/>
              <a:t>Two</a:t>
            </a:r>
            <a:r>
              <a:rPr lang="sv-SE" baseline="0" dirty="0"/>
              <a:t> different </a:t>
            </a:r>
            <a:r>
              <a:rPr lang="sv-SE" baseline="0" dirty="0" err="1"/>
              <a:t>government</a:t>
            </a:r>
            <a:r>
              <a:rPr lang="sv-SE" baseline="0" dirty="0"/>
              <a:t> – set </a:t>
            </a:r>
            <a:r>
              <a:rPr lang="sv-SE" baseline="0" dirty="0" err="1"/>
              <a:t>up</a:t>
            </a:r>
            <a:r>
              <a:rPr lang="sv-SE" baseline="0" dirty="0"/>
              <a:t> a new draft in 94 </a:t>
            </a:r>
            <a:r>
              <a:rPr lang="sv-SE" baseline="0" dirty="0" err="1"/>
              <a:t>parliament</a:t>
            </a:r>
            <a:r>
              <a:rPr lang="sv-SE" baseline="0" dirty="0"/>
              <a:t> </a:t>
            </a:r>
            <a:r>
              <a:rPr lang="sv-SE" baseline="0" dirty="0" err="1"/>
              <a:t>adopts</a:t>
            </a:r>
            <a:r>
              <a:rPr lang="sv-SE" baseline="0" dirty="0"/>
              <a:t> </a:t>
            </a:r>
            <a:r>
              <a:rPr lang="sv-SE" baseline="0" dirty="0" err="1"/>
              <a:t>principles</a:t>
            </a:r>
            <a:r>
              <a:rPr lang="sv-SE" baseline="0" dirty="0"/>
              <a:t> of a new pension plan.</a:t>
            </a:r>
          </a:p>
          <a:p>
            <a:r>
              <a:rPr lang="sv-SE" baseline="0" dirty="0"/>
              <a:t>98 </a:t>
            </a:r>
            <a:r>
              <a:rPr lang="sv-SE" baseline="0" dirty="0" err="1"/>
              <a:t>main</a:t>
            </a:r>
            <a:r>
              <a:rPr lang="sv-SE" baseline="0" dirty="0"/>
              <a:t> </a:t>
            </a:r>
            <a:r>
              <a:rPr lang="sv-SE" baseline="0" dirty="0" err="1"/>
              <a:t>legislation</a:t>
            </a:r>
            <a:r>
              <a:rPr lang="sv-SE" baseline="0" dirty="0"/>
              <a:t> of the new pension plan – </a:t>
            </a:r>
            <a:r>
              <a:rPr lang="sv-SE" baseline="0" dirty="0" err="1"/>
              <a:t>individuals</a:t>
            </a:r>
            <a:r>
              <a:rPr lang="sv-SE" baseline="0" dirty="0"/>
              <a:t> </a:t>
            </a:r>
            <a:r>
              <a:rPr lang="sv-SE" baseline="0" dirty="0" err="1"/>
              <a:t>can</a:t>
            </a:r>
            <a:r>
              <a:rPr lang="sv-SE" baseline="0" dirty="0"/>
              <a:t> </a:t>
            </a:r>
            <a:r>
              <a:rPr lang="sv-SE" baseline="0" dirty="0" err="1"/>
              <a:t>earn</a:t>
            </a:r>
            <a:r>
              <a:rPr lang="sv-SE" baseline="0" dirty="0"/>
              <a:t> pension </a:t>
            </a:r>
            <a:r>
              <a:rPr lang="sv-SE" baseline="0" dirty="0" err="1"/>
              <a:t>credits</a:t>
            </a:r>
            <a:r>
              <a:rPr lang="sv-SE" baseline="0" dirty="0"/>
              <a:t> from 95.</a:t>
            </a:r>
          </a:p>
          <a:p>
            <a:endParaRPr lang="sv-SE" dirty="0"/>
          </a:p>
        </p:txBody>
      </p:sp>
      <p:sp>
        <p:nvSpPr>
          <p:cNvPr id="4" name="Platshållare för bildnummer 3"/>
          <p:cNvSpPr>
            <a:spLocks noGrp="1"/>
          </p:cNvSpPr>
          <p:nvPr>
            <p:ph type="sldNum" sz="quarter" idx="10"/>
          </p:nvPr>
        </p:nvSpPr>
        <p:spPr/>
        <p:txBody>
          <a:bodyPr/>
          <a:lstStyle/>
          <a:p>
            <a:fld id="{A30BCB1C-7939-4542-80DD-2C42AA4D1389}" type="slidenum">
              <a:rPr lang="sv-SE" smtClean="0"/>
              <a:t>9</a:t>
            </a:fld>
            <a:endParaRPr lang="sv-SE"/>
          </a:p>
        </p:txBody>
      </p:sp>
    </p:spTree>
    <p:extLst>
      <p:ext uri="{BB962C8B-B14F-4D97-AF65-F5344CB8AC3E}">
        <p14:creationId xmlns:p14="http://schemas.microsoft.com/office/powerpoint/2010/main" val="430574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C794FC0-D409-43AE-A090-2E191CC1475E}" type="slidenum">
              <a:rPr lang="sv-SE" altLang="sv-SE"/>
              <a:pPr>
                <a:spcBef>
                  <a:spcPct val="0"/>
                </a:spcBef>
              </a:pPr>
              <a:t>11</a:t>
            </a:fld>
            <a:endParaRPr lang="sv-SE" altLang="sv-SE"/>
          </a:p>
        </p:txBody>
      </p:sp>
      <p:sp>
        <p:nvSpPr>
          <p:cNvPr id="37891" name="Rectangle 2"/>
          <p:cNvSpPr>
            <a:spLocks noGrp="1" noRot="1" noChangeAspect="1" noChangeArrowheads="1" noTextEdit="1"/>
          </p:cNvSpPr>
          <p:nvPr>
            <p:ph type="sldImg"/>
          </p:nvPr>
        </p:nvSpPr>
        <p:spPr>
          <a:xfrm>
            <a:off x="1144588" y="687388"/>
            <a:ext cx="4570412" cy="3427412"/>
          </a:xfrm>
          <a:ln/>
        </p:spPr>
      </p:sp>
      <p:sp>
        <p:nvSpPr>
          <p:cNvPr id="37892" name="Rectangle 3"/>
          <p:cNvSpPr>
            <a:spLocks noGrp="1" noChangeArrowheads="1"/>
          </p:cNvSpPr>
          <p:nvPr>
            <p:ph type="body" idx="1"/>
          </p:nvPr>
        </p:nvSpPr>
        <p:spPr>
          <a:xfrm>
            <a:off x="685800" y="4341813"/>
            <a:ext cx="54864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0962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C794FC0-D409-43AE-A090-2E191CC1475E}" type="slidenum">
              <a:rPr lang="sv-SE" altLang="sv-SE"/>
              <a:pPr>
                <a:spcBef>
                  <a:spcPct val="0"/>
                </a:spcBef>
              </a:pPr>
              <a:t>12</a:t>
            </a:fld>
            <a:endParaRPr lang="sv-SE" altLang="sv-SE"/>
          </a:p>
        </p:txBody>
      </p:sp>
      <p:sp>
        <p:nvSpPr>
          <p:cNvPr id="37891" name="Rectangle 2"/>
          <p:cNvSpPr>
            <a:spLocks noGrp="1" noRot="1" noChangeAspect="1" noChangeArrowheads="1" noTextEdit="1"/>
          </p:cNvSpPr>
          <p:nvPr>
            <p:ph type="sldImg"/>
          </p:nvPr>
        </p:nvSpPr>
        <p:spPr>
          <a:xfrm>
            <a:off x="1144588" y="687388"/>
            <a:ext cx="4570412" cy="3427412"/>
          </a:xfrm>
          <a:ln/>
        </p:spPr>
      </p:sp>
      <p:sp>
        <p:nvSpPr>
          <p:cNvPr id="37892" name="Rectangle 3"/>
          <p:cNvSpPr>
            <a:spLocks noGrp="1" noChangeArrowheads="1"/>
          </p:cNvSpPr>
          <p:nvPr>
            <p:ph type="body" idx="1"/>
          </p:nvPr>
        </p:nvSpPr>
        <p:spPr>
          <a:xfrm>
            <a:off x="685800" y="4341813"/>
            <a:ext cx="54864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2054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09638" y="2327275"/>
            <a:ext cx="7305675" cy="1011238"/>
          </a:xfrm>
        </p:spPr>
        <p:txBody>
          <a:bodyPr/>
          <a:lstStyle>
            <a:lvl1pPr algn="ctr">
              <a:defRPr/>
            </a:lvl1pPr>
          </a:lstStyle>
          <a:p>
            <a:pPr lvl="0"/>
            <a:r>
              <a:rPr lang="sv-SE" noProof="0"/>
              <a:t>Klicka här för att ändra format</a:t>
            </a:r>
            <a:endParaRPr lang="sv-SE" noProof="0" dirty="0"/>
          </a:p>
        </p:txBody>
      </p:sp>
      <p:sp>
        <p:nvSpPr>
          <p:cNvPr id="4099" name="Rectangle 3"/>
          <p:cNvSpPr>
            <a:spLocks noGrp="1" noChangeArrowheads="1"/>
          </p:cNvSpPr>
          <p:nvPr>
            <p:ph type="subTitle" idx="1"/>
          </p:nvPr>
        </p:nvSpPr>
        <p:spPr>
          <a:xfrm>
            <a:off x="914400" y="3495675"/>
            <a:ext cx="7305675" cy="2100263"/>
          </a:xfrm>
        </p:spPr>
        <p:txBody>
          <a:bodyPr/>
          <a:lstStyle>
            <a:lvl1pPr marL="0" indent="0" algn="ctr">
              <a:lnSpc>
                <a:spcPts val="2400"/>
              </a:lnSpc>
              <a:buFontTx/>
              <a:buNone/>
              <a:defRPr b="1"/>
            </a:lvl1pPr>
          </a:lstStyle>
          <a:p>
            <a:pPr lvl="0"/>
            <a:r>
              <a:rPr lang="sv-SE" noProof="0"/>
              <a:t>Klicka om du vill redigera mall för underrubrikformat</a:t>
            </a:r>
            <a:endParaRPr lang="sv-SE" noProof="0" dirty="0"/>
          </a:p>
        </p:txBody>
      </p:sp>
      <p:sp>
        <p:nvSpPr>
          <p:cNvPr id="4113" name="Rectangle 17"/>
          <p:cNvSpPr>
            <a:spLocks noGrp="1" noChangeArrowheads="1"/>
          </p:cNvSpPr>
          <p:nvPr>
            <p:ph type="sldNum" sz="quarter" idx="4"/>
          </p:nvPr>
        </p:nvSpPr>
        <p:spPr/>
        <p:txBody>
          <a:bodyPr/>
          <a:lstStyle>
            <a:lvl1pPr>
              <a:defRPr/>
            </a:lvl1pPr>
          </a:lstStyle>
          <a:p>
            <a:fld id="{0A206B61-0604-4391-8A22-AE197277F1F1}" type="slidenum">
              <a:rPr lang="sv-SE"/>
              <a:pPr/>
              <a:t>‹N°›</a:t>
            </a:fld>
            <a:endParaRPr lang="sv-SE"/>
          </a:p>
        </p:txBody>
      </p:sp>
      <p:sp>
        <p:nvSpPr>
          <p:cNvPr id="4114" name="Rectangle 18"/>
          <p:cNvSpPr>
            <a:spLocks noGrp="1" noChangeArrowheads="1"/>
          </p:cNvSpPr>
          <p:nvPr>
            <p:ph type="dt" sz="quarter" idx="2"/>
          </p:nvPr>
        </p:nvSpPr>
        <p:spPr/>
        <p:txBody>
          <a:bodyPr/>
          <a:lstStyle>
            <a:lvl1pPr>
              <a:defRPr/>
            </a:lvl1pPr>
          </a:lstStyle>
          <a:p>
            <a:fld id="{987A89CE-30B0-426F-86D1-F6075DA0F78A}" type="datetime1">
              <a:rPr lang="sv-SE" smtClean="0"/>
              <a:t>2018-06-28</a:t>
            </a:fld>
            <a:endParaRPr lang="sv-SE"/>
          </a:p>
        </p:txBody>
      </p:sp>
      <p:sp>
        <p:nvSpPr>
          <p:cNvPr id="4117" name="Text Box 21"/>
          <p:cNvSpPr txBox="1">
            <a:spLocks noChangeArrowheads="1"/>
          </p:cNvSpPr>
          <p:nvPr/>
        </p:nvSpPr>
        <p:spPr bwMode="auto">
          <a:xfrm>
            <a:off x="4572000" y="6953250"/>
            <a:ext cx="4828270" cy="1231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54000" bIns="0">
            <a:spAutoFit/>
          </a:bodyPr>
          <a:lstStyle/>
          <a:p>
            <a:pPr>
              <a:spcBef>
                <a:spcPct val="50000"/>
              </a:spcBef>
            </a:pPr>
            <a:r>
              <a:rPr lang="sv-SE" sz="800" b="1" dirty="0">
                <a:solidFill>
                  <a:srgbClr val="AC1A2F"/>
                </a:solidFill>
              </a:rPr>
              <a:t>För att uppdatera sidfotstexten, gå till menyfliken: Infoga </a:t>
            </a:r>
            <a:r>
              <a:rPr lang="sv-SE" sz="800" b="1" baseline="0" dirty="0">
                <a:solidFill>
                  <a:srgbClr val="AC1A2F"/>
                </a:solidFill>
              </a:rPr>
              <a:t>| </a:t>
            </a:r>
            <a:r>
              <a:rPr lang="sv-SE" sz="800" b="1" dirty="0">
                <a:solidFill>
                  <a:srgbClr val="AC1A2F"/>
                </a:solidFill>
              </a:rPr>
              <a:t>Sidhuvud och sidfot.</a:t>
            </a:r>
          </a:p>
        </p:txBody>
      </p:sp>
      <p:pic>
        <p:nvPicPr>
          <p:cNvPr id="4118" name="Picture 22" descr="PM_RGB_Farg_Pp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525" y="179388"/>
            <a:ext cx="1338263" cy="627062"/>
          </a:xfrm>
          <a:prstGeom prst="rect">
            <a:avLst/>
          </a:prstGeom>
          <a:noFill/>
          <a:extLst>
            <a:ext uri="{909E8E84-426E-40dd-AFC4-6F175D3DCCD1}">
              <a14:hiddenFill xmlns="" xmlns:a14="http://schemas.microsoft.com/office/drawing/2010/main">
                <a:solidFill>
                  <a:srgbClr val="FFFFFF"/>
                </a:solidFill>
              </a14:hiddenFill>
            </a:ext>
          </a:extLst>
        </p:spPr>
      </p:pic>
      <p:sp>
        <p:nvSpPr>
          <p:cNvPr id="4119" name="Rectangle 23"/>
          <p:cNvSpPr>
            <a:spLocks noGrp="1" noChangeArrowheads="1"/>
          </p:cNvSpPr>
          <p:nvPr>
            <p:ph type="ftr" sz="quarter" idx="3"/>
          </p:nvPr>
        </p:nvSpPr>
        <p:spPr/>
        <p:txBody>
          <a:bodyPr/>
          <a:lstStyle>
            <a:lvl1pPr>
              <a:defRPr/>
            </a:lvl1pPr>
          </a:lstStyle>
          <a:p>
            <a:r>
              <a:rPr lang="sv-SE"/>
              <a:t>InputAnge dokument- och versionsbeteckning samt namn på presentationen.&amp;CR&amp;&amp;CR&amp;(Redigera foten i efterhand genom att välja Infoga, Sidhuvud och sidfot)¤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US"/>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bildnummer 3"/>
          <p:cNvSpPr>
            <a:spLocks noGrp="1"/>
          </p:cNvSpPr>
          <p:nvPr>
            <p:ph type="sldNum" sz="quarter" idx="10"/>
          </p:nvPr>
        </p:nvSpPr>
        <p:spPr/>
        <p:txBody>
          <a:bodyPr/>
          <a:lstStyle>
            <a:lvl1pPr>
              <a:defRPr/>
            </a:lvl1pPr>
          </a:lstStyle>
          <a:p>
            <a:fld id="{77C506F8-AC45-4628-9241-04E9D5A4F545}" type="slidenum">
              <a:rPr lang="sv-SE"/>
              <a:pPr/>
              <a:t>‹N°›</a:t>
            </a:fld>
            <a:endParaRPr lang="sv-SE"/>
          </a:p>
        </p:txBody>
      </p:sp>
      <p:sp>
        <p:nvSpPr>
          <p:cNvPr id="5" name="Platshållare för datum 4"/>
          <p:cNvSpPr>
            <a:spLocks noGrp="1"/>
          </p:cNvSpPr>
          <p:nvPr>
            <p:ph type="dt" sz="quarter" idx="11"/>
          </p:nvPr>
        </p:nvSpPr>
        <p:spPr/>
        <p:txBody>
          <a:bodyPr/>
          <a:lstStyle>
            <a:lvl1pPr>
              <a:defRPr/>
            </a:lvl1pPr>
          </a:lstStyle>
          <a:p>
            <a:fld id="{C28C4EB0-7669-467A-9C2E-6A642B6105F3}" type="datetime1">
              <a:rPr lang="sv-SE" smtClean="0"/>
              <a:t>2018-06-28</a:t>
            </a:fld>
            <a:endParaRPr lang="sv-SE"/>
          </a:p>
        </p:txBody>
      </p:sp>
      <p:sp>
        <p:nvSpPr>
          <p:cNvPr id="6" name="Platshållare för sidfot 5"/>
          <p:cNvSpPr>
            <a:spLocks noGrp="1"/>
          </p:cNvSpPr>
          <p:nvPr>
            <p:ph type="ftr" sz="quarter" idx="12"/>
          </p:nvPr>
        </p:nvSpPr>
        <p:spPr/>
        <p:txBody>
          <a:bodyPr/>
          <a:lstStyle>
            <a:lvl1pPr>
              <a:defRPr/>
            </a:lvl1pPr>
          </a:lstStyle>
          <a:p>
            <a:r>
              <a:rPr lang="sv-SE"/>
              <a:t>InputAnge dokument- och versionsbeteckning samt namn på presentationen.&amp;CR&amp;&amp;CR&amp;(Redigera foten i efterhand genom att välja Infoga, Sidhuvud och sidfot)¤</a:t>
            </a:r>
          </a:p>
        </p:txBody>
      </p:sp>
    </p:spTree>
    <p:extLst>
      <p:ext uri="{BB962C8B-B14F-4D97-AF65-F5344CB8AC3E}">
        <p14:creationId xmlns:p14="http://schemas.microsoft.com/office/powerpoint/2010/main" val="3990501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96063" y="984250"/>
            <a:ext cx="2027237" cy="5411788"/>
          </a:xfrm>
        </p:spPr>
        <p:txBody>
          <a:bodyPr vert="eaVert"/>
          <a:lstStyle/>
          <a:p>
            <a:r>
              <a:rPr lang="sv-SE"/>
              <a:t>Klicka här för att ändra format</a:t>
            </a:r>
            <a:endParaRPr lang="en-US"/>
          </a:p>
        </p:txBody>
      </p:sp>
      <p:sp>
        <p:nvSpPr>
          <p:cNvPr id="3" name="Platshållare för lodrät text 2"/>
          <p:cNvSpPr>
            <a:spLocks noGrp="1"/>
          </p:cNvSpPr>
          <p:nvPr>
            <p:ph type="body" orient="vert" idx="1"/>
          </p:nvPr>
        </p:nvSpPr>
        <p:spPr>
          <a:xfrm>
            <a:off x="511175" y="984250"/>
            <a:ext cx="5932488" cy="541178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bildnummer 3"/>
          <p:cNvSpPr>
            <a:spLocks noGrp="1"/>
          </p:cNvSpPr>
          <p:nvPr>
            <p:ph type="sldNum" sz="quarter" idx="10"/>
          </p:nvPr>
        </p:nvSpPr>
        <p:spPr/>
        <p:txBody>
          <a:bodyPr/>
          <a:lstStyle>
            <a:lvl1pPr>
              <a:defRPr/>
            </a:lvl1pPr>
          </a:lstStyle>
          <a:p>
            <a:fld id="{53B36487-4204-424F-8939-501FBEEB2BAA}" type="slidenum">
              <a:rPr lang="sv-SE"/>
              <a:pPr/>
              <a:t>‹N°›</a:t>
            </a:fld>
            <a:endParaRPr lang="sv-SE"/>
          </a:p>
        </p:txBody>
      </p:sp>
      <p:sp>
        <p:nvSpPr>
          <p:cNvPr id="5" name="Platshållare för datum 4"/>
          <p:cNvSpPr>
            <a:spLocks noGrp="1"/>
          </p:cNvSpPr>
          <p:nvPr>
            <p:ph type="dt" sz="quarter" idx="11"/>
          </p:nvPr>
        </p:nvSpPr>
        <p:spPr/>
        <p:txBody>
          <a:bodyPr/>
          <a:lstStyle>
            <a:lvl1pPr>
              <a:defRPr/>
            </a:lvl1pPr>
          </a:lstStyle>
          <a:p>
            <a:fld id="{A3055B9B-D43E-4A6B-8586-4CC93615DADC}" type="datetime1">
              <a:rPr lang="sv-SE" smtClean="0"/>
              <a:t>2018-06-28</a:t>
            </a:fld>
            <a:endParaRPr lang="sv-SE"/>
          </a:p>
        </p:txBody>
      </p:sp>
      <p:sp>
        <p:nvSpPr>
          <p:cNvPr id="6" name="Platshållare för sidfot 5"/>
          <p:cNvSpPr>
            <a:spLocks noGrp="1"/>
          </p:cNvSpPr>
          <p:nvPr>
            <p:ph type="ftr" sz="quarter" idx="12"/>
          </p:nvPr>
        </p:nvSpPr>
        <p:spPr/>
        <p:txBody>
          <a:bodyPr/>
          <a:lstStyle>
            <a:lvl1pPr>
              <a:defRPr/>
            </a:lvl1pPr>
          </a:lstStyle>
          <a:p>
            <a:r>
              <a:rPr lang="sv-SE"/>
              <a:t>InputAnge dokument- och versionsbeteckning samt namn på presentationen.&amp;CR&amp;&amp;CR&amp;(Redigera foten i efterhand genom att välja Infoga, Sidhuvud och sidfot)¤</a:t>
            </a:r>
          </a:p>
        </p:txBody>
      </p:sp>
    </p:spTree>
    <p:extLst>
      <p:ext uri="{BB962C8B-B14F-4D97-AF65-F5344CB8AC3E}">
        <p14:creationId xmlns:p14="http://schemas.microsoft.com/office/powerpoint/2010/main" val="380796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nnehåll">
    <p:spTree>
      <p:nvGrpSpPr>
        <p:cNvPr id="1" name=""/>
        <p:cNvGrpSpPr/>
        <p:nvPr/>
      </p:nvGrpSpPr>
      <p:grpSpPr>
        <a:xfrm>
          <a:off x="0" y="0"/>
          <a:ext cx="0" cy="0"/>
          <a:chOff x="0" y="0"/>
          <a:chExt cx="0" cy="0"/>
        </a:xfrm>
      </p:grpSpPr>
      <p:sp>
        <p:nvSpPr>
          <p:cNvPr id="2" name="Platshållare för innehåll 1"/>
          <p:cNvSpPr>
            <a:spLocks noGrp="1"/>
          </p:cNvSpPr>
          <p:nvPr>
            <p:ph/>
          </p:nvPr>
        </p:nvSpPr>
        <p:spPr>
          <a:xfrm>
            <a:off x="511175" y="984250"/>
            <a:ext cx="8112125" cy="54117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Rectangle 15"/>
          <p:cNvSpPr>
            <a:spLocks noGrp="1" noChangeArrowheads="1"/>
          </p:cNvSpPr>
          <p:nvPr>
            <p:ph type="sldNum" sz="quarter" idx="10"/>
          </p:nvPr>
        </p:nvSpPr>
        <p:spPr>
          <a:ln/>
        </p:spPr>
        <p:txBody>
          <a:bodyPr/>
          <a:lstStyle>
            <a:lvl1pPr>
              <a:defRPr/>
            </a:lvl1pPr>
          </a:lstStyle>
          <a:p>
            <a:pPr>
              <a:defRPr/>
            </a:pPr>
            <a:fld id="{67EB8916-EF07-4354-8815-48806F87BF7D}" type="slidenum">
              <a:rPr lang="en-US" altLang="sv-SE"/>
              <a:pPr>
                <a:defRPr/>
              </a:pPr>
              <a:t>‹N°›</a:t>
            </a:fld>
            <a:endParaRPr lang="en-US" altLang="sv-SE"/>
          </a:p>
        </p:txBody>
      </p:sp>
      <p:sp>
        <p:nvSpPr>
          <p:cNvPr id="4" name="Rectangle 16"/>
          <p:cNvSpPr>
            <a:spLocks noGrp="1" noChangeArrowheads="1"/>
          </p:cNvSpPr>
          <p:nvPr>
            <p:ph type="dt" sz="quarter" idx="11"/>
          </p:nvPr>
        </p:nvSpPr>
        <p:spPr>
          <a:ln/>
        </p:spPr>
        <p:txBody>
          <a:bodyPr/>
          <a:lstStyle>
            <a:lvl1pPr>
              <a:defRPr/>
            </a:lvl1pPr>
          </a:lstStyle>
          <a:p>
            <a:pPr>
              <a:defRPr/>
            </a:pPr>
            <a:fld id="{F8D8D74F-E56C-4FFA-95AB-AB071E00E586}" type="datetime1">
              <a:rPr lang="en-US" altLang="sv-SE"/>
              <a:pPr>
                <a:defRPr/>
              </a:pPr>
              <a:t>6/28/2018</a:t>
            </a:fld>
            <a:endParaRPr lang="en-US" altLang="sv-SE"/>
          </a:p>
        </p:txBody>
      </p:sp>
      <p:sp>
        <p:nvSpPr>
          <p:cNvPr id="5" name="Rectangle 17"/>
          <p:cNvSpPr>
            <a:spLocks noGrp="1" noChangeArrowheads="1"/>
          </p:cNvSpPr>
          <p:nvPr>
            <p:ph type="ftr" sz="quarter" idx="12"/>
          </p:nvPr>
        </p:nvSpPr>
        <p:spPr>
          <a:ln/>
        </p:spPr>
        <p:txBody>
          <a:bodyPr/>
          <a:lstStyle>
            <a:lvl1pPr>
              <a:defRPr/>
            </a:lvl1pPr>
          </a:lstStyle>
          <a:p>
            <a:pPr>
              <a:defRPr/>
            </a:pPr>
            <a:r>
              <a:rPr lang="en-US"/>
              <a:t>Ole Settergren </a:t>
            </a:r>
          </a:p>
        </p:txBody>
      </p:sp>
    </p:spTree>
    <p:extLst>
      <p:ext uri="{BB962C8B-B14F-4D97-AF65-F5344CB8AC3E}">
        <p14:creationId xmlns:p14="http://schemas.microsoft.com/office/powerpoint/2010/main" val="809720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US"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bildnummer 3"/>
          <p:cNvSpPr>
            <a:spLocks noGrp="1"/>
          </p:cNvSpPr>
          <p:nvPr>
            <p:ph type="sldNum" sz="quarter" idx="10"/>
          </p:nvPr>
        </p:nvSpPr>
        <p:spPr/>
        <p:txBody>
          <a:bodyPr/>
          <a:lstStyle>
            <a:lvl1pPr>
              <a:defRPr/>
            </a:lvl1pPr>
          </a:lstStyle>
          <a:p>
            <a:fld id="{69A05EF2-8FC5-455C-BF4A-B0007EBB2328}" type="slidenum">
              <a:rPr lang="sv-SE"/>
              <a:pPr/>
              <a:t>‹N°›</a:t>
            </a:fld>
            <a:endParaRPr lang="sv-SE"/>
          </a:p>
        </p:txBody>
      </p:sp>
      <p:sp>
        <p:nvSpPr>
          <p:cNvPr id="5" name="Platshållare för datum 4"/>
          <p:cNvSpPr>
            <a:spLocks noGrp="1"/>
          </p:cNvSpPr>
          <p:nvPr>
            <p:ph type="dt" sz="quarter" idx="11"/>
          </p:nvPr>
        </p:nvSpPr>
        <p:spPr/>
        <p:txBody>
          <a:bodyPr/>
          <a:lstStyle>
            <a:lvl1pPr>
              <a:defRPr/>
            </a:lvl1pPr>
          </a:lstStyle>
          <a:p>
            <a:fld id="{DAF56A17-5CC4-4649-A234-1AD67177AA58}" type="datetime1">
              <a:rPr lang="sv-SE" smtClean="0"/>
              <a:t>2018-06-28</a:t>
            </a:fld>
            <a:endParaRPr lang="sv-SE"/>
          </a:p>
        </p:txBody>
      </p:sp>
      <p:sp>
        <p:nvSpPr>
          <p:cNvPr id="6" name="Platshållare för sidfot 5"/>
          <p:cNvSpPr>
            <a:spLocks noGrp="1"/>
          </p:cNvSpPr>
          <p:nvPr>
            <p:ph type="ftr" sz="quarter" idx="12"/>
          </p:nvPr>
        </p:nvSpPr>
        <p:spPr/>
        <p:txBody>
          <a:bodyPr/>
          <a:lstStyle>
            <a:lvl1pPr>
              <a:defRPr/>
            </a:lvl1pPr>
          </a:lstStyle>
          <a:p>
            <a:r>
              <a:rPr lang="sv-SE"/>
              <a:t>InputAnge dokument- och versionsbeteckning samt namn på presentationen.&amp;CR&amp;&amp;CR&amp;(Redigera foten i efterhand genom att välja Infoga, Sidhuvud och sidfot)¤</a:t>
            </a:r>
          </a:p>
        </p:txBody>
      </p:sp>
    </p:spTree>
    <p:extLst>
      <p:ext uri="{BB962C8B-B14F-4D97-AF65-F5344CB8AC3E}">
        <p14:creationId xmlns:p14="http://schemas.microsoft.com/office/powerpoint/2010/main" val="266799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endParaRPr lang="en-US" dirty="0"/>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Redigera format för bakgrundstext</a:t>
            </a:r>
          </a:p>
        </p:txBody>
      </p:sp>
      <p:sp>
        <p:nvSpPr>
          <p:cNvPr id="4" name="Platshållare för bildnummer 3"/>
          <p:cNvSpPr>
            <a:spLocks noGrp="1"/>
          </p:cNvSpPr>
          <p:nvPr>
            <p:ph type="sldNum" sz="quarter" idx="10"/>
          </p:nvPr>
        </p:nvSpPr>
        <p:spPr/>
        <p:txBody>
          <a:bodyPr/>
          <a:lstStyle>
            <a:lvl1pPr>
              <a:defRPr/>
            </a:lvl1pPr>
          </a:lstStyle>
          <a:p>
            <a:fld id="{5FEFE073-0DD5-41C4-AD51-42603489E2BB}" type="slidenum">
              <a:rPr lang="sv-SE"/>
              <a:pPr/>
              <a:t>‹N°›</a:t>
            </a:fld>
            <a:endParaRPr lang="sv-SE"/>
          </a:p>
        </p:txBody>
      </p:sp>
      <p:sp>
        <p:nvSpPr>
          <p:cNvPr id="5" name="Platshållare för datum 4"/>
          <p:cNvSpPr>
            <a:spLocks noGrp="1"/>
          </p:cNvSpPr>
          <p:nvPr>
            <p:ph type="dt" sz="quarter" idx="11"/>
          </p:nvPr>
        </p:nvSpPr>
        <p:spPr/>
        <p:txBody>
          <a:bodyPr/>
          <a:lstStyle>
            <a:lvl1pPr>
              <a:defRPr/>
            </a:lvl1pPr>
          </a:lstStyle>
          <a:p>
            <a:fld id="{587F4803-6F9C-45BF-BEE8-91BB542CCE3A}" type="datetime1">
              <a:rPr lang="sv-SE" smtClean="0"/>
              <a:t>2018-06-28</a:t>
            </a:fld>
            <a:endParaRPr lang="sv-SE"/>
          </a:p>
        </p:txBody>
      </p:sp>
      <p:sp>
        <p:nvSpPr>
          <p:cNvPr id="6" name="Platshållare för sidfot 5"/>
          <p:cNvSpPr>
            <a:spLocks noGrp="1"/>
          </p:cNvSpPr>
          <p:nvPr>
            <p:ph type="ftr" sz="quarter" idx="12"/>
          </p:nvPr>
        </p:nvSpPr>
        <p:spPr/>
        <p:txBody>
          <a:bodyPr/>
          <a:lstStyle>
            <a:lvl1pPr>
              <a:defRPr/>
            </a:lvl1pPr>
          </a:lstStyle>
          <a:p>
            <a:r>
              <a:rPr lang="sv-SE"/>
              <a:t>InputAnge dokument- och versionsbeteckning samt namn på presentationen.&amp;CR&amp;&amp;CR&amp;(Redigera foten i efterhand genom att välja Infoga, Sidhuvud och sidfot)¤</a:t>
            </a:r>
          </a:p>
        </p:txBody>
      </p:sp>
    </p:spTree>
    <p:extLst>
      <p:ext uri="{BB962C8B-B14F-4D97-AF65-F5344CB8AC3E}">
        <p14:creationId xmlns:p14="http://schemas.microsoft.com/office/powerpoint/2010/main" val="1847102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US" dirty="0"/>
          </a:p>
        </p:txBody>
      </p:sp>
      <p:sp>
        <p:nvSpPr>
          <p:cNvPr id="3" name="Platshållare för innehåll 2"/>
          <p:cNvSpPr>
            <a:spLocks noGrp="1"/>
          </p:cNvSpPr>
          <p:nvPr>
            <p:ph sz="half" idx="1"/>
          </p:nvPr>
        </p:nvSpPr>
        <p:spPr>
          <a:xfrm>
            <a:off x="514350" y="1889125"/>
            <a:ext cx="3978275" cy="4506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innehåll 3"/>
          <p:cNvSpPr>
            <a:spLocks noGrp="1"/>
          </p:cNvSpPr>
          <p:nvPr>
            <p:ph sz="half" idx="2"/>
          </p:nvPr>
        </p:nvSpPr>
        <p:spPr>
          <a:xfrm>
            <a:off x="4645025" y="1889125"/>
            <a:ext cx="3978275" cy="4506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bildnummer 4"/>
          <p:cNvSpPr>
            <a:spLocks noGrp="1"/>
          </p:cNvSpPr>
          <p:nvPr>
            <p:ph type="sldNum" sz="quarter" idx="10"/>
          </p:nvPr>
        </p:nvSpPr>
        <p:spPr/>
        <p:txBody>
          <a:bodyPr/>
          <a:lstStyle>
            <a:lvl1pPr>
              <a:defRPr/>
            </a:lvl1pPr>
          </a:lstStyle>
          <a:p>
            <a:fld id="{B8766A57-5109-4CBF-9567-D949D96A4198}" type="slidenum">
              <a:rPr lang="sv-SE"/>
              <a:pPr/>
              <a:t>‹N°›</a:t>
            </a:fld>
            <a:endParaRPr lang="sv-SE"/>
          </a:p>
        </p:txBody>
      </p:sp>
      <p:sp>
        <p:nvSpPr>
          <p:cNvPr id="6" name="Platshållare för datum 5"/>
          <p:cNvSpPr>
            <a:spLocks noGrp="1"/>
          </p:cNvSpPr>
          <p:nvPr>
            <p:ph type="dt" sz="quarter" idx="11"/>
          </p:nvPr>
        </p:nvSpPr>
        <p:spPr/>
        <p:txBody>
          <a:bodyPr/>
          <a:lstStyle>
            <a:lvl1pPr>
              <a:defRPr/>
            </a:lvl1pPr>
          </a:lstStyle>
          <a:p>
            <a:fld id="{FCF862D5-5A40-4E49-A97D-DAD6232B33EA}" type="datetime1">
              <a:rPr lang="sv-SE" smtClean="0"/>
              <a:t>2018-06-28</a:t>
            </a:fld>
            <a:endParaRPr lang="sv-SE"/>
          </a:p>
        </p:txBody>
      </p:sp>
      <p:sp>
        <p:nvSpPr>
          <p:cNvPr id="7" name="Platshållare för sidfot 6"/>
          <p:cNvSpPr>
            <a:spLocks noGrp="1"/>
          </p:cNvSpPr>
          <p:nvPr>
            <p:ph type="ftr" sz="quarter" idx="12"/>
          </p:nvPr>
        </p:nvSpPr>
        <p:spPr/>
        <p:txBody>
          <a:bodyPr/>
          <a:lstStyle>
            <a:lvl1pPr>
              <a:defRPr/>
            </a:lvl1pPr>
          </a:lstStyle>
          <a:p>
            <a:r>
              <a:rPr lang="sv-SE"/>
              <a:t>InputAnge dokument- och versionsbeteckning samt namn på presentationen.&amp;CR&amp;&amp;CR&amp;(Redigera foten i efterhand genom att välja Infoga, Sidhuvud och sidfot)¤</a:t>
            </a:r>
          </a:p>
        </p:txBody>
      </p:sp>
    </p:spTree>
    <p:extLst>
      <p:ext uri="{BB962C8B-B14F-4D97-AF65-F5344CB8AC3E}">
        <p14:creationId xmlns:p14="http://schemas.microsoft.com/office/powerpoint/2010/main" val="555419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endParaRPr lang="en-US"/>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7" name="Platshållare för bildnummer 6"/>
          <p:cNvSpPr>
            <a:spLocks noGrp="1"/>
          </p:cNvSpPr>
          <p:nvPr>
            <p:ph type="sldNum" sz="quarter" idx="10"/>
          </p:nvPr>
        </p:nvSpPr>
        <p:spPr/>
        <p:txBody>
          <a:bodyPr/>
          <a:lstStyle>
            <a:lvl1pPr>
              <a:defRPr/>
            </a:lvl1pPr>
          </a:lstStyle>
          <a:p>
            <a:fld id="{A9F95240-C777-463E-8FC9-12841C5BF937}" type="slidenum">
              <a:rPr lang="sv-SE"/>
              <a:pPr/>
              <a:t>‹N°›</a:t>
            </a:fld>
            <a:endParaRPr lang="sv-SE"/>
          </a:p>
        </p:txBody>
      </p:sp>
      <p:sp>
        <p:nvSpPr>
          <p:cNvPr id="8" name="Platshållare för datum 7"/>
          <p:cNvSpPr>
            <a:spLocks noGrp="1"/>
          </p:cNvSpPr>
          <p:nvPr>
            <p:ph type="dt" sz="quarter" idx="11"/>
          </p:nvPr>
        </p:nvSpPr>
        <p:spPr/>
        <p:txBody>
          <a:bodyPr/>
          <a:lstStyle>
            <a:lvl1pPr>
              <a:defRPr/>
            </a:lvl1pPr>
          </a:lstStyle>
          <a:p>
            <a:fld id="{23E73F5A-7E49-48DB-BDDB-06FAF8A70994}" type="datetime1">
              <a:rPr lang="sv-SE" smtClean="0"/>
              <a:t>2018-06-28</a:t>
            </a:fld>
            <a:endParaRPr lang="sv-SE"/>
          </a:p>
        </p:txBody>
      </p:sp>
      <p:sp>
        <p:nvSpPr>
          <p:cNvPr id="9" name="Platshållare för sidfot 8"/>
          <p:cNvSpPr>
            <a:spLocks noGrp="1"/>
          </p:cNvSpPr>
          <p:nvPr>
            <p:ph type="ftr" sz="quarter" idx="12"/>
          </p:nvPr>
        </p:nvSpPr>
        <p:spPr/>
        <p:txBody>
          <a:bodyPr/>
          <a:lstStyle>
            <a:lvl1pPr>
              <a:defRPr/>
            </a:lvl1pPr>
          </a:lstStyle>
          <a:p>
            <a:r>
              <a:rPr lang="sv-SE"/>
              <a:t>InputAnge dokument- och versionsbeteckning samt namn på presentationen.&amp;CR&amp;&amp;CR&amp;(Redigera foten i efterhand genom att välja Infoga, Sidhuvud och sidfot)¤</a:t>
            </a:r>
          </a:p>
        </p:txBody>
      </p:sp>
    </p:spTree>
    <p:extLst>
      <p:ext uri="{BB962C8B-B14F-4D97-AF65-F5344CB8AC3E}">
        <p14:creationId xmlns:p14="http://schemas.microsoft.com/office/powerpoint/2010/main" val="1038906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US"/>
          </a:p>
        </p:txBody>
      </p:sp>
      <p:sp>
        <p:nvSpPr>
          <p:cNvPr id="3" name="Platshållare för bildnummer 2"/>
          <p:cNvSpPr>
            <a:spLocks noGrp="1"/>
          </p:cNvSpPr>
          <p:nvPr>
            <p:ph type="sldNum" sz="quarter" idx="10"/>
          </p:nvPr>
        </p:nvSpPr>
        <p:spPr/>
        <p:txBody>
          <a:bodyPr/>
          <a:lstStyle>
            <a:lvl1pPr>
              <a:defRPr/>
            </a:lvl1pPr>
          </a:lstStyle>
          <a:p>
            <a:fld id="{6E771EB8-EE4D-49E4-B763-CB0312542136}" type="slidenum">
              <a:rPr lang="sv-SE"/>
              <a:pPr/>
              <a:t>‹N°›</a:t>
            </a:fld>
            <a:endParaRPr lang="sv-SE"/>
          </a:p>
        </p:txBody>
      </p:sp>
      <p:sp>
        <p:nvSpPr>
          <p:cNvPr id="4" name="Platshållare för datum 3"/>
          <p:cNvSpPr>
            <a:spLocks noGrp="1"/>
          </p:cNvSpPr>
          <p:nvPr>
            <p:ph type="dt" sz="quarter" idx="11"/>
          </p:nvPr>
        </p:nvSpPr>
        <p:spPr/>
        <p:txBody>
          <a:bodyPr/>
          <a:lstStyle>
            <a:lvl1pPr>
              <a:defRPr/>
            </a:lvl1pPr>
          </a:lstStyle>
          <a:p>
            <a:fld id="{16AC8E8C-9CBC-4808-B4F4-1162B8C48B68}" type="datetime1">
              <a:rPr lang="sv-SE" smtClean="0"/>
              <a:t>2018-06-28</a:t>
            </a:fld>
            <a:endParaRPr lang="sv-SE"/>
          </a:p>
        </p:txBody>
      </p:sp>
      <p:sp>
        <p:nvSpPr>
          <p:cNvPr id="5" name="Platshållare för sidfot 4"/>
          <p:cNvSpPr>
            <a:spLocks noGrp="1"/>
          </p:cNvSpPr>
          <p:nvPr>
            <p:ph type="ftr" sz="quarter" idx="12"/>
          </p:nvPr>
        </p:nvSpPr>
        <p:spPr/>
        <p:txBody>
          <a:bodyPr/>
          <a:lstStyle>
            <a:lvl1pPr>
              <a:defRPr/>
            </a:lvl1pPr>
          </a:lstStyle>
          <a:p>
            <a:r>
              <a:rPr lang="sv-SE"/>
              <a:t>InputAnge dokument- och versionsbeteckning samt namn på presentationen.&amp;CR&amp;&amp;CR&amp;(Redigera foten i efterhand genom att välja Infoga, Sidhuvud och sidfot)¤</a:t>
            </a:r>
          </a:p>
        </p:txBody>
      </p:sp>
    </p:spTree>
    <p:extLst>
      <p:ext uri="{BB962C8B-B14F-4D97-AF65-F5344CB8AC3E}">
        <p14:creationId xmlns:p14="http://schemas.microsoft.com/office/powerpoint/2010/main" val="1023697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p:cNvSpPr>
            <a:spLocks noGrp="1"/>
          </p:cNvSpPr>
          <p:nvPr>
            <p:ph type="sldNum" sz="quarter" idx="10"/>
          </p:nvPr>
        </p:nvSpPr>
        <p:spPr/>
        <p:txBody>
          <a:bodyPr/>
          <a:lstStyle>
            <a:lvl1pPr>
              <a:defRPr/>
            </a:lvl1pPr>
          </a:lstStyle>
          <a:p>
            <a:fld id="{9E2B2BC8-9FF6-40A0-8763-6C3C4ED8BBF2}" type="slidenum">
              <a:rPr lang="sv-SE"/>
              <a:pPr/>
              <a:t>‹N°›</a:t>
            </a:fld>
            <a:endParaRPr lang="sv-SE"/>
          </a:p>
        </p:txBody>
      </p:sp>
      <p:sp>
        <p:nvSpPr>
          <p:cNvPr id="3" name="Platshållare för datum 2"/>
          <p:cNvSpPr>
            <a:spLocks noGrp="1"/>
          </p:cNvSpPr>
          <p:nvPr>
            <p:ph type="dt" sz="quarter" idx="11"/>
          </p:nvPr>
        </p:nvSpPr>
        <p:spPr/>
        <p:txBody>
          <a:bodyPr/>
          <a:lstStyle>
            <a:lvl1pPr>
              <a:defRPr/>
            </a:lvl1pPr>
          </a:lstStyle>
          <a:p>
            <a:fld id="{08474976-F1B6-4757-B4C3-7D10606AC2B6}" type="datetime1">
              <a:rPr lang="sv-SE" smtClean="0"/>
              <a:t>2018-06-28</a:t>
            </a:fld>
            <a:endParaRPr lang="sv-SE"/>
          </a:p>
        </p:txBody>
      </p:sp>
      <p:sp>
        <p:nvSpPr>
          <p:cNvPr id="4" name="Platshållare för sidfot 3"/>
          <p:cNvSpPr>
            <a:spLocks noGrp="1"/>
          </p:cNvSpPr>
          <p:nvPr>
            <p:ph type="ftr" sz="quarter" idx="12"/>
          </p:nvPr>
        </p:nvSpPr>
        <p:spPr/>
        <p:txBody>
          <a:bodyPr/>
          <a:lstStyle>
            <a:lvl1pPr>
              <a:defRPr/>
            </a:lvl1pPr>
          </a:lstStyle>
          <a:p>
            <a:r>
              <a:rPr lang="sv-SE"/>
              <a:t>InputAnge dokument- och versionsbeteckning samt namn på presentationen.&amp;CR&amp;&amp;CR&amp;(Redigera foten i efterhand genom att välja Infoga, Sidhuvud och sidfot)¤</a:t>
            </a:r>
          </a:p>
        </p:txBody>
      </p:sp>
    </p:spTree>
    <p:extLst>
      <p:ext uri="{BB962C8B-B14F-4D97-AF65-F5344CB8AC3E}">
        <p14:creationId xmlns:p14="http://schemas.microsoft.com/office/powerpoint/2010/main" val="1507788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lstStyle>
            <a:lvl1pPr algn="l">
              <a:defRPr sz="2000" b="1"/>
            </a:lvl1pPr>
          </a:lstStyle>
          <a:p>
            <a:r>
              <a:rPr lang="sv-SE"/>
              <a:t>Klicka här för att ändra format</a:t>
            </a:r>
            <a:endParaRPr lang="en-US"/>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Platshållare för bildnummer 4"/>
          <p:cNvSpPr>
            <a:spLocks noGrp="1"/>
          </p:cNvSpPr>
          <p:nvPr>
            <p:ph type="sldNum" sz="quarter" idx="10"/>
          </p:nvPr>
        </p:nvSpPr>
        <p:spPr/>
        <p:txBody>
          <a:bodyPr/>
          <a:lstStyle>
            <a:lvl1pPr>
              <a:defRPr/>
            </a:lvl1pPr>
          </a:lstStyle>
          <a:p>
            <a:fld id="{173C0D11-BB4F-495A-A650-52F2F2021FEB}" type="slidenum">
              <a:rPr lang="sv-SE"/>
              <a:pPr/>
              <a:t>‹N°›</a:t>
            </a:fld>
            <a:endParaRPr lang="sv-SE"/>
          </a:p>
        </p:txBody>
      </p:sp>
      <p:sp>
        <p:nvSpPr>
          <p:cNvPr id="6" name="Platshållare för datum 5"/>
          <p:cNvSpPr>
            <a:spLocks noGrp="1"/>
          </p:cNvSpPr>
          <p:nvPr>
            <p:ph type="dt" sz="quarter" idx="11"/>
          </p:nvPr>
        </p:nvSpPr>
        <p:spPr/>
        <p:txBody>
          <a:bodyPr/>
          <a:lstStyle>
            <a:lvl1pPr>
              <a:defRPr/>
            </a:lvl1pPr>
          </a:lstStyle>
          <a:p>
            <a:fld id="{30CA8E15-3D32-47A0-AC07-B5658E3EEC11}" type="datetime1">
              <a:rPr lang="sv-SE" smtClean="0"/>
              <a:t>2018-06-28</a:t>
            </a:fld>
            <a:endParaRPr lang="sv-SE"/>
          </a:p>
        </p:txBody>
      </p:sp>
      <p:sp>
        <p:nvSpPr>
          <p:cNvPr id="7" name="Platshållare för sidfot 6"/>
          <p:cNvSpPr>
            <a:spLocks noGrp="1"/>
          </p:cNvSpPr>
          <p:nvPr>
            <p:ph type="ftr" sz="quarter" idx="12"/>
          </p:nvPr>
        </p:nvSpPr>
        <p:spPr/>
        <p:txBody>
          <a:bodyPr/>
          <a:lstStyle>
            <a:lvl1pPr>
              <a:defRPr/>
            </a:lvl1pPr>
          </a:lstStyle>
          <a:p>
            <a:r>
              <a:rPr lang="sv-SE"/>
              <a:t>InputAnge dokument- och versionsbeteckning samt namn på presentationen.&amp;CR&amp;&amp;CR&amp;(Redigera foten i efterhand genom att välja Infoga, Sidhuvud och sidfot)¤</a:t>
            </a:r>
          </a:p>
        </p:txBody>
      </p:sp>
    </p:spTree>
    <p:extLst>
      <p:ext uri="{BB962C8B-B14F-4D97-AF65-F5344CB8AC3E}">
        <p14:creationId xmlns:p14="http://schemas.microsoft.com/office/powerpoint/2010/main" val="309074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a:t>Klicka här för att ändra format</a:t>
            </a:r>
            <a:endParaRPr lang="en-US"/>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Platshållare för bildnummer 4"/>
          <p:cNvSpPr>
            <a:spLocks noGrp="1"/>
          </p:cNvSpPr>
          <p:nvPr>
            <p:ph type="sldNum" sz="quarter" idx="10"/>
          </p:nvPr>
        </p:nvSpPr>
        <p:spPr/>
        <p:txBody>
          <a:bodyPr/>
          <a:lstStyle>
            <a:lvl1pPr>
              <a:defRPr/>
            </a:lvl1pPr>
          </a:lstStyle>
          <a:p>
            <a:fld id="{A0DE0CE6-B41A-4ADC-B9BD-759EB08E6D85}" type="slidenum">
              <a:rPr lang="sv-SE"/>
              <a:pPr/>
              <a:t>‹N°›</a:t>
            </a:fld>
            <a:endParaRPr lang="sv-SE"/>
          </a:p>
        </p:txBody>
      </p:sp>
      <p:sp>
        <p:nvSpPr>
          <p:cNvPr id="6" name="Platshållare för datum 5"/>
          <p:cNvSpPr>
            <a:spLocks noGrp="1"/>
          </p:cNvSpPr>
          <p:nvPr>
            <p:ph type="dt" sz="quarter" idx="11"/>
          </p:nvPr>
        </p:nvSpPr>
        <p:spPr/>
        <p:txBody>
          <a:bodyPr/>
          <a:lstStyle>
            <a:lvl1pPr>
              <a:defRPr/>
            </a:lvl1pPr>
          </a:lstStyle>
          <a:p>
            <a:fld id="{1D7A507E-03FB-4A58-BC82-1FDEC1D3BE1E}" type="datetime1">
              <a:rPr lang="sv-SE" smtClean="0"/>
              <a:t>2018-06-28</a:t>
            </a:fld>
            <a:endParaRPr lang="sv-SE"/>
          </a:p>
        </p:txBody>
      </p:sp>
      <p:sp>
        <p:nvSpPr>
          <p:cNvPr id="7" name="Platshållare för sidfot 6"/>
          <p:cNvSpPr>
            <a:spLocks noGrp="1"/>
          </p:cNvSpPr>
          <p:nvPr>
            <p:ph type="ftr" sz="quarter" idx="12"/>
          </p:nvPr>
        </p:nvSpPr>
        <p:spPr/>
        <p:txBody>
          <a:bodyPr/>
          <a:lstStyle>
            <a:lvl1pPr>
              <a:defRPr/>
            </a:lvl1pPr>
          </a:lstStyle>
          <a:p>
            <a:r>
              <a:rPr lang="sv-SE"/>
              <a:t>InputAnge dokument- och versionsbeteckning samt namn på presentationen.&amp;CR&amp;&amp;CR&amp;(Redigera foten i efterhand genom att välja Infoga, Sidhuvud och sidfot)¤</a:t>
            </a:r>
          </a:p>
        </p:txBody>
      </p:sp>
    </p:spTree>
    <p:extLst>
      <p:ext uri="{BB962C8B-B14F-4D97-AF65-F5344CB8AC3E}">
        <p14:creationId xmlns:p14="http://schemas.microsoft.com/office/powerpoint/2010/main" val="4099500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1175" y="984250"/>
            <a:ext cx="8108950" cy="835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sv-SE" dirty="0"/>
              <a:t>Klicka här för att ändra format</a:t>
            </a:r>
          </a:p>
        </p:txBody>
      </p:sp>
      <p:sp>
        <p:nvSpPr>
          <p:cNvPr id="1027" name="Rectangle 3"/>
          <p:cNvSpPr>
            <a:spLocks noGrp="1" noChangeArrowheads="1"/>
          </p:cNvSpPr>
          <p:nvPr>
            <p:ph type="body" idx="1"/>
          </p:nvPr>
        </p:nvSpPr>
        <p:spPr bwMode="auto">
          <a:xfrm>
            <a:off x="514350" y="1889125"/>
            <a:ext cx="8108950" cy="45069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dirty="0"/>
              <a:t>Klicka här för att ändra format på bakgrundstexten</a:t>
            </a:r>
          </a:p>
          <a:p>
            <a:pPr lvl="1"/>
            <a:r>
              <a:rPr lang="sv-SE" dirty="0"/>
              <a:t>Nivå två</a:t>
            </a:r>
          </a:p>
        </p:txBody>
      </p:sp>
      <p:sp>
        <p:nvSpPr>
          <p:cNvPr id="1037" name="Text Box 13"/>
          <p:cNvSpPr txBox="1">
            <a:spLocks noChangeArrowheads="1"/>
          </p:cNvSpPr>
          <p:nvPr/>
        </p:nvSpPr>
        <p:spPr bwMode="auto">
          <a:xfrm>
            <a:off x="4572000" y="6953250"/>
            <a:ext cx="4736899" cy="1231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54000" bIns="0">
            <a:spAutoFit/>
          </a:bodyPr>
          <a:lstStyle/>
          <a:p>
            <a:pPr>
              <a:spcBef>
                <a:spcPct val="50000"/>
              </a:spcBef>
            </a:pPr>
            <a:r>
              <a:rPr lang="sv-SE" sz="800" b="1" dirty="0">
                <a:solidFill>
                  <a:srgbClr val="AC1A2F"/>
                </a:solidFill>
              </a:rPr>
              <a:t>För att uppdatera sidfotstexten, gå till menyfliken:</a:t>
            </a:r>
            <a:r>
              <a:rPr lang="sv-SE" sz="800" b="1" baseline="0" dirty="0">
                <a:solidFill>
                  <a:srgbClr val="AC1A2F"/>
                </a:solidFill>
              </a:rPr>
              <a:t> </a:t>
            </a:r>
            <a:r>
              <a:rPr lang="sv-SE" sz="800" b="1" dirty="0">
                <a:solidFill>
                  <a:srgbClr val="AC1A2F"/>
                </a:solidFill>
              </a:rPr>
              <a:t>Infoga </a:t>
            </a:r>
            <a:r>
              <a:rPr lang="sv-SE" sz="800" b="1" baseline="0" dirty="0">
                <a:solidFill>
                  <a:srgbClr val="AC1A2F"/>
                </a:solidFill>
              </a:rPr>
              <a:t>| </a:t>
            </a:r>
            <a:r>
              <a:rPr lang="sv-SE" sz="800" b="1" dirty="0">
                <a:solidFill>
                  <a:srgbClr val="AC1A2F"/>
                </a:solidFill>
              </a:rPr>
              <a:t>Sidhuvud och sidfot.</a:t>
            </a:r>
          </a:p>
        </p:txBody>
      </p:sp>
      <p:pic>
        <p:nvPicPr>
          <p:cNvPr id="1038" name="Picture 14" descr="PM_RGB_Farg_Ppt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17525" y="179388"/>
            <a:ext cx="1338263" cy="627062"/>
          </a:xfrm>
          <a:prstGeom prst="rect">
            <a:avLst/>
          </a:prstGeom>
          <a:noFill/>
          <a:extLst>
            <a:ext uri="{909E8E84-426E-40dd-AFC4-6F175D3DCCD1}">
              <a14:hiddenFill xmlns="" xmlns:a14="http://schemas.microsoft.com/office/drawing/2010/main">
                <a:solidFill>
                  <a:srgbClr val="FFFFFF"/>
                </a:solidFill>
              </a14:hiddenFill>
            </a:ext>
          </a:extLst>
        </p:spPr>
      </p:pic>
      <p:sp>
        <p:nvSpPr>
          <p:cNvPr id="1039" name="Rectangle 15"/>
          <p:cNvSpPr>
            <a:spLocks noGrp="1" noChangeArrowheads="1"/>
          </p:cNvSpPr>
          <p:nvPr>
            <p:ph type="sldNum" sz="quarter" idx="4"/>
          </p:nvPr>
        </p:nvSpPr>
        <p:spPr bwMode="auto">
          <a:xfrm>
            <a:off x="8402638" y="6472238"/>
            <a:ext cx="517525" cy="214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800"/>
            </a:lvl1pPr>
          </a:lstStyle>
          <a:p>
            <a:fld id="{33505032-9C65-4114-86F9-FC6261B16B8F}" type="slidenum">
              <a:rPr lang="sv-SE"/>
              <a:pPr/>
              <a:t>‹N°›</a:t>
            </a:fld>
            <a:endParaRPr lang="sv-SE"/>
          </a:p>
        </p:txBody>
      </p:sp>
      <p:sp>
        <p:nvSpPr>
          <p:cNvPr id="1040" name="Rectangle 16"/>
          <p:cNvSpPr>
            <a:spLocks noGrp="1" noChangeArrowheads="1"/>
          </p:cNvSpPr>
          <p:nvPr>
            <p:ph type="dt" sz="quarter" idx="2"/>
          </p:nvPr>
        </p:nvSpPr>
        <p:spPr bwMode="auto">
          <a:xfrm>
            <a:off x="7435850" y="6470650"/>
            <a:ext cx="900113" cy="2174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800"/>
            </a:lvl1pPr>
          </a:lstStyle>
          <a:p>
            <a:fld id="{1C34AF02-B4A8-451D-9AB3-E84F2E6107D5}" type="datetime1">
              <a:rPr lang="sv-SE" smtClean="0"/>
              <a:t>2018-06-28</a:t>
            </a:fld>
            <a:endParaRPr lang="sv-SE"/>
          </a:p>
        </p:txBody>
      </p:sp>
      <p:sp>
        <p:nvSpPr>
          <p:cNvPr id="1043" name="Rectangle 19"/>
          <p:cNvSpPr>
            <a:spLocks noGrp="1" noChangeArrowheads="1"/>
          </p:cNvSpPr>
          <p:nvPr>
            <p:ph type="ftr" sz="quarter" idx="3"/>
          </p:nvPr>
        </p:nvSpPr>
        <p:spPr bwMode="auto">
          <a:xfrm>
            <a:off x="4476750" y="6470650"/>
            <a:ext cx="2879725" cy="215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800"/>
            </a:lvl1pPr>
          </a:lstStyle>
          <a:p>
            <a:r>
              <a:rPr lang="sv-SE"/>
              <a:t>InputAnge dokument- och versionsbeteckning samt namn på presentationen.&amp;CR&amp;&amp;CR&amp;(Redigera foten i efterhand genom att välja Infoga, Sidhuvud och sidfot)¤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rtl="0" eaLnBrk="1" fontAlgn="base" hangingPunct="1">
        <a:lnSpc>
          <a:spcPts val="3000"/>
        </a:lnSpc>
        <a:spcBef>
          <a:spcPct val="0"/>
        </a:spcBef>
        <a:spcAft>
          <a:spcPct val="0"/>
        </a:spcAft>
        <a:defRPr sz="2600">
          <a:solidFill>
            <a:schemeClr val="tx2"/>
          </a:solidFill>
          <a:latin typeface="+mj-lt"/>
          <a:ea typeface="+mj-ea"/>
          <a:cs typeface="+mj-cs"/>
        </a:defRPr>
      </a:lvl1pPr>
      <a:lvl2pPr algn="l" rtl="0" eaLnBrk="1" fontAlgn="base" hangingPunct="1">
        <a:lnSpc>
          <a:spcPts val="3000"/>
        </a:lnSpc>
        <a:spcBef>
          <a:spcPct val="0"/>
        </a:spcBef>
        <a:spcAft>
          <a:spcPct val="0"/>
        </a:spcAft>
        <a:defRPr sz="2600">
          <a:solidFill>
            <a:schemeClr val="tx2"/>
          </a:solidFill>
          <a:latin typeface="Verdana" pitchFamily="34" charset="0"/>
          <a:cs typeface="Arial" charset="0"/>
        </a:defRPr>
      </a:lvl2pPr>
      <a:lvl3pPr algn="l" rtl="0" eaLnBrk="1" fontAlgn="base" hangingPunct="1">
        <a:lnSpc>
          <a:spcPts val="3000"/>
        </a:lnSpc>
        <a:spcBef>
          <a:spcPct val="0"/>
        </a:spcBef>
        <a:spcAft>
          <a:spcPct val="0"/>
        </a:spcAft>
        <a:defRPr sz="2600">
          <a:solidFill>
            <a:schemeClr val="tx2"/>
          </a:solidFill>
          <a:latin typeface="Verdana" pitchFamily="34" charset="0"/>
          <a:cs typeface="Arial" charset="0"/>
        </a:defRPr>
      </a:lvl3pPr>
      <a:lvl4pPr algn="l" rtl="0" eaLnBrk="1" fontAlgn="base" hangingPunct="1">
        <a:lnSpc>
          <a:spcPts val="3000"/>
        </a:lnSpc>
        <a:spcBef>
          <a:spcPct val="0"/>
        </a:spcBef>
        <a:spcAft>
          <a:spcPct val="0"/>
        </a:spcAft>
        <a:defRPr sz="2600">
          <a:solidFill>
            <a:schemeClr val="tx2"/>
          </a:solidFill>
          <a:latin typeface="Verdana" pitchFamily="34" charset="0"/>
          <a:cs typeface="Arial" charset="0"/>
        </a:defRPr>
      </a:lvl4pPr>
      <a:lvl5pPr algn="l" rtl="0" eaLnBrk="1" fontAlgn="base" hangingPunct="1">
        <a:lnSpc>
          <a:spcPts val="3000"/>
        </a:lnSpc>
        <a:spcBef>
          <a:spcPct val="0"/>
        </a:spcBef>
        <a:spcAft>
          <a:spcPct val="0"/>
        </a:spcAft>
        <a:defRPr sz="2600">
          <a:solidFill>
            <a:schemeClr val="tx2"/>
          </a:solidFill>
          <a:latin typeface="Verdana" pitchFamily="34" charset="0"/>
          <a:cs typeface="Arial" charset="0"/>
        </a:defRPr>
      </a:lvl5pPr>
      <a:lvl6pPr marL="457200" algn="l" rtl="0" eaLnBrk="1" fontAlgn="base" hangingPunct="1">
        <a:lnSpc>
          <a:spcPts val="3000"/>
        </a:lnSpc>
        <a:spcBef>
          <a:spcPct val="0"/>
        </a:spcBef>
        <a:spcAft>
          <a:spcPct val="0"/>
        </a:spcAft>
        <a:defRPr sz="2600">
          <a:solidFill>
            <a:schemeClr val="tx2"/>
          </a:solidFill>
          <a:latin typeface="Verdana" pitchFamily="34" charset="0"/>
          <a:cs typeface="Arial" charset="0"/>
        </a:defRPr>
      </a:lvl6pPr>
      <a:lvl7pPr marL="914400" algn="l" rtl="0" eaLnBrk="1" fontAlgn="base" hangingPunct="1">
        <a:lnSpc>
          <a:spcPts val="3000"/>
        </a:lnSpc>
        <a:spcBef>
          <a:spcPct val="0"/>
        </a:spcBef>
        <a:spcAft>
          <a:spcPct val="0"/>
        </a:spcAft>
        <a:defRPr sz="2600">
          <a:solidFill>
            <a:schemeClr val="tx2"/>
          </a:solidFill>
          <a:latin typeface="Verdana" pitchFamily="34" charset="0"/>
          <a:cs typeface="Arial" charset="0"/>
        </a:defRPr>
      </a:lvl7pPr>
      <a:lvl8pPr marL="1371600" algn="l" rtl="0" eaLnBrk="1" fontAlgn="base" hangingPunct="1">
        <a:lnSpc>
          <a:spcPts val="3000"/>
        </a:lnSpc>
        <a:spcBef>
          <a:spcPct val="0"/>
        </a:spcBef>
        <a:spcAft>
          <a:spcPct val="0"/>
        </a:spcAft>
        <a:defRPr sz="2600">
          <a:solidFill>
            <a:schemeClr val="tx2"/>
          </a:solidFill>
          <a:latin typeface="Verdana" pitchFamily="34" charset="0"/>
          <a:cs typeface="Arial" charset="0"/>
        </a:defRPr>
      </a:lvl8pPr>
      <a:lvl9pPr marL="1828800" algn="l" rtl="0" eaLnBrk="1" fontAlgn="base" hangingPunct="1">
        <a:lnSpc>
          <a:spcPts val="3000"/>
        </a:lnSpc>
        <a:spcBef>
          <a:spcPct val="0"/>
        </a:spcBef>
        <a:spcAft>
          <a:spcPct val="0"/>
        </a:spcAft>
        <a:defRPr sz="2600">
          <a:solidFill>
            <a:schemeClr val="tx2"/>
          </a:solidFill>
          <a:latin typeface="Verdana" pitchFamily="34" charset="0"/>
          <a:cs typeface="Arial" charset="0"/>
        </a:defRPr>
      </a:lvl9pPr>
    </p:titleStyle>
    <p:bodyStyle>
      <a:lvl1pPr marL="266700" indent="-266700" algn="l" rtl="0" eaLnBrk="1" fontAlgn="base" hangingPunct="1">
        <a:lnSpc>
          <a:spcPts val="2800"/>
        </a:lnSpc>
        <a:spcBef>
          <a:spcPct val="0"/>
        </a:spcBef>
        <a:spcAft>
          <a:spcPct val="0"/>
        </a:spcAft>
        <a:buClr>
          <a:schemeClr val="accent1"/>
        </a:buClr>
        <a:buChar char="•"/>
        <a:defRPr sz="2000">
          <a:solidFill>
            <a:schemeClr val="tx1"/>
          </a:solidFill>
          <a:latin typeface="+mn-lt"/>
          <a:ea typeface="+mn-ea"/>
          <a:cs typeface="+mn-cs"/>
        </a:defRPr>
      </a:lvl1pPr>
      <a:lvl2pPr marL="525463" indent="-257175" algn="l" rtl="0" eaLnBrk="1" fontAlgn="base" hangingPunct="1">
        <a:lnSpc>
          <a:spcPts val="2800"/>
        </a:lnSpc>
        <a:spcBef>
          <a:spcPct val="0"/>
        </a:spcBef>
        <a:spcAft>
          <a:spcPct val="0"/>
        </a:spcAft>
        <a:buClr>
          <a:schemeClr val="accent1"/>
        </a:buClr>
        <a:buFont typeface="Arial" charset="0"/>
        <a:buChar char="–"/>
        <a:defRPr sz="1600">
          <a:solidFill>
            <a:schemeClr val="tx1"/>
          </a:solidFill>
          <a:latin typeface="+mn-lt"/>
          <a:cs typeface="+mn-cs"/>
        </a:defRPr>
      </a:lvl2pPr>
      <a:lvl3pPr marL="714375" indent="-187325" algn="l" rtl="0" eaLnBrk="1" fontAlgn="base" hangingPunct="1">
        <a:lnSpc>
          <a:spcPts val="2800"/>
        </a:lnSpc>
        <a:spcBef>
          <a:spcPct val="0"/>
        </a:spcBef>
        <a:spcAft>
          <a:spcPct val="0"/>
        </a:spcAft>
        <a:buClr>
          <a:schemeClr val="accent1"/>
        </a:buClr>
        <a:defRPr sz="1300">
          <a:solidFill>
            <a:schemeClr val="tx1"/>
          </a:solidFill>
          <a:latin typeface="+mn-lt"/>
          <a:cs typeface="+mn-cs"/>
        </a:defRPr>
      </a:lvl3pPr>
      <a:lvl4pPr marL="885825" indent="-169863" algn="l" rtl="0" eaLnBrk="1" fontAlgn="base" hangingPunct="1">
        <a:lnSpc>
          <a:spcPts val="2800"/>
        </a:lnSpc>
        <a:spcBef>
          <a:spcPct val="0"/>
        </a:spcBef>
        <a:spcAft>
          <a:spcPct val="0"/>
        </a:spcAft>
        <a:buClr>
          <a:schemeClr val="accent1"/>
        </a:buClr>
        <a:buChar char="•"/>
        <a:defRPr sz="1000">
          <a:solidFill>
            <a:schemeClr val="tx1"/>
          </a:solidFill>
          <a:latin typeface="+mn-lt"/>
          <a:cs typeface="+mn-cs"/>
        </a:defRPr>
      </a:lvl4pPr>
      <a:lvl5pPr marL="1943100" indent="-381000" algn="l" rtl="0" eaLnBrk="1" fontAlgn="base" hangingPunct="1">
        <a:lnSpc>
          <a:spcPts val="2800"/>
        </a:lnSpc>
        <a:spcBef>
          <a:spcPct val="0"/>
        </a:spcBef>
        <a:spcAft>
          <a:spcPct val="0"/>
        </a:spcAft>
        <a:buClr>
          <a:schemeClr val="accent1"/>
        </a:buClr>
        <a:buChar char="•"/>
        <a:defRPr sz="2000">
          <a:solidFill>
            <a:schemeClr val="tx1"/>
          </a:solidFill>
          <a:latin typeface="+mn-lt"/>
          <a:cs typeface="+mn-cs"/>
        </a:defRPr>
      </a:lvl5pPr>
      <a:lvl6pPr marL="2400300" indent="-381000" algn="l" rtl="0" eaLnBrk="1" fontAlgn="base" hangingPunct="1">
        <a:lnSpc>
          <a:spcPts val="2800"/>
        </a:lnSpc>
        <a:spcBef>
          <a:spcPct val="0"/>
        </a:spcBef>
        <a:spcAft>
          <a:spcPct val="0"/>
        </a:spcAft>
        <a:buClr>
          <a:schemeClr val="accent1"/>
        </a:buClr>
        <a:buChar char="•"/>
        <a:defRPr sz="2000">
          <a:solidFill>
            <a:schemeClr val="tx1"/>
          </a:solidFill>
          <a:latin typeface="+mn-lt"/>
          <a:cs typeface="+mn-cs"/>
        </a:defRPr>
      </a:lvl6pPr>
      <a:lvl7pPr marL="2857500" indent="-381000" algn="l" rtl="0" eaLnBrk="1" fontAlgn="base" hangingPunct="1">
        <a:lnSpc>
          <a:spcPts val="2800"/>
        </a:lnSpc>
        <a:spcBef>
          <a:spcPct val="0"/>
        </a:spcBef>
        <a:spcAft>
          <a:spcPct val="0"/>
        </a:spcAft>
        <a:buClr>
          <a:schemeClr val="accent1"/>
        </a:buClr>
        <a:buChar char="•"/>
        <a:defRPr sz="2000">
          <a:solidFill>
            <a:schemeClr val="tx1"/>
          </a:solidFill>
          <a:latin typeface="+mn-lt"/>
          <a:cs typeface="+mn-cs"/>
        </a:defRPr>
      </a:lvl7pPr>
      <a:lvl8pPr marL="3314700" indent="-381000" algn="l" rtl="0" eaLnBrk="1" fontAlgn="base" hangingPunct="1">
        <a:lnSpc>
          <a:spcPts val="2800"/>
        </a:lnSpc>
        <a:spcBef>
          <a:spcPct val="0"/>
        </a:spcBef>
        <a:spcAft>
          <a:spcPct val="0"/>
        </a:spcAft>
        <a:buClr>
          <a:schemeClr val="accent1"/>
        </a:buClr>
        <a:buChar char="•"/>
        <a:defRPr sz="2000">
          <a:solidFill>
            <a:schemeClr val="tx1"/>
          </a:solidFill>
          <a:latin typeface="+mn-lt"/>
          <a:cs typeface="+mn-cs"/>
        </a:defRPr>
      </a:lvl8pPr>
      <a:lvl9pPr marL="3771900" indent="-381000" algn="l" rtl="0" eaLnBrk="1" fontAlgn="base" hangingPunct="1">
        <a:lnSpc>
          <a:spcPts val="2800"/>
        </a:lnSpc>
        <a:spcBef>
          <a:spcPct val="0"/>
        </a:spcBef>
        <a:spcAft>
          <a:spcPct val="0"/>
        </a:spcAft>
        <a:buClr>
          <a:schemeClr val="accent1"/>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1"/>
          <p:cNvSpPr>
            <a:spLocks noGrp="1"/>
          </p:cNvSpPr>
          <p:nvPr>
            <p:ph type="sldNum" sz="quarter" idx="10"/>
          </p:nvPr>
        </p:nvSpPr>
        <p:spPr/>
        <p:txBody>
          <a:bodyPr/>
          <a:lstStyle/>
          <a:p>
            <a:fld id="{295C6690-C006-4635-B8E2-70A52DE4DF7B}" type="slidenum">
              <a:rPr lang="sv-SE"/>
              <a:pPr/>
              <a:t>1</a:t>
            </a:fld>
            <a:endParaRPr lang="sv-SE" dirty="0"/>
          </a:p>
        </p:txBody>
      </p:sp>
      <p:sp>
        <p:nvSpPr>
          <p:cNvPr id="6" name="Platshållare för datum 2"/>
          <p:cNvSpPr>
            <a:spLocks noGrp="1"/>
          </p:cNvSpPr>
          <p:nvPr>
            <p:ph type="dt" sz="quarter" idx="11"/>
          </p:nvPr>
        </p:nvSpPr>
        <p:spPr/>
        <p:txBody>
          <a:bodyPr/>
          <a:lstStyle/>
          <a:p>
            <a:fld id="{1A373733-3028-42CF-8DDC-3B50479AE689}" type="datetime1">
              <a:rPr lang="sv-SE" smtClean="0"/>
              <a:t>2018-06-28</a:t>
            </a:fld>
            <a:endParaRPr lang="sv-SE" dirty="0"/>
          </a:p>
        </p:txBody>
      </p:sp>
      <p:sp>
        <p:nvSpPr>
          <p:cNvPr id="7" name="Platshållare för sidfot 3"/>
          <p:cNvSpPr>
            <a:spLocks noGrp="1"/>
          </p:cNvSpPr>
          <p:nvPr>
            <p:ph type="ftr" sz="quarter" idx="12"/>
          </p:nvPr>
        </p:nvSpPr>
        <p:spPr/>
        <p:txBody>
          <a:bodyPr/>
          <a:lstStyle/>
          <a:p>
            <a:r>
              <a:rPr lang="sv-SE" dirty="0"/>
              <a:t>InputAnge dokument- och versionsbeteckning samt namn på presentationen.&amp;CR&amp;&amp;CR&amp;(Redigera foten i efterhand genom att välja Infoga, Sidhuvud och sidfot)¤</a:t>
            </a:r>
          </a:p>
        </p:txBody>
      </p:sp>
      <p:sp>
        <p:nvSpPr>
          <p:cNvPr id="3076" name="Rectangle 4"/>
          <p:cNvSpPr>
            <a:spLocks noChangeArrowheads="1"/>
          </p:cNvSpPr>
          <p:nvPr/>
        </p:nvSpPr>
        <p:spPr bwMode="auto">
          <a:xfrm>
            <a:off x="0" y="0"/>
            <a:ext cx="9140825" cy="6856413"/>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3077" name="Picture 5" descr="PM_RGB_Farg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2763" y="2122488"/>
            <a:ext cx="5578475" cy="2613025"/>
          </a:xfrm>
          <a:prstGeom prst="rect">
            <a:avLst/>
          </a:prstGeom>
          <a:noFill/>
          <a:extLst>
            <a:ext uri="{909E8E84-426E-40dd-AFC4-6F175D3DCCD1}">
              <a14:hiddenFill xmlns="" xmlns:a14="http://schemas.microsoft.com/office/drawing/2010/main">
                <a:solidFill>
                  <a:srgbClr val="FFFFFF"/>
                </a:solidFill>
              </a14:hiddenFill>
            </a:ext>
          </a:extLst>
        </p:spPr>
      </p:pic>
      <p:sp>
        <p:nvSpPr>
          <p:cNvPr id="3078" name="Rectangle 6"/>
          <p:cNvSpPr>
            <a:spLocks noChangeArrowheads="1"/>
          </p:cNvSpPr>
          <p:nvPr/>
        </p:nvSpPr>
        <p:spPr bwMode="auto">
          <a:xfrm>
            <a:off x="4572000" y="6858000"/>
            <a:ext cx="44005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dirty="0"/>
          </a:p>
        </p:txBody>
      </p:sp>
      <p:sp>
        <p:nvSpPr>
          <p:cNvPr id="2" name="textruta 1">
            <a:extLst>
              <a:ext uri="{FF2B5EF4-FFF2-40B4-BE49-F238E27FC236}">
                <a16:creationId xmlns:a16="http://schemas.microsoft.com/office/drawing/2014/main" xmlns="" id="{80FEA9A4-739C-40BD-B8CD-702BADC3D6D4}"/>
              </a:ext>
            </a:extLst>
          </p:cNvPr>
          <p:cNvSpPr txBox="1"/>
          <p:nvPr/>
        </p:nvSpPr>
        <p:spPr>
          <a:xfrm>
            <a:off x="1782763" y="5433804"/>
            <a:ext cx="4929808" cy="338554"/>
          </a:xfrm>
          <a:prstGeom prst="rect">
            <a:avLst/>
          </a:prstGeom>
          <a:noFill/>
        </p:spPr>
        <p:txBody>
          <a:bodyPr wrap="square" rtlCol="0">
            <a:spAutoFit/>
          </a:bodyPr>
          <a:lstStyle/>
          <a:p>
            <a:r>
              <a:rPr lang="sv-SE" sz="1600" b="1" dirty="0" err="1" smtClean="0">
                <a:solidFill>
                  <a:schemeClr val="tx2"/>
                </a:solidFill>
              </a:rPr>
              <a:t>L’Office</a:t>
            </a:r>
            <a:r>
              <a:rPr lang="sv-SE" sz="1600" b="1" dirty="0" smtClean="0">
                <a:solidFill>
                  <a:schemeClr val="tx2"/>
                </a:solidFill>
              </a:rPr>
              <a:t> </a:t>
            </a:r>
            <a:r>
              <a:rPr lang="sv-SE" sz="1600" b="1" dirty="0" err="1">
                <a:solidFill>
                  <a:schemeClr val="tx2"/>
                </a:solidFill>
              </a:rPr>
              <a:t>suédois</a:t>
            </a:r>
            <a:r>
              <a:rPr lang="sv-SE" sz="1600" b="1" dirty="0">
                <a:solidFill>
                  <a:schemeClr val="tx2"/>
                </a:solidFill>
              </a:rPr>
              <a:t> des </a:t>
            </a:r>
            <a:r>
              <a:rPr lang="sv-SE" sz="1600" b="1" dirty="0" smtClean="0">
                <a:solidFill>
                  <a:schemeClr val="tx2"/>
                </a:solidFill>
              </a:rPr>
              <a:t>pensions </a:t>
            </a:r>
            <a:endParaRPr lang="sv-SE" sz="1600" b="1"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fr-FR" altLang="sv-SE" dirty="0">
                <a:cs typeface="Times New Roman" panose="02020603050405020304" pitchFamily="18" charset="0"/>
              </a:rPr>
              <a:t>Objectifs de la réforme suédoise</a:t>
            </a:r>
            <a:br>
              <a:rPr lang="fr-FR" altLang="sv-SE" dirty="0">
                <a:cs typeface="Times New Roman" panose="02020603050405020304" pitchFamily="18" charset="0"/>
              </a:rPr>
            </a:br>
            <a:endParaRPr lang="sv-SE" dirty="0"/>
          </a:p>
        </p:txBody>
      </p:sp>
      <p:sp>
        <p:nvSpPr>
          <p:cNvPr id="33794" name="Platshållare för bildnumm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fld id="{DF8B9C81-B234-4B18-AC24-39746B6316DF}" type="slidenum">
              <a:rPr lang="en-US" altLang="sv-SE" sz="800"/>
              <a:pPr>
                <a:lnSpc>
                  <a:spcPct val="100000"/>
                </a:lnSpc>
                <a:buClrTx/>
                <a:buFontTx/>
                <a:buNone/>
              </a:pPr>
              <a:t>10</a:t>
            </a:fld>
            <a:endParaRPr lang="en-US" altLang="sv-SE" sz="800"/>
          </a:p>
        </p:txBody>
      </p:sp>
      <p:grpSp>
        <p:nvGrpSpPr>
          <p:cNvPr id="13318" name="Group 22"/>
          <p:cNvGrpSpPr>
            <a:grpSpLocks/>
          </p:cNvGrpSpPr>
          <p:nvPr/>
        </p:nvGrpSpPr>
        <p:grpSpPr bwMode="auto">
          <a:xfrm>
            <a:off x="395288" y="4620271"/>
            <a:ext cx="6811962" cy="674688"/>
            <a:chOff x="249" y="2738"/>
            <a:chExt cx="4291" cy="425"/>
          </a:xfrm>
        </p:grpSpPr>
        <p:sp>
          <p:nvSpPr>
            <p:cNvPr id="33809" name="Text Box 5"/>
            <p:cNvSpPr txBox="1">
              <a:spLocks noChangeArrowheads="1"/>
            </p:cNvSpPr>
            <p:nvPr/>
          </p:nvSpPr>
          <p:spPr bwMode="auto">
            <a:xfrm>
              <a:off x="894" y="2815"/>
              <a:ext cx="3646"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marL="457200" indent="-457200"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defTabSz="76200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defTabSz="7620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defTabSz="7620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fr-FR" altLang="sv-SE" dirty="0"/>
                <a:t>Une meilleure équité entre </a:t>
              </a:r>
              <a:r>
                <a:rPr lang="fr-FR" altLang="sv-SE" dirty="0" smtClean="0"/>
                <a:t>les générations</a:t>
              </a:r>
              <a:endParaRPr lang="fr-FR" altLang="sv-SE" dirty="0"/>
            </a:p>
          </p:txBody>
        </p:sp>
        <p:sp>
          <p:nvSpPr>
            <p:cNvPr id="33810" name="Oval 6"/>
            <p:cNvSpPr>
              <a:spLocks noChangeArrowheads="1"/>
            </p:cNvSpPr>
            <p:nvPr/>
          </p:nvSpPr>
          <p:spPr bwMode="auto">
            <a:xfrm>
              <a:off x="249" y="2738"/>
              <a:ext cx="576" cy="425"/>
            </a:xfrm>
            <a:prstGeom prst="ellipse">
              <a:avLst/>
            </a:prstGeom>
            <a:solidFill>
              <a:schemeClr val="accent2"/>
            </a:solidFill>
            <a:ln w="12700">
              <a:noFill/>
              <a:round/>
              <a:headEnd/>
              <a:tailEnd/>
            </a:ln>
          </p:spPr>
          <p:txBody>
            <a:bodyPr wrap="none" anchor="ct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gn="ctr">
                <a:lnSpc>
                  <a:spcPct val="100000"/>
                </a:lnSpc>
                <a:buClrTx/>
                <a:buFontTx/>
                <a:buNone/>
              </a:pPr>
              <a:r>
                <a:rPr lang="fr-FR" altLang="sv-SE" sz="3600" dirty="0">
                  <a:solidFill>
                    <a:schemeClr val="bg1"/>
                  </a:solidFill>
                </a:rPr>
                <a:t>D</a:t>
              </a:r>
            </a:p>
          </p:txBody>
        </p:sp>
      </p:grpSp>
      <p:grpSp>
        <p:nvGrpSpPr>
          <p:cNvPr id="13319" name="Group 20"/>
          <p:cNvGrpSpPr>
            <a:grpSpLocks/>
          </p:cNvGrpSpPr>
          <p:nvPr/>
        </p:nvGrpSpPr>
        <p:grpSpPr bwMode="auto">
          <a:xfrm>
            <a:off x="395288" y="2698244"/>
            <a:ext cx="8932862" cy="674687"/>
            <a:chOff x="249" y="1520"/>
            <a:chExt cx="5627" cy="425"/>
          </a:xfrm>
        </p:grpSpPr>
        <p:sp>
          <p:nvSpPr>
            <p:cNvPr id="33807" name="Oval 7"/>
            <p:cNvSpPr>
              <a:spLocks noChangeArrowheads="1"/>
            </p:cNvSpPr>
            <p:nvPr/>
          </p:nvSpPr>
          <p:spPr bwMode="auto">
            <a:xfrm>
              <a:off x="249" y="1520"/>
              <a:ext cx="576" cy="425"/>
            </a:xfrm>
            <a:prstGeom prst="ellipse">
              <a:avLst/>
            </a:prstGeom>
            <a:solidFill>
              <a:schemeClr val="accent2"/>
            </a:solidFill>
            <a:ln w="12700">
              <a:noFill/>
              <a:round/>
              <a:headEnd/>
              <a:tailEnd/>
            </a:ln>
          </p:spPr>
          <p:txBody>
            <a:bodyPr wrap="none" anchor="ct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gn="ctr">
                <a:lnSpc>
                  <a:spcPct val="100000"/>
                </a:lnSpc>
                <a:buClrTx/>
                <a:buFontTx/>
                <a:buNone/>
              </a:pPr>
              <a:r>
                <a:rPr lang="fr-FR" altLang="sv-SE" sz="3600" dirty="0">
                  <a:solidFill>
                    <a:schemeClr val="bg1"/>
                  </a:solidFill>
                </a:rPr>
                <a:t>B</a:t>
              </a:r>
            </a:p>
          </p:txBody>
        </p:sp>
        <p:sp>
          <p:nvSpPr>
            <p:cNvPr id="33808" name="Text Box 8"/>
            <p:cNvSpPr txBox="1">
              <a:spLocks noChangeArrowheads="1"/>
            </p:cNvSpPr>
            <p:nvPr/>
          </p:nvSpPr>
          <p:spPr bwMode="auto">
            <a:xfrm>
              <a:off x="894" y="1552"/>
              <a:ext cx="4982"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r>
                <a:rPr lang="fr-FR" altLang="sv-SE" dirty="0"/>
                <a:t>Obtenir un consensus entre les partis (équilibre politique)</a:t>
              </a:r>
              <a:endParaRPr lang="sv-SE" altLang="sv-SE" dirty="0"/>
            </a:p>
          </p:txBody>
        </p:sp>
      </p:grpSp>
      <p:grpSp>
        <p:nvGrpSpPr>
          <p:cNvPr id="13320" name="Group 23"/>
          <p:cNvGrpSpPr>
            <a:grpSpLocks/>
          </p:cNvGrpSpPr>
          <p:nvPr/>
        </p:nvGrpSpPr>
        <p:grpSpPr bwMode="auto">
          <a:xfrm>
            <a:off x="395288" y="5535321"/>
            <a:ext cx="8448675" cy="708025"/>
            <a:chOff x="249" y="3549"/>
            <a:chExt cx="5322" cy="446"/>
          </a:xfrm>
        </p:grpSpPr>
        <p:sp>
          <p:nvSpPr>
            <p:cNvPr id="33805" name="Text Box 9"/>
            <p:cNvSpPr txBox="1">
              <a:spLocks noChangeArrowheads="1"/>
            </p:cNvSpPr>
            <p:nvPr/>
          </p:nvSpPr>
          <p:spPr bwMode="auto">
            <a:xfrm>
              <a:off x="894" y="3549"/>
              <a:ext cx="4677" cy="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marL="457200" indent="-457200"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defTabSz="76200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defTabSz="7620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defTabSz="7620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fr-FR" altLang="sv-SE" dirty="0"/>
                <a:t>Garantir une pension minimum similaire à</a:t>
              </a:r>
            </a:p>
            <a:p>
              <a:pPr>
                <a:lnSpc>
                  <a:spcPct val="100000"/>
                </a:lnSpc>
                <a:buClrTx/>
                <a:buFontTx/>
                <a:buNone/>
              </a:pPr>
              <a:r>
                <a:rPr lang="fr-FR" altLang="sv-SE" dirty="0"/>
                <a:t>l’ancien système</a:t>
              </a:r>
            </a:p>
          </p:txBody>
        </p:sp>
        <p:sp>
          <p:nvSpPr>
            <p:cNvPr id="33806" name="Oval 10"/>
            <p:cNvSpPr>
              <a:spLocks noChangeArrowheads="1"/>
            </p:cNvSpPr>
            <p:nvPr/>
          </p:nvSpPr>
          <p:spPr bwMode="auto">
            <a:xfrm>
              <a:off x="249" y="3549"/>
              <a:ext cx="576" cy="425"/>
            </a:xfrm>
            <a:prstGeom prst="ellipse">
              <a:avLst/>
            </a:prstGeom>
            <a:solidFill>
              <a:schemeClr val="accent2"/>
            </a:solidFill>
            <a:ln w="12700">
              <a:noFill/>
              <a:round/>
              <a:headEnd/>
              <a:tailEnd/>
            </a:ln>
          </p:spPr>
          <p:txBody>
            <a:bodyPr wrap="none" anchor="ct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gn="ctr">
                <a:lnSpc>
                  <a:spcPct val="100000"/>
                </a:lnSpc>
                <a:buClrTx/>
                <a:buFontTx/>
                <a:buNone/>
              </a:pPr>
              <a:r>
                <a:rPr lang="fr-FR" altLang="sv-SE" sz="3600" dirty="0">
                  <a:solidFill>
                    <a:schemeClr val="bg1"/>
                  </a:solidFill>
                </a:rPr>
                <a:t>E</a:t>
              </a:r>
            </a:p>
          </p:txBody>
        </p:sp>
      </p:grpSp>
      <p:grpSp>
        <p:nvGrpSpPr>
          <p:cNvPr id="33799" name="Group 19"/>
          <p:cNvGrpSpPr>
            <a:grpSpLocks/>
          </p:cNvGrpSpPr>
          <p:nvPr/>
        </p:nvGrpSpPr>
        <p:grpSpPr bwMode="auto">
          <a:xfrm>
            <a:off x="395288" y="1801813"/>
            <a:ext cx="7605712" cy="708025"/>
            <a:chOff x="249" y="735"/>
            <a:chExt cx="4791" cy="446"/>
          </a:xfrm>
        </p:grpSpPr>
        <p:sp>
          <p:nvSpPr>
            <p:cNvPr id="33803" name="Oval 4"/>
            <p:cNvSpPr>
              <a:spLocks noChangeArrowheads="1"/>
            </p:cNvSpPr>
            <p:nvPr/>
          </p:nvSpPr>
          <p:spPr bwMode="auto">
            <a:xfrm>
              <a:off x="249" y="738"/>
              <a:ext cx="596" cy="425"/>
            </a:xfrm>
            <a:prstGeom prst="ellipse">
              <a:avLst/>
            </a:prstGeom>
            <a:solidFill>
              <a:schemeClr val="accent2"/>
            </a:solidFill>
            <a:ln w="12700">
              <a:noFill/>
              <a:round/>
              <a:headEnd/>
              <a:tailEnd/>
            </a:ln>
          </p:spPr>
          <p:txBody>
            <a:bodyPr wrap="none" anchor="ct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gn="ctr">
                <a:lnSpc>
                  <a:spcPct val="100000"/>
                </a:lnSpc>
                <a:buClrTx/>
                <a:buFontTx/>
                <a:buNone/>
              </a:pPr>
              <a:r>
                <a:rPr lang="fr-FR" altLang="sv-SE" sz="3600" dirty="0">
                  <a:solidFill>
                    <a:schemeClr val="bg1"/>
                  </a:solidFill>
                </a:rPr>
                <a:t>A</a:t>
              </a:r>
            </a:p>
          </p:txBody>
        </p:sp>
        <p:sp>
          <p:nvSpPr>
            <p:cNvPr id="33804" name="Text Box 11"/>
            <p:cNvSpPr txBox="1">
              <a:spLocks noChangeArrowheads="1"/>
            </p:cNvSpPr>
            <p:nvPr/>
          </p:nvSpPr>
          <p:spPr bwMode="auto">
            <a:xfrm>
              <a:off x="894" y="735"/>
              <a:ext cx="4146" cy="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r>
                <a:rPr lang="fr-FR" altLang="sv-SE" dirty="0"/>
                <a:t>Obtenir un équilibre financier absolu, </a:t>
              </a:r>
            </a:p>
            <a:p>
              <a:pPr eaLnBrk="1" hangingPunct="1">
                <a:lnSpc>
                  <a:spcPct val="100000"/>
                </a:lnSpc>
                <a:buClrTx/>
                <a:buFontTx/>
                <a:buNone/>
              </a:pPr>
              <a:r>
                <a:rPr lang="fr-FR" altLang="sv-SE" dirty="0"/>
                <a:t>taux de cotisation fixe indépendant de l’économie</a:t>
              </a:r>
              <a:endParaRPr lang="sv-SE" altLang="sv-SE" dirty="0"/>
            </a:p>
          </p:txBody>
        </p:sp>
      </p:grpSp>
      <p:grpSp>
        <p:nvGrpSpPr>
          <p:cNvPr id="13322" name="Group 21"/>
          <p:cNvGrpSpPr>
            <a:grpSpLocks/>
          </p:cNvGrpSpPr>
          <p:nvPr/>
        </p:nvGrpSpPr>
        <p:grpSpPr bwMode="auto">
          <a:xfrm>
            <a:off x="395288" y="3561337"/>
            <a:ext cx="8388339" cy="1016001"/>
            <a:chOff x="249" y="2019"/>
            <a:chExt cx="5284" cy="640"/>
          </a:xfrm>
        </p:grpSpPr>
        <p:sp>
          <p:nvSpPr>
            <p:cNvPr id="33801" name="Oval 3"/>
            <p:cNvSpPr>
              <a:spLocks noChangeArrowheads="1"/>
            </p:cNvSpPr>
            <p:nvPr/>
          </p:nvSpPr>
          <p:spPr bwMode="auto">
            <a:xfrm>
              <a:off x="249" y="2080"/>
              <a:ext cx="576" cy="425"/>
            </a:xfrm>
            <a:prstGeom prst="ellipse">
              <a:avLst/>
            </a:prstGeom>
            <a:solidFill>
              <a:schemeClr val="accent2"/>
            </a:solidFill>
            <a:ln w="12700">
              <a:noFill/>
              <a:round/>
              <a:headEnd/>
              <a:tailEnd/>
            </a:ln>
          </p:spPr>
          <p:txBody>
            <a:bodyPr wrap="none" anchor="ct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gn="ctr">
                <a:lnSpc>
                  <a:spcPct val="100000"/>
                </a:lnSpc>
                <a:buClrTx/>
                <a:buFontTx/>
                <a:buNone/>
              </a:pPr>
              <a:r>
                <a:rPr lang="fr-FR" altLang="sv-SE" sz="3600" dirty="0">
                  <a:solidFill>
                    <a:schemeClr val="bg1"/>
                  </a:solidFill>
                </a:rPr>
                <a:t>C</a:t>
              </a:r>
            </a:p>
          </p:txBody>
        </p:sp>
        <p:sp>
          <p:nvSpPr>
            <p:cNvPr id="33802" name="Rectangle 13"/>
            <p:cNvSpPr>
              <a:spLocks noChangeArrowheads="1"/>
            </p:cNvSpPr>
            <p:nvPr/>
          </p:nvSpPr>
          <p:spPr bwMode="auto">
            <a:xfrm>
              <a:off x="894" y="2019"/>
              <a:ext cx="4639" cy="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r>
                <a:rPr lang="fr-FR" altLang="sv-SE" dirty="0"/>
                <a:t>Assurer une meilleure transparence du système et </a:t>
              </a:r>
            </a:p>
            <a:p>
              <a:pPr eaLnBrk="1" hangingPunct="1">
                <a:lnSpc>
                  <a:spcPct val="100000"/>
                </a:lnSpc>
                <a:buClrTx/>
                <a:buFontTx/>
                <a:buNone/>
              </a:pPr>
              <a:r>
                <a:rPr lang="fr-FR" altLang="sv-SE" dirty="0"/>
                <a:t>une meilleur divulgation des informations relatives aux </a:t>
              </a:r>
            </a:p>
            <a:p>
              <a:pPr eaLnBrk="1" hangingPunct="1">
                <a:lnSpc>
                  <a:spcPct val="100000"/>
                </a:lnSpc>
                <a:buClrTx/>
                <a:buFontTx/>
                <a:buNone/>
              </a:pPr>
              <a:r>
                <a:rPr lang="fr-FR" altLang="sv-SE" dirty="0"/>
                <a:t>pensions</a:t>
              </a:r>
            </a:p>
          </p:txBody>
        </p:sp>
      </p:grpSp>
      <p:sp>
        <p:nvSpPr>
          <p:cNvPr id="19" name="Platshållare för datum 3"/>
          <p:cNvSpPr>
            <a:spLocks noGrp="1"/>
          </p:cNvSpPr>
          <p:nvPr>
            <p:ph type="dt" sz="quarter" idx="11"/>
          </p:nvPr>
        </p:nvSpPr>
        <p:spPr>
          <a:xfrm>
            <a:off x="7435850" y="6470650"/>
            <a:ext cx="900113" cy="217488"/>
          </a:xfrm>
        </p:spPr>
        <p:txBody>
          <a:bodyPr/>
          <a:lstStyle/>
          <a:p>
            <a:fld id="{16AC8E8C-9CBC-4808-B4F4-1162B8C48B68}" type="datetime1">
              <a:rPr lang="sv-SE" smtClean="0"/>
              <a:t>2018-06-28</a:t>
            </a:fld>
            <a:endParaRPr lang="sv-SE" dirty="0"/>
          </a:p>
        </p:txBody>
      </p:sp>
      <p:sp>
        <p:nvSpPr>
          <p:cNvPr id="20" name="Platshållare för sidfot 5"/>
          <p:cNvSpPr>
            <a:spLocks noGrp="1"/>
          </p:cNvSpPr>
          <p:nvPr>
            <p:ph type="ftr" sz="quarter" idx="12"/>
          </p:nvPr>
        </p:nvSpPr>
        <p:spPr>
          <a:xfrm>
            <a:off x="4476750" y="6470650"/>
            <a:ext cx="2879725"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en-US" altLang="sv-SE" sz="800" dirty="0"/>
              <a:t>Ole </a:t>
            </a:r>
            <a:r>
              <a:rPr lang="en-US" altLang="sv-SE" sz="800" dirty="0" err="1"/>
              <a:t>Settergren</a:t>
            </a:r>
            <a:r>
              <a:rPr lang="en-US" altLang="sv-SE" sz="800" dirty="0"/>
              <a:t> </a:t>
            </a:r>
          </a:p>
        </p:txBody>
      </p:sp>
    </p:spTree>
    <p:extLst>
      <p:ext uri="{BB962C8B-B14F-4D97-AF65-F5344CB8AC3E}">
        <p14:creationId xmlns:p14="http://schemas.microsoft.com/office/powerpoint/2010/main" val="9666016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latshållare för bildnummer 1"/>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fld id="{5E18450F-E925-4B46-A72A-1760A1D14670}" type="slidenum">
              <a:rPr lang="en-US" altLang="sv-SE" sz="800"/>
              <a:pPr>
                <a:lnSpc>
                  <a:spcPct val="100000"/>
                </a:lnSpc>
                <a:buClrTx/>
                <a:buFontTx/>
                <a:buNone/>
              </a:pPr>
              <a:t>11</a:t>
            </a:fld>
            <a:endParaRPr lang="en-US" altLang="sv-SE" sz="800"/>
          </a:p>
        </p:txBody>
      </p:sp>
      <p:sp>
        <p:nvSpPr>
          <p:cNvPr id="15365" name="Rectangle 2"/>
          <p:cNvSpPr>
            <a:spLocks noChangeArrowheads="1"/>
          </p:cNvSpPr>
          <p:nvPr/>
        </p:nvSpPr>
        <p:spPr bwMode="auto">
          <a:xfrm>
            <a:off x="755650" y="1618899"/>
            <a:ext cx="8124825" cy="36676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marL="266700" indent="-266700">
              <a:spcAft>
                <a:spcPts val="1200"/>
              </a:spcAft>
              <a:buClr>
                <a:schemeClr val="accent1"/>
              </a:buClr>
              <a:buChar char="•"/>
            </a:pPr>
            <a:r>
              <a:rPr lang="fr-FR" altLang="sv-SE" sz="1800" dirty="0">
                <a:latin typeface="+mn-lt"/>
                <a:cs typeface="+mn-cs"/>
              </a:rPr>
              <a:t>Assure un seul risque – une longue vie. Les pensions de veuvage et d’invalidité sont donc séparées des retraites. </a:t>
            </a:r>
          </a:p>
          <a:p>
            <a:pPr marL="266700" indent="-266700">
              <a:spcAft>
                <a:spcPts val="1200"/>
              </a:spcAft>
              <a:buClr>
                <a:schemeClr val="accent1"/>
              </a:buClr>
              <a:buChar char="•"/>
            </a:pPr>
            <a:r>
              <a:rPr lang="fr-FR" altLang="sv-SE" sz="1800" dirty="0">
                <a:latin typeface="+mn-lt"/>
                <a:cs typeface="+mn-cs"/>
              </a:rPr>
              <a:t>Toutes les cotisations versées sont prises en compte dans le calcul de la pension. (Sans cotisations aucune pension n’est perçue à l’exception de la pension garantie –universelle-, de l’allocation logement </a:t>
            </a:r>
            <a:r>
              <a:rPr lang="fr-FR" altLang="sv-SE" sz="1800" dirty="0" smtClean="0">
                <a:latin typeface="+mn-lt"/>
                <a:cs typeface="+mn-cs"/>
              </a:rPr>
              <a:t>…).</a:t>
            </a:r>
            <a:endParaRPr lang="fr-FR" altLang="sv-SE" sz="1800" dirty="0">
              <a:latin typeface="+mn-lt"/>
              <a:cs typeface="+mn-cs"/>
            </a:endParaRPr>
          </a:p>
          <a:p>
            <a:pPr marL="266700" indent="-266700">
              <a:spcAft>
                <a:spcPts val="1200"/>
              </a:spcAft>
              <a:buClr>
                <a:schemeClr val="accent1"/>
              </a:buClr>
              <a:buChar char="•"/>
            </a:pPr>
            <a:r>
              <a:rPr lang="fr-FR" altLang="sv-SE" sz="1800" dirty="0">
                <a:latin typeface="+mn-lt"/>
                <a:cs typeface="+mn-cs"/>
              </a:rPr>
              <a:t>La redistribution devrait être </a:t>
            </a:r>
            <a:r>
              <a:rPr lang="fr-FR" altLang="sv-SE" sz="1800" dirty="0" smtClean="0">
                <a:latin typeface="+mn-lt"/>
                <a:cs typeface="+mn-cs"/>
              </a:rPr>
              <a:t>explicite.</a:t>
            </a:r>
            <a:endParaRPr lang="fr-FR" altLang="sv-SE" sz="1800" dirty="0">
              <a:latin typeface="+mn-lt"/>
              <a:cs typeface="+mn-cs"/>
            </a:endParaRPr>
          </a:p>
          <a:p>
            <a:pPr marL="266700" indent="-266700">
              <a:spcAft>
                <a:spcPts val="1200"/>
              </a:spcAft>
              <a:buClr>
                <a:schemeClr val="accent1"/>
              </a:buClr>
              <a:buChar char="•"/>
            </a:pPr>
            <a:r>
              <a:rPr lang="fr-FR" altLang="sv-SE" sz="1800" dirty="0">
                <a:latin typeface="+mn-lt"/>
                <a:cs typeface="+mn-cs"/>
              </a:rPr>
              <a:t>L’indexation se fait en fonction de l’évolution du salaire moyen </a:t>
            </a:r>
            <a:br>
              <a:rPr lang="fr-FR" altLang="sv-SE" sz="1800" dirty="0">
                <a:latin typeface="+mn-lt"/>
                <a:cs typeface="+mn-cs"/>
              </a:rPr>
            </a:br>
            <a:r>
              <a:rPr lang="fr-FR" altLang="sv-SE" sz="1800" dirty="0">
                <a:latin typeface="+mn-lt"/>
                <a:cs typeface="+mn-cs"/>
              </a:rPr>
              <a:t>(Sauf en cas de recours au mécanisme automatique « d’équilibrage </a:t>
            </a:r>
            <a:r>
              <a:rPr lang="fr-FR" altLang="sv-SE" sz="1800" dirty="0" smtClean="0">
                <a:latin typeface="+mn-lt"/>
                <a:cs typeface="+mn-cs"/>
              </a:rPr>
              <a:t>»).</a:t>
            </a:r>
            <a:endParaRPr lang="fr-FR" altLang="sv-SE" sz="1800" dirty="0">
              <a:latin typeface="+mn-lt"/>
              <a:cs typeface="+mn-cs"/>
            </a:endParaRPr>
          </a:p>
          <a:p>
            <a:pPr marL="266700" indent="-266700">
              <a:spcAft>
                <a:spcPts val="1200"/>
              </a:spcAft>
              <a:buClr>
                <a:schemeClr val="accent1"/>
              </a:buClr>
              <a:buChar char="•"/>
            </a:pPr>
            <a:r>
              <a:rPr lang="fr-FR" altLang="sv-SE" sz="1800" dirty="0">
                <a:latin typeface="+mn-lt"/>
                <a:cs typeface="+mn-cs"/>
              </a:rPr>
              <a:t>Le montant de la retraite est calculé en fonction de l’espérance de vie </a:t>
            </a:r>
            <a:r>
              <a:rPr lang="fr-FR" altLang="sv-SE" sz="1800" dirty="0" smtClean="0">
                <a:latin typeface="+mn-lt"/>
                <a:cs typeface="+mn-cs"/>
              </a:rPr>
              <a:t>actuelle.</a:t>
            </a:r>
            <a:endParaRPr lang="fr-FR" altLang="sv-SE" sz="1800" dirty="0">
              <a:latin typeface="+mn-lt"/>
              <a:cs typeface="+mn-cs"/>
            </a:endParaRPr>
          </a:p>
          <a:p>
            <a:pPr marL="266700" indent="-266700">
              <a:buClr>
                <a:schemeClr val="accent1"/>
              </a:buClr>
              <a:buChar char="•"/>
            </a:pPr>
            <a:r>
              <a:rPr lang="fr-FR" altLang="sv-SE" sz="1800" dirty="0">
                <a:latin typeface="+mn-lt"/>
                <a:cs typeface="+mn-cs"/>
              </a:rPr>
              <a:t>Une partie (14 % des cotisations) sont épargnées sur des comptes </a:t>
            </a:r>
            <a:r>
              <a:rPr lang="fr-FR" altLang="sv-SE" sz="1800" dirty="0" smtClean="0">
                <a:latin typeface="+mn-lt"/>
                <a:cs typeface="+mn-cs"/>
              </a:rPr>
              <a:t>capitalisés.</a:t>
            </a:r>
            <a:endParaRPr lang="fr-FR" altLang="sv-SE" sz="1800" dirty="0">
              <a:latin typeface="+mn-lt"/>
              <a:cs typeface="+mn-cs"/>
            </a:endParaRPr>
          </a:p>
          <a:p>
            <a:pPr>
              <a:buClr>
                <a:schemeClr val="accent1"/>
              </a:buClr>
            </a:pPr>
            <a:endParaRPr lang="fr-FR" altLang="sv-SE" sz="1800" dirty="0">
              <a:latin typeface="+mn-lt"/>
              <a:cs typeface="+mn-cs"/>
            </a:endParaRPr>
          </a:p>
        </p:txBody>
      </p:sp>
      <p:sp>
        <p:nvSpPr>
          <p:cNvPr id="5" name="Rubrik 1"/>
          <p:cNvSpPr txBox="1">
            <a:spLocks/>
          </p:cNvSpPr>
          <p:nvPr/>
        </p:nvSpPr>
        <p:spPr>
          <a:xfrm>
            <a:off x="511175" y="984250"/>
            <a:ext cx="8108950" cy="835025"/>
          </a:xfrm>
          <a:prstGeom prst="rect">
            <a:avLst/>
          </a:prstGeom>
        </p:spPr>
        <p:txBody>
          <a:bodyPr/>
          <a:lstStyle>
            <a:lvl1pPr algn="l" rtl="0" eaLnBrk="1" fontAlgn="base" hangingPunct="1">
              <a:lnSpc>
                <a:spcPts val="3000"/>
              </a:lnSpc>
              <a:spcBef>
                <a:spcPct val="0"/>
              </a:spcBef>
              <a:spcAft>
                <a:spcPct val="0"/>
              </a:spcAft>
              <a:defRPr sz="2600">
                <a:solidFill>
                  <a:schemeClr val="tx2"/>
                </a:solidFill>
                <a:latin typeface="+mj-lt"/>
                <a:ea typeface="+mj-ea"/>
                <a:cs typeface="+mj-cs"/>
              </a:defRPr>
            </a:lvl1pPr>
            <a:lvl2pPr algn="l" rtl="0" eaLnBrk="1" fontAlgn="base" hangingPunct="1">
              <a:lnSpc>
                <a:spcPts val="3000"/>
              </a:lnSpc>
              <a:spcBef>
                <a:spcPct val="0"/>
              </a:spcBef>
              <a:spcAft>
                <a:spcPct val="0"/>
              </a:spcAft>
              <a:defRPr sz="2600">
                <a:solidFill>
                  <a:schemeClr val="tx2"/>
                </a:solidFill>
                <a:latin typeface="Verdana" pitchFamily="34" charset="0"/>
                <a:cs typeface="Arial" charset="0"/>
              </a:defRPr>
            </a:lvl2pPr>
            <a:lvl3pPr algn="l" rtl="0" eaLnBrk="1" fontAlgn="base" hangingPunct="1">
              <a:lnSpc>
                <a:spcPts val="3000"/>
              </a:lnSpc>
              <a:spcBef>
                <a:spcPct val="0"/>
              </a:spcBef>
              <a:spcAft>
                <a:spcPct val="0"/>
              </a:spcAft>
              <a:defRPr sz="2600">
                <a:solidFill>
                  <a:schemeClr val="tx2"/>
                </a:solidFill>
                <a:latin typeface="Verdana" pitchFamily="34" charset="0"/>
                <a:cs typeface="Arial" charset="0"/>
              </a:defRPr>
            </a:lvl3pPr>
            <a:lvl4pPr algn="l" rtl="0" eaLnBrk="1" fontAlgn="base" hangingPunct="1">
              <a:lnSpc>
                <a:spcPts val="3000"/>
              </a:lnSpc>
              <a:spcBef>
                <a:spcPct val="0"/>
              </a:spcBef>
              <a:spcAft>
                <a:spcPct val="0"/>
              </a:spcAft>
              <a:defRPr sz="2600">
                <a:solidFill>
                  <a:schemeClr val="tx2"/>
                </a:solidFill>
                <a:latin typeface="Verdana" pitchFamily="34" charset="0"/>
                <a:cs typeface="Arial" charset="0"/>
              </a:defRPr>
            </a:lvl4pPr>
            <a:lvl5pPr algn="l" rtl="0" eaLnBrk="1" fontAlgn="base" hangingPunct="1">
              <a:lnSpc>
                <a:spcPts val="3000"/>
              </a:lnSpc>
              <a:spcBef>
                <a:spcPct val="0"/>
              </a:spcBef>
              <a:spcAft>
                <a:spcPct val="0"/>
              </a:spcAft>
              <a:defRPr sz="2600">
                <a:solidFill>
                  <a:schemeClr val="tx2"/>
                </a:solidFill>
                <a:latin typeface="Verdana" pitchFamily="34" charset="0"/>
                <a:cs typeface="Arial" charset="0"/>
              </a:defRPr>
            </a:lvl5pPr>
            <a:lvl6pPr marL="457200" algn="l" rtl="0" eaLnBrk="1" fontAlgn="base" hangingPunct="1">
              <a:lnSpc>
                <a:spcPts val="3000"/>
              </a:lnSpc>
              <a:spcBef>
                <a:spcPct val="0"/>
              </a:spcBef>
              <a:spcAft>
                <a:spcPct val="0"/>
              </a:spcAft>
              <a:defRPr sz="2600">
                <a:solidFill>
                  <a:schemeClr val="tx2"/>
                </a:solidFill>
                <a:latin typeface="Verdana" pitchFamily="34" charset="0"/>
                <a:cs typeface="Arial" charset="0"/>
              </a:defRPr>
            </a:lvl6pPr>
            <a:lvl7pPr marL="914400" algn="l" rtl="0" eaLnBrk="1" fontAlgn="base" hangingPunct="1">
              <a:lnSpc>
                <a:spcPts val="3000"/>
              </a:lnSpc>
              <a:spcBef>
                <a:spcPct val="0"/>
              </a:spcBef>
              <a:spcAft>
                <a:spcPct val="0"/>
              </a:spcAft>
              <a:defRPr sz="2600">
                <a:solidFill>
                  <a:schemeClr val="tx2"/>
                </a:solidFill>
                <a:latin typeface="Verdana" pitchFamily="34" charset="0"/>
                <a:cs typeface="Arial" charset="0"/>
              </a:defRPr>
            </a:lvl7pPr>
            <a:lvl8pPr marL="1371600" algn="l" rtl="0" eaLnBrk="1" fontAlgn="base" hangingPunct="1">
              <a:lnSpc>
                <a:spcPts val="3000"/>
              </a:lnSpc>
              <a:spcBef>
                <a:spcPct val="0"/>
              </a:spcBef>
              <a:spcAft>
                <a:spcPct val="0"/>
              </a:spcAft>
              <a:defRPr sz="2600">
                <a:solidFill>
                  <a:schemeClr val="tx2"/>
                </a:solidFill>
                <a:latin typeface="Verdana" pitchFamily="34" charset="0"/>
                <a:cs typeface="Arial" charset="0"/>
              </a:defRPr>
            </a:lvl8pPr>
            <a:lvl9pPr marL="1828800" algn="l" rtl="0" eaLnBrk="1" fontAlgn="base" hangingPunct="1">
              <a:lnSpc>
                <a:spcPts val="3000"/>
              </a:lnSpc>
              <a:spcBef>
                <a:spcPct val="0"/>
              </a:spcBef>
              <a:spcAft>
                <a:spcPct val="0"/>
              </a:spcAft>
              <a:defRPr sz="2600">
                <a:solidFill>
                  <a:schemeClr val="tx2"/>
                </a:solidFill>
                <a:latin typeface="Verdana" pitchFamily="34" charset="0"/>
                <a:cs typeface="Arial" charset="0"/>
              </a:defRPr>
            </a:lvl9pPr>
          </a:lstStyle>
          <a:p>
            <a:r>
              <a:rPr lang="fr-FR" kern="0" dirty="0"/>
              <a:t>Quelques principes de la réforme</a:t>
            </a:r>
          </a:p>
        </p:txBody>
      </p:sp>
      <p:sp>
        <p:nvSpPr>
          <p:cNvPr id="6" name="Platshållare för datum 3"/>
          <p:cNvSpPr>
            <a:spLocks noGrp="1"/>
          </p:cNvSpPr>
          <p:nvPr>
            <p:ph type="dt" sz="quarter" idx="11"/>
          </p:nvPr>
        </p:nvSpPr>
        <p:spPr>
          <a:xfrm>
            <a:off x="7435850" y="6470650"/>
            <a:ext cx="900113" cy="217488"/>
          </a:xfrm>
        </p:spPr>
        <p:txBody>
          <a:bodyPr/>
          <a:lstStyle/>
          <a:p>
            <a:fld id="{16AC8E8C-9CBC-4808-B4F4-1162B8C48B68}" type="datetime1">
              <a:rPr lang="sv-SE" smtClean="0"/>
              <a:t>2018-06-28</a:t>
            </a:fld>
            <a:endParaRPr lang="sv-SE" dirty="0"/>
          </a:p>
        </p:txBody>
      </p:sp>
      <p:sp>
        <p:nvSpPr>
          <p:cNvPr id="7" name="Platshållare för sidfot 5"/>
          <p:cNvSpPr>
            <a:spLocks noGrp="1"/>
          </p:cNvSpPr>
          <p:nvPr>
            <p:ph type="ftr" sz="quarter" idx="12"/>
          </p:nvPr>
        </p:nvSpPr>
        <p:spPr>
          <a:xfrm>
            <a:off x="4476750" y="6470650"/>
            <a:ext cx="2879725"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en-US" altLang="sv-SE" sz="800" dirty="0"/>
              <a:t>Ole </a:t>
            </a:r>
            <a:r>
              <a:rPr lang="en-US" altLang="sv-SE" sz="800" dirty="0" err="1"/>
              <a:t>Settergren</a:t>
            </a:r>
            <a:r>
              <a:rPr lang="en-US" altLang="sv-SE" sz="800" dirty="0"/>
              <a:t> </a:t>
            </a:r>
          </a:p>
        </p:txBody>
      </p:sp>
    </p:spTree>
    <p:extLst>
      <p:ext uri="{BB962C8B-B14F-4D97-AF65-F5344CB8AC3E}">
        <p14:creationId xmlns:p14="http://schemas.microsoft.com/office/powerpoint/2010/main" val="420878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6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fr-FR" dirty="0"/>
              <a:t>Transition assez rapide</a:t>
            </a:r>
            <a:br>
              <a:rPr lang="fr-FR" dirty="0"/>
            </a:br>
            <a:endParaRPr lang="sv-SE" dirty="0"/>
          </a:p>
        </p:txBody>
      </p:sp>
      <p:sp>
        <p:nvSpPr>
          <p:cNvPr id="7" name="Platshållare för innehåll 6"/>
          <p:cNvSpPr>
            <a:spLocks noGrp="1"/>
          </p:cNvSpPr>
          <p:nvPr>
            <p:ph idx="1"/>
          </p:nvPr>
        </p:nvSpPr>
        <p:spPr>
          <a:xfrm>
            <a:off x="514350" y="1483876"/>
            <a:ext cx="8108950" cy="4506913"/>
          </a:xfrm>
        </p:spPr>
        <p:txBody>
          <a:bodyPr/>
          <a:lstStyle/>
          <a:p>
            <a:pPr>
              <a:lnSpc>
                <a:spcPct val="100000"/>
              </a:lnSpc>
              <a:spcAft>
                <a:spcPts val="1200"/>
              </a:spcAft>
            </a:pPr>
            <a:r>
              <a:rPr lang="fr-FR" altLang="sv-SE" sz="1500" dirty="0"/>
              <a:t>La transition de l’ancien au nouveau système commença lors des premiers départ à la retraite de la cohorte née en 1935, qui eut 59 ans en 1994. Ce groupe a été crédité « rétroactivement » : 5 % de leur retraite perçue (et à venir) fut calculé selon les nouvelles règles et 95 % selon « les anciennes » règles.</a:t>
            </a:r>
          </a:p>
          <a:p>
            <a:pPr>
              <a:lnSpc>
                <a:spcPct val="100000"/>
              </a:lnSpc>
              <a:spcAft>
                <a:spcPts val="1200"/>
              </a:spcAft>
            </a:pPr>
            <a:r>
              <a:rPr lang="fr-FR" altLang="sv-SE" sz="1500" dirty="0"/>
              <a:t>Le pourcentage d’application des nouvelles règles fut augmenté de 5% par année de naissance. Le calcul des retraites de la cohorte née en 1936 se fit donc pour 10 % selon les nouvelles règles et pour 90 % selon « les anciennes » règles. </a:t>
            </a:r>
          </a:p>
          <a:p>
            <a:pPr>
              <a:lnSpc>
                <a:spcPct val="100000"/>
              </a:lnSpc>
              <a:spcAft>
                <a:spcPts val="1200"/>
              </a:spcAft>
            </a:pPr>
            <a:r>
              <a:rPr lang="fr-FR" altLang="sv-SE" sz="1500" dirty="0"/>
              <a:t>Les assurés nés en 1954 et après voit donc leur retraite calculé à 100% selon les nouvelles règles. </a:t>
            </a:r>
          </a:p>
          <a:p>
            <a:pPr>
              <a:lnSpc>
                <a:spcPct val="100000"/>
              </a:lnSpc>
              <a:spcAft>
                <a:spcPts val="1200"/>
              </a:spcAft>
            </a:pPr>
            <a:r>
              <a:rPr lang="fr-FR" altLang="sv-SE" sz="1500" dirty="0"/>
              <a:t>Du fait de divers retards dans le processus d’application du nouveau système, les cotisants nés en 1935, 1936 et 1937 ne se sont pas vus appliqués les nouvelles règles. De ce fait, la cohorte de 1938 fut la première a bénéficié à 20 % du nouveau système (80% restant déterminé par l’ancien) </a:t>
            </a:r>
          </a:p>
          <a:p>
            <a:pPr>
              <a:lnSpc>
                <a:spcPct val="100000"/>
              </a:lnSpc>
              <a:spcAft>
                <a:spcPts val="1200"/>
              </a:spcAft>
            </a:pPr>
            <a:r>
              <a:rPr lang="fr-FR" sz="1500" dirty="0"/>
              <a:t>Une règle spéciale visant à prévenir ou du moins à réduire les effets rétroactifs du changement fut mise en place. Si les cotisations versées jusqu’en 1994 au sein de l’ancien système implique le versement d’une pension plus élevée que celle devant être perçue au sein du nouveau système, une dérogation permet de payer cette pension plus élevée au cotisant. </a:t>
            </a:r>
            <a:endParaRPr lang="sv-SE" sz="1500" dirty="0"/>
          </a:p>
          <a:p>
            <a:pPr>
              <a:lnSpc>
                <a:spcPct val="100000"/>
              </a:lnSpc>
            </a:pPr>
            <a:endParaRPr lang="sv-SE" sz="1500" dirty="0"/>
          </a:p>
        </p:txBody>
      </p:sp>
      <p:sp>
        <p:nvSpPr>
          <p:cNvPr id="36866" name="Platshållare för bildnummer 1"/>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fld id="{5E18450F-E925-4B46-A72A-1760A1D14670}" type="slidenum">
              <a:rPr lang="en-US" altLang="sv-SE" sz="800"/>
              <a:pPr>
                <a:lnSpc>
                  <a:spcPct val="100000"/>
                </a:lnSpc>
                <a:buClrTx/>
                <a:buFontTx/>
                <a:buNone/>
              </a:pPr>
              <a:t>12</a:t>
            </a:fld>
            <a:endParaRPr lang="en-US" altLang="sv-SE" sz="800"/>
          </a:p>
        </p:txBody>
      </p:sp>
      <p:sp>
        <p:nvSpPr>
          <p:cNvPr id="6" name="Platshållare för datum 3"/>
          <p:cNvSpPr>
            <a:spLocks noGrp="1"/>
          </p:cNvSpPr>
          <p:nvPr>
            <p:ph type="dt" sz="quarter" idx="11"/>
          </p:nvPr>
        </p:nvSpPr>
        <p:spPr>
          <a:xfrm>
            <a:off x="7435850" y="6470650"/>
            <a:ext cx="900113" cy="217488"/>
          </a:xfrm>
        </p:spPr>
        <p:txBody>
          <a:bodyPr/>
          <a:lstStyle/>
          <a:p>
            <a:fld id="{16AC8E8C-9CBC-4808-B4F4-1162B8C48B68}" type="datetime1">
              <a:rPr lang="sv-SE" smtClean="0"/>
              <a:t>2018-06-28</a:t>
            </a:fld>
            <a:endParaRPr lang="sv-SE" dirty="0"/>
          </a:p>
        </p:txBody>
      </p:sp>
    </p:spTree>
    <p:extLst>
      <p:ext uri="{BB962C8B-B14F-4D97-AF65-F5344CB8AC3E}">
        <p14:creationId xmlns:p14="http://schemas.microsoft.com/office/powerpoint/2010/main" val="3609643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fr-FR" altLang="sv-SE" sz="2800" dirty="0"/>
              <a:t>Un menu à quatre </a:t>
            </a:r>
            <a:r>
              <a:rPr lang="fr-FR" altLang="sv-SE" sz="2800" dirty="0" smtClean="0"/>
              <a:t>options</a:t>
            </a:r>
            <a:br>
              <a:rPr lang="fr-FR" altLang="sv-SE" sz="2800" dirty="0" smtClean="0"/>
            </a:br>
            <a:endParaRPr lang="sv-SE" dirty="0"/>
          </a:p>
        </p:txBody>
      </p:sp>
      <p:sp>
        <p:nvSpPr>
          <p:cNvPr id="38914" name="Platshållare för bildnummer 1"/>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fld id="{E53CEE6F-586F-4CCB-B148-EFFAD3E151FC}" type="slidenum">
              <a:rPr lang="en-US" altLang="sv-SE" sz="800"/>
              <a:pPr>
                <a:lnSpc>
                  <a:spcPct val="100000"/>
                </a:lnSpc>
                <a:buClrTx/>
                <a:buFontTx/>
                <a:buNone/>
              </a:pPr>
              <a:t>13</a:t>
            </a:fld>
            <a:endParaRPr lang="en-US" altLang="sv-SE" sz="800"/>
          </a:p>
        </p:txBody>
      </p:sp>
      <p:grpSp>
        <p:nvGrpSpPr>
          <p:cNvPr id="3" name="Group 9"/>
          <p:cNvGrpSpPr>
            <a:grpSpLocks/>
          </p:cNvGrpSpPr>
          <p:nvPr/>
        </p:nvGrpSpPr>
        <p:grpSpPr bwMode="auto">
          <a:xfrm>
            <a:off x="295276" y="1895475"/>
            <a:ext cx="2538413" cy="3706813"/>
            <a:chOff x="186" y="804"/>
            <a:chExt cx="1599" cy="2335"/>
          </a:xfrm>
        </p:grpSpPr>
        <p:sp>
          <p:nvSpPr>
            <p:cNvPr id="38932" name="Rectangle 10"/>
            <p:cNvSpPr>
              <a:spLocks noChangeArrowheads="1"/>
            </p:cNvSpPr>
            <p:nvPr/>
          </p:nvSpPr>
          <p:spPr bwMode="auto">
            <a:xfrm>
              <a:off x="186" y="1468"/>
              <a:ext cx="1311" cy="6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defTabSz="76200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defTabSz="7620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defTabSz="7620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fr-FR" altLang="sv-SE" sz="1600" dirty="0">
                  <a:solidFill>
                    <a:srgbClr val="000000"/>
                  </a:solidFill>
                </a:rPr>
                <a:t>Rapport</a:t>
              </a:r>
            </a:p>
            <a:p>
              <a:pPr>
                <a:lnSpc>
                  <a:spcPct val="100000"/>
                </a:lnSpc>
                <a:buClrTx/>
                <a:buFontTx/>
                <a:buNone/>
              </a:pPr>
              <a:r>
                <a:rPr lang="fr-FR" altLang="sv-SE" sz="1600" dirty="0" smtClean="0">
                  <a:solidFill>
                    <a:srgbClr val="000000"/>
                  </a:solidFill>
                </a:rPr>
                <a:t>entre les </a:t>
              </a:r>
              <a:r>
                <a:rPr lang="fr-FR" altLang="sv-SE" sz="1600" dirty="0">
                  <a:solidFill>
                    <a:srgbClr val="000000"/>
                  </a:solidFill>
                </a:rPr>
                <a:t>cotisations</a:t>
              </a:r>
            </a:p>
            <a:p>
              <a:pPr>
                <a:lnSpc>
                  <a:spcPct val="100000"/>
                </a:lnSpc>
                <a:buClrTx/>
                <a:buFontTx/>
                <a:buNone/>
              </a:pPr>
              <a:r>
                <a:rPr lang="fr-FR" altLang="sv-SE" sz="1600" dirty="0">
                  <a:solidFill>
                    <a:srgbClr val="000000"/>
                  </a:solidFill>
                </a:rPr>
                <a:t>et le </a:t>
              </a:r>
              <a:r>
                <a:rPr lang="fr-FR" altLang="sv-SE" sz="1600" dirty="0" smtClean="0">
                  <a:solidFill>
                    <a:srgbClr val="000000"/>
                  </a:solidFill>
                </a:rPr>
                <a:t>crédit </a:t>
              </a:r>
              <a:r>
                <a:rPr lang="fr-FR" altLang="sv-SE" sz="1600" dirty="0">
                  <a:solidFill>
                    <a:srgbClr val="000000"/>
                  </a:solidFill>
                </a:rPr>
                <a:t>retraite, </a:t>
              </a:r>
            </a:p>
            <a:p>
              <a:pPr>
                <a:lnSpc>
                  <a:spcPct val="100000"/>
                </a:lnSpc>
                <a:buClrTx/>
                <a:buFontTx/>
                <a:buNone/>
              </a:pPr>
              <a:r>
                <a:rPr lang="fr-FR" altLang="sv-SE" sz="1600" dirty="0">
                  <a:solidFill>
                    <a:srgbClr val="000000"/>
                  </a:solidFill>
                </a:rPr>
                <a:t>p</a:t>
              </a:r>
              <a:r>
                <a:rPr lang="fr-FR" altLang="sv-SE" sz="1600" dirty="0" smtClean="0">
                  <a:solidFill>
                    <a:srgbClr val="000000"/>
                  </a:solidFill>
                </a:rPr>
                <a:t>our chaque </a:t>
              </a:r>
              <a:r>
                <a:rPr lang="fr-FR" altLang="sv-SE" sz="1600" dirty="0">
                  <a:solidFill>
                    <a:srgbClr val="000000"/>
                  </a:solidFill>
                </a:rPr>
                <a:t>assuré</a:t>
              </a:r>
            </a:p>
          </p:txBody>
        </p:sp>
        <p:grpSp>
          <p:nvGrpSpPr>
            <p:cNvPr id="38933" name="Group 11"/>
            <p:cNvGrpSpPr>
              <a:grpSpLocks/>
            </p:cNvGrpSpPr>
            <p:nvPr/>
          </p:nvGrpSpPr>
          <p:grpSpPr bwMode="auto">
            <a:xfrm>
              <a:off x="1318" y="804"/>
              <a:ext cx="467" cy="2335"/>
              <a:chOff x="1316" y="804"/>
              <a:chExt cx="467" cy="2335"/>
            </a:xfrm>
          </p:grpSpPr>
          <p:sp>
            <p:nvSpPr>
              <p:cNvPr id="38934" name="Rectangle 12"/>
              <p:cNvSpPr>
                <a:spLocks noChangeArrowheads="1"/>
              </p:cNvSpPr>
              <p:nvPr/>
            </p:nvSpPr>
            <p:spPr bwMode="auto">
              <a:xfrm>
                <a:off x="1746" y="804"/>
                <a:ext cx="37" cy="232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endParaRPr lang="sv-SE" altLang="sv-SE" sz="1400"/>
              </a:p>
            </p:txBody>
          </p:sp>
          <p:sp>
            <p:nvSpPr>
              <p:cNvPr id="38935" name="Rectangle 13"/>
              <p:cNvSpPr>
                <a:spLocks noChangeArrowheads="1"/>
              </p:cNvSpPr>
              <p:nvPr/>
            </p:nvSpPr>
            <p:spPr bwMode="auto">
              <a:xfrm>
                <a:off x="1429" y="3005"/>
                <a:ext cx="2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defTabSz="76200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defTabSz="7620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defTabSz="7620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fr-FR" altLang="sv-SE" sz="1400" dirty="0">
                    <a:solidFill>
                      <a:srgbClr val="000000"/>
                    </a:solidFill>
                  </a:rPr>
                  <a:t>0 %</a:t>
                </a:r>
                <a:endParaRPr lang="fr-FR" altLang="sv-SE" sz="1400" dirty="0"/>
              </a:p>
            </p:txBody>
          </p:sp>
          <p:sp>
            <p:nvSpPr>
              <p:cNvPr id="38937" name="Rectangle 15"/>
              <p:cNvSpPr>
                <a:spLocks noChangeArrowheads="1"/>
              </p:cNvSpPr>
              <p:nvPr/>
            </p:nvSpPr>
            <p:spPr bwMode="auto">
              <a:xfrm>
                <a:off x="1316" y="820"/>
                <a:ext cx="373"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defTabSz="76200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defTabSz="7620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defTabSz="7620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fr-FR" altLang="sv-SE" sz="1400" dirty="0">
                    <a:solidFill>
                      <a:srgbClr val="000000"/>
                    </a:solidFill>
                  </a:rPr>
                  <a:t>100 %</a:t>
                </a:r>
                <a:endParaRPr lang="fr-FR" altLang="sv-SE" sz="1000" dirty="0"/>
              </a:p>
            </p:txBody>
          </p:sp>
        </p:grpSp>
      </p:grpSp>
      <p:grpSp>
        <p:nvGrpSpPr>
          <p:cNvPr id="5" name="Group 16"/>
          <p:cNvGrpSpPr>
            <a:grpSpLocks/>
          </p:cNvGrpSpPr>
          <p:nvPr/>
        </p:nvGrpSpPr>
        <p:grpSpPr bwMode="auto">
          <a:xfrm>
            <a:off x="2774956" y="5572143"/>
            <a:ext cx="3910013" cy="869953"/>
            <a:chOff x="1748" y="3120"/>
            <a:chExt cx="2463" cy="548"/>
          </a:xfrm>
        </p:grpSpPr>
        <p:grpSp>
          <p:nvGrpSpPr>
            <p:cNvPr id="38927" name="Group 17"/>
            <p:cNvGrpSpPr>
              <a:grpSpLocks/>
            </p:cNvGrpSpPr>
            <p:nvPr/>
          </p:nvGrpSpPr>
          <p:grpSpPr bwMode="auto">
            <a:xfrm>
              <a:off x="1748" y="3120"/>
              <a:ext cx="2463" cy="217"/>
              <a:chOff x="1748" y="3120"/>
              <a:chExt cx="2463" cy="217"/>
            </a:xfrm>
          </p:grpSpPr>
          <p:sp>
            <p:nvSpPr>
              <p:cNvPr id="38929" name="Rectangle 18"/>
              <p:cNvSpPr>
                <a:spLocks noChangeArrowheads="1"/>
              </p:cNvSpPr>
              <p:nvPr/>
            </p:nvSpPr>
            <p:spPr bwMode="auto">
              <a:xfrm>
                <a:off x="1748" y="3120"/>
                <a:ext cx="2463" cy="3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endParaRPr lang="sv-SE" altLang="sv-SE" sz="1400"/>
              </a:p>
            </p:txBody>
          </p:sp>
          <p:sp>
            <p:nvSpPr>
              <p:cNvPr id="38930" name="Rectangle 19"/>
              <p:cNvSpPr>
                <a:spLocks noChangeArrowheads="1"/>
              </p:cNvSpPr>
              <p:nvPr/>
            </p:nvSpPr>
            <p:spPr bwMode="auto">
              <a:xfrm>
                <a:off x="1762" y="3203"/>
                <a:ext cx="2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defTabSz="76200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defTabSz="7620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defTabSz="7620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en-US" altLang="sv-SE" sz="1400">
                    <a:solidFill>
                      <a:srgbClr val="000000"/>
                    </a:solidFill>
                  </a:rPr>
                  <a:t>0 %</a:t>
                </a:r>
                <a:endParaRPr lang="en-US" altLang="sv-SE" sz="1000"/>
              </a:p>
            </p:txBody>
          </p:sp>
          <p:sp>
            <p:nvSpPr>
              <p:cNvPr id="38931" name="Rectangle 20"/>
              <p:cNvSpPr>
                <a:spLocks noChangeArrowheads="1"/>
              </p:cNvSpPr>
              <p:nvPr/>
            </p:nvSpPr>
            <p:spPr bwMode="auto">
              <a:xfrm>
                <a:off x="3868" y="3203"/>
                <a:ext cx="334"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defTabSz="76200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defTabSz="7620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defTabSz="7620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en-US" altLang="sv-SE" sz="1400" dirty="0">
                    <a:solidFill>
                      <a:srgbClr val="000000"/>
                    </a:solidFill>
                  </a:rPr>
                  <a:t>100%</a:t>
                </a:r>
                <a:endParaRPr lang="en-US" altLang="sv-SE" sz="1000" dirty="0"/>
              </a:p>
            </p:txBody>
          </p:sp>
        </p:grpSp>
        <p:sp>
          <p:nvSpPr>
            <p:cNvPr id="38928" name="Text Box 21"/>
            <p:cNvSpPr txBox="1">
              <a:spLocks noChangeArrowheads="1"/>
            </p:cNvSpPr>
            <p:nvPr/>
          </p:nvSpPr>
          <p:spPr bwMode="auto">
            <a:xfrm>
              <a:off x="1871" y="3455"/>
              <a:ext cx="2220"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defTabSz="76200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defTabSz="7620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defTabSz="7620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fr-FR" altLang="sv-SE" sz="1600" dirty="0">
                  <a:solidFill>
                    <a:srgbClr val="000000"/>
                  </a:solidFill>
                </a:rPr>
                <a:t>Le pourcentage de capitalisation</a:t>
              </a:r>
            </a:p>
          </p:txBody>
        </p:sp>
      </p:grpSp>
      <p:grpSp>
        <p:nvGrpSpPr>
          <p:cNvPr id="7" name="Group 23"/>
          <p:cNvGrpSpPr>
            <a:grpSpLocks/>
          </p:cNvGrpSpPr>
          <p:nvPr/>
        </p:nvGrpSpPr>
        <p:grpSpPr bwMode="auto">
          <a:xfrm>
            <a:off x="2947555" y="3092886"/>
            <a:ext cx="3692525" cy="2413000"/>
            <a:chOff x="0" y="0"/>
            <a:chExt cx="2326" cy="1520"/>
          </a:xfrm>
        </p:grpSpPr>
        <p:sp>
          <p:nvSpPr>
            <p:cNvPr id="38925" name="Rectangle 24"/>
            <p:cNvSpPr>
              <a:spLocks noChangeArrowheads="1"/>
            </p:cNvSpPr>
            <p:nvPr/>
          </p:nvSpPr>
          <p:spPr bwMode="auto">
            <a:xfrm>
              <a:off x="0" y="0"/>
              <a:ext cx="2326" cy="1520"/>
            </a:xfrm>
            <a:prstGeom prst="rect">
              <a:avLst/>
            </a:prstGeom>
            <a:solidFill>
              <a:srgbClr val="AFA500"/>
            </a:solidFill>
            <a:ln w="12700">
              <a:solidFill>
                <a:schemeClr val="tx1"/>
              </a:solidFill>
              <a:miter lim="800000"/>
              <a:headEnd/>
              <a:tailEnd/>
            </a:ln>
          </p:spPr>
          <p:txBody>
            <a:bodyPr wrap="none" anchor="ct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endParaRPr lang="sv-SE" altLang="sv-SE" sz="1400"/>
            </a:p>
          </p:txBody>
        </p:sp>
        <p:sp>
          <p:nvSpPr>
            <p:cNvPr id="38926" name="Text Box 25"/>
            <p:cNvSpPr txBox="1">
              <a:spLocks noChangeArrowheads="1"/>
            </p:cNvSpPr>
            <p:nvPr/>
          </p:nvSpPr>
          <p:spPr bwMode="auto">
            <a:xfrm>
              <a:off x="821" y="474"/>
              <a:ext cx="778" cy="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gn="ctr">
                <a:lnSpc>
                  <a:spcPct val="100000"/>
                </a:lnSpc>
                <a:buClrTx/>
                <a:buFontTx/>
                <a:buNone/>
              </a:pPr>
              <a:r>
                <a:rPr lang="fr-FR" altLang="sv-SE" sz="1800" dirty="0">
                  <a:latin typeface="Calibri" panose="020F0502020204030204" pitchFamily="34" charset="0"/>
                  <a:cs typeface="Calibri" panose="020F0502020204030204" pitchFamily="34" charset="0"/>
                </a:rPr>
                <a:t>Régime à prestations définies</a:t>
              </a:r>
            </a:p>
          </p:txBody>
        </p:sp>
      </p:grpSp>
      <p:grpSp>
        <p:nvGrpSpPr>
          <p:cNvPr id="8" name="Group 26"/>
          <p:cNvGrpSpPr>
            <a:grpSpLocks/>
          </p:cNvGrpSpPr>
          <p:nvPr/>
        </p:nvGrpSpPr>
        <p:grpSpPr bwMode="auto">
          <a:xfrm>
            <a:off x="2915805" y="1859396"/>
            <a:ext cx="3697288" cy="1222375"/>
            <a:chOff x="1804" y="641"/>
            <a:chExt cx="2329" cy="770"/>
          </a:xfrm>
        </p:grpSpPr>
        <p:sp>
          <p:nvSpPr>
            <p:cNvPr id="38923" name="Rectangle 27"/>
            <p:cNvSpPr>
              <a:spLocks noChangeArrowheads="1"/>
            </p:cNvSpPr>
            <p:nvPr/>
          </p:nvSpPr>
          <p:spPr bwMode="auto">
            <a:xfrm>
              <a:off x="1804" y="641"/>
              <a:ext cx="2329" cy="770"/>
            </a:xfrm>
            <a:prstGeom prst="rect">
              <a:avLst/>
            </a:prstGeom>
            <a:solidFill>
              <a:srgbClr val="FFC000"/>
            </a:solidFill>
            <a:ln w="12700">
              <a:solidFill>
                <a:schemeClr val="tx1"/>
              </a:solidFill>
              <a:miter lim="800000"/>
              <a:headEnd/>
              <a:tailEnd/>
            </a:ln>
          </p:spPr>
          <p:txBody>
            <a:bodyPr wrap="none" anchor="ct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endParaRPr lang="sv-SE" altLang="sv-SE" sz="1400"/>
            </a:p>
          </p:txBody>
        </p:sp>
        <p:sp>
          <p:nvSpPr>
            <p:cNvPr id="38924" name="Text Box 28"/>
            <p:cNvSpPr txBox="1">
              <a:spLocks noChangeArrowheads="1"/>
            </p:cNvSpPr>
            <p:nvPr/>
          </p:nvSpPr>
          <p:spPr bwMode="auto">
            <a:xfrm>
              <a:off x="2658" y="739"/>
              <a:ext cx="756" cy="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gn="ctr">
                <a:lnSpc>
                  <a:spcPct val="100000"/>
                </a:lnSpc>
                <a:buClrTx/>
                <a:buFontTx/>
                <a:buNone/>
              </a:pPr>
              <a:r>
                <a:rPr lang="fr-FR" altLang="sv-SE" sz="1800" dirty="0">
                  <a:latin typeface="Calibri" panose="020F0502020204030204" pitchFamily="34" charset="0"/>
                  <a:cs typeface="Calibri" panose="020F0502020204030204" pitchFamily="34" charset="0"/>
                </a:rPr>
                <a:t>Régime à cotisations</a:t>
              </a:r>
            </a:p>
            <a:p>
              <a:pPr algn="ctr">
                <a:lnSpc>
                  <a:spcPct val="100000"/>
                </a:lnSpc>
                <a:buClrTx/>
                <a:buFontTx/>
                <a:buNone/>
              </a:pPr>
              <a:r>
                <a:rPr lang="fr-FR" altLang="sv-SE" sz="1800" dirty="0">
                  <a:latin typeface="Calibri" panose="020F0502020204030204" pitchFamily="34" charset="0"/>
                  <a:cs typeface="Calibri" panose="020F0502020204030204" pitchFamily="34" charset="0"/>
                </a:rPr>
                <a:t>définies</a:t>
              </a:r>
            </a:p>
          </p:txBody>
        </p:sp>
      </p:grpSp>
      <p:sp>
        <p:nvSpPr>
          <p:cNvPr id="25629" name="Rectangle 29"/>
          <p:cNvSpPr>
            <a:spLocks noChangeArrowheads="1"/>
          </p:cNvSpPr>
          <p:nvPr/>
        </p:nvSpPr>
        <p:spPr bwMode="auto">
          <a:xfrm>
            <a:off x="2895168" y="1857665"/>
            <a:ext cx="1355725" cy="3648222"/>
          </a:xfrm>
          <a:prstGeom prst="rect">
            <a:avLst/>
          </a:prstGeom>
          <a:solidFill>
            <a:schemeClr val="accent2"/>
          </a:solidFill>
          <a:ln w="12700">
            <a:solidFill>
              <a:schemeClr val="tx1"/>
            </a:solidFill>
            <a:miter lim="800000"/>
            <a:headEnd/>
            <a:tailEnd/>
          </a:ln>
        </p:spPr>
        <p:txBody>
          <a:bodyPr wrap="none" anchor="ct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gn="ctr">
              <a:lnSpc>
                <a:spcPct val="100000"/>
              </a:lnSpc>
              <a:buClrTx/>
              <a:buFontTx/>
              <a:buNone/>
            </a:pPr>
            <a:r>
              <a:rPr lang="fr-FR" altLang="sv-SE" sz="1800" dirty="0">
                <a:latin typeface="Calibri" panose="020F0502020204030204" pitchFamily="34" charset="0"/>
                <a:cs typeface="Calibri" panose="020F0502020204030204" pitchFamily="34" charset="0"/>
              </a:rPr>
              <a:t>Régime</a:t>
            </a:r>
          </a:p>
          <a:p>
            <a:pPr algn="ctr">
              <a:lnSpc>
                <a:spcPct val="100000"/>
              </a:lnSpc>
              <a:buClrTx/>
              <a:buFontTx/>
              <a:buNone/>
            </a:pPr>
            <a:r>
              <a:rPr lang="fr-FR" altLang="sv-SE" sz="1800" dirty="0">
                <a:latin typeface="Calibri" panose="020F0502020204030204" pitchFamily="34" charset="0"/>
                <a:cs typeface="Calibri" panose="020F0502020204030204" pitchFamily="34" charset="0"/>
              </a:rPr>
              <a:t>par</a:t>
            </a:r>
          </a:p>
          <a:p>
            <a:pPr algn="ctr">
              <a:lnSpc>
                <a:spcPct val="100000"/>
              </a:lnSpc>
              <a:buClrTx/>
              <a:buFontTx/>
              <a:buNone/>
            </a:pPr>
            <a:r>
              <a:rPr lang="fr-FR" altLang="sv-SE" sz="1800" dirty="0" smtClean="0">
                <a:latin typeface="Calibri" panose="020F0502020204030204" pitchFamily="34" charset="0"/>
                <a:cs typeface="Calibri" panose="020F0502020204030204" pitchFamily="34" charset="0"/>
              </a:rPr>
              <a:t>répartition</a:t>
            </a:r>
            <a:endParaRPr lang="fr-FR" altLang="sv-SE" sz="1800" dirty="0">
              <a:latin typeface="Calibri" panose="020F0502020204030204" pitchFamily="34" charset="0"/>
              <a:cs typeface="Calibri" panose="020F0502020204030204" pitchFamily="34" charset="0"/>
            </a:endParaRPr>
          </a:p>
        </p:txBody>
      </p:sp>
      <p:sp>
        <p:nvSpPr>
          <p:cNvPr id="25630" name="Rectangle 30"/>
          <p:cNvSpPr>
            <a:spLocks noChangeArrowheads="1"/>
          </p:cNvSpPr>
          <p:nvPr/>
        </p:nvSpPr>
        <p:spPr bwMode="auto">
          <a:xfrm>
            <a:off x="5471680" y="1857809"/>
            <a:ext cx="1168400" cy="3648077"/>
          </a:xfrm>
          <a:prstGeom prst="rect">
            <a:avLst/>
          </a:prstGeom>
          <a:solidFill>
            <a:srgbClr val="5EB0E6"/>
          </a:solidFill>
          <a:ln w="12700">
            <a:solidFill>
              <a:schemeClr val="tx1"/>
            </a:solidFill>
            <a:miter lim="800000"/>
            <a:headEnd/>
            <a:tailEnd/>
          </a:ln>
        </p:spPr>
        <p:txBody>
          <a:bodyPr wrap="none" anchor="ct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gn="ctr">
              <a:lnSpc>
                <a:spcPct val="100000"/>
              </a:lnSpc>
              <a:buClrTx/>
              <a:buFontTx/>
              <a:buNone/>
            </a:pPr>
            <a:endParaRPr lang="fr-FR" altLang="sv-SE" sz="1800" dirty="0"/>
          </a:p>
          <a:p>
            <a:pPr algn="ctr">
              <a:lnSpc>
                <a:spcPct val="100000"/>
              </a:lnSpc>
              <a:buClrTx/>
              <a:buFontTx/>
              <a:buNone/>
            </a:pPr>
            <a:endParaRPr lang="fr-FR" altLang="sv-SE" sz="1800" dirty="0"/>
          </a:p>
          <a:p>
            <a:pPr algn="ctr">
              <a:lnSpc>
                <a:spcPct val="100000"/>
              </a:lnSpc>
              <a:buClrTx/>
              <a:buFontTx/>
              <a:buNone/>
            </a:pPr>
            <a:r>
              <a:rPr lang="fr-FR" altLang="sv-SE" sz="1800" dirty="0">
                <a:latin typeface="Calibri" panose="020F0502020204030204" pitchFamily="34" charset="0"/>
                <a:cs typeface="Calibri" panose="020F0502020204030204" pitchFamily="34" charset="0"/>
              </a:rPr>
              <a:t>Régime</a:t>
            </a:r>
          </a:p>
          <a:p>
            <a:pPr algn="ctr">
              <a:lnSpc>
                <a:spcPct val="100000"/>
              </a:lnSpc>
              <a:buClrTx/>
              <a:buFontTx/>
              <a:buNone/>
            </a:pPr>
            <a:r>
              <a:rPr lang="fr-FR" altLang="sv-SE" sz="1800" dirty="0">
                <a:latin typeface="Calibri" panose="020F0502020204030204" pitchFamily="34" charset="0"/>
                <a:cs typeface="Calibri" panose="020F0502020204030204" pitchFamily="34" charset="0"/>
              </a:rPr>
              <a:t>par</a:t>
            </a:r>
          </a:p>
          <a:p>
            <a:pPr algn="ctr">
              <a:lnSpc>
                <a:spcPct val="100000"/>
              </a:lnSpc>
              <a:buClrTx/>
              <a:buFontTx/>
              <a:buNone/>
            </a:pPr>
            <a:r>
              <a:rPr lang="fr-FR" altLang="sv-SE" sz="1800" dirty="0">
                <a:latin typeface="Calibri" panose="020F0502020204030204" pitchFamily="34" charset="0"/>
                <a:cs typeface="Calibri" panose="020F0502020204030204" pitchFamily="34" charset="0"/>
              </a:rPr>
              <a:t>c</a:t>
            </a:r>
            <a:r>
              <a:rPr lang="fr-FR" altLang="sv-SE" sz="1800" dirty="0" smtClean="0">
                <a:latin typeface="Calibri" panose="020F0502020204030204" pitchFamily="34" charset="0"/>
                <a:cs typeface="Calibri" panose="020F0502020204030204" pitchFamily="34" charset="0"/>
              </a:rPr>
              <a:t>apita-</a:t>
            </a:r>
          </a:p>
          <a:p>
            <a:pPr algn="ctr">
              <a:lnSpc>
                <a:spcPct val="100000"/>
              </a:lnSpc>
              <a:buClrTx/>
              <a:buFontTx/>
              <a:buNone/>
            </a:pPr>
            <a:r>
              <a:rPr lang="fr-FR" altLang="sv-SE" sz="1800" dirty="0" smtClean="0">
                <a:latin typeface="Calibri" panose="020F0502020204030204" pitchFamily="34" charset="0"/>
                <a:cs typeface="Calibri" panose="020F0502020204030204" pitchFamily="34" charset="0"/>
              </a:rPr>
              <a:t>lisation</a:t>
            </a:r>
            <a:endParaRPr lang="fr-FR" altLang="sv-SE" sz="1800" dirty="0">
              <a:latin typeface="Calibri" panose="020F0502020204030204" pitchFamily="34" charset="0"/>
              <a:cs typeface="Calibri" panose="020F0502020204030204" pitchFamily="34" charset="0"/>
            </a:endParaRPr>
          </a:p>
          <a:p>
            <a:pPr algn="ctr">
              <a:lnSpc>
                <a:spcPct val="100000"/>
              </a:lnSpc>
              <a:buClrTx/>
              <a:buFontTx/>
              <a:buNone/>
            </a:pPr>
            <a:endParaRPr lang="fr-FR" altLang="sv-SE" dirty="0"/>
          </a:p>
          <a:p>
            <a:pPr algn="ctr">
              <a:lnSpc>
                <a:spcPct val="100000"/>
              </a:lnSpc>
              <a:buClrTx/>
              <a:buFontTx/>
              <a:buNone/>
            </a:pPr>
            <a:endParaRPr lang="fr-FR" altLang="sv-SE" dirty="0"/>
          </a:p>
        </p:txBody>
      </p:sp>
      <p:sp>
        <p:nvSpPr>
          <p:cNvPr id="24" name="Platshållare för datum 3"/>
          <p:cNvSpPr>
            <a:spLocks noGrp="1"/>
          </p:cNvSpPr>
          <p:nvPr>
            <p:ph type="dt" sz="quarter" idx="11"/>
          </p:nvPr>
        </p:nvSpPr>
        <p:spPr>
          <a:xfrm>
            <a:off x="7435850" y="6470650"/>
            <a:ext cx="900113" cy="217488"/>
          </a:xfrm>
        </p:spPr>
        <p:txBody>
          <a:bodyPr/>
          <a:lstStyle/>
          <a:p>
            <a:fld id="{16AC8E8C-9CBC-4808-B4F4-1162B8C48B68}" type="datetime1">
              <a:rPr lang="sv-SE" smtClean="0"/>
              <a:t>2018-06-28</a:t>
            </a:fld>
            <a:endParaRPr lang="sv-SE" dirty="0"/>
          </a:p>
        </p:txBody>
      </p:sp>
      <p:sp>
        <p:nvSpPr>
          <p:cNvPr id="25" name="Platshållare för sidfot 5"/>
          <p:cNvSpPr>
            <a:spLocks noGrp="1"/>
          </p:cNvSpPr>
          <p:nvPr>
            <p:ph type="ftr" sz="quarter" idx="12"/>
          </p:nvPr>
        </p:nvSpPr>
        <p:spPr>
          <a:xfrm>
            <a:off x="4476750" y="6470650"/>
            <a:ext cx="2879725"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en-US" altLang="sv-SE" sz="800" dirty="0"/>
              <a:t>Ole </a:t>
            </a:r>
            <a:r>
              <a:rPr lang="en-US" altLang="sv-SE" sz="800" dirty="0" err="1"/>
              <a:t>Settergren</a:t>
            </a:r>
            <a:r>
              <a:rPr lang="en-US" altLang="sv-SE" sz="800" dirty="0"/>
              <a:t> </a:t>
            </a:r>
          </a:p>
        </p:txBody>
      </p:sp>
    </p:spTree>
    <p:extLst>
      <p:ext uri="{BB962C8B-B14F-4D97-AF65-F5344CB8AC3E}">
        <p14:creationId xmlns:p14="http://schemas.microsoft.com/office/powerpoint/2010/main" val="28661208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5629"/>
                                        </p:tgtEl>
                                        <p:attrNameLst>
                                          <p:attrName>style.visibility</p:attrName>
                                        </p:attrNameLst>
                                      </p:cBhvr>
                                      <p:to>
                                        <p:strVal val="visible"/>
                                      </p:to>
                                    </p:set>
                                    <p:animEffect transition="in" filter="wipe(down)">
                                      <p:cBhvr>
                                        <p:cTn id="27" dur="500"/>
                                        <p:tgtEl>
                                          <p:spTgt spid="25629"/>
                                        </p:tgtEl>
                                      </p:cBhvr>
                                    </p:animEffect>
                                  </p:childTnLst>
                                  <p:subTnLst>
                                    <p:set>
                                      <p:cBhvr override="childStyle">
                                        <p:cTn dur="1" fill="hold" display="0" masterRel="nextClick" afterEffect="1"/>
                                        <p:tgtEl>
                                          <p:spTgt spid="25629"/>
                                        </p:tgtEl>
                                        <p:attrNameLst>
                                          <p:attrName>style.visibility</p:attrName>
                                        </p:attrNameLst>
                                      </p:cBhvr>
                                      <p:to>
                                        <p:strVal val="hidden"/>
                                      </p:to>
                                    </p:set>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5630"/>
                                        </p:tgtEl>
                                        <p:attrNameLst>
                                          <p:attrName>style.visibility</p:attrName>
                                        </p:attrNameLst>
                                      </p:cBhvr>
                                      <p:to>
                                        <p:strVal val="visible"/>
                                      </p:to>
                                    </p:set>
                                    <p:animEffect transition="in" filter="wipe(down)">
                                      <p:cBhvr>
                                        <p:cTn id="32" dur="500"/>
                                        <p:tgtEl>
                                          <p:spTgt spid="25630"/>
                                        </p:tgtEl>
                                      </p:cBhvr>
                                    </p:animEffect>
                                  </p:childTnLst>
                                  <p:subTnLst>
                                    <p:set>
                                      <p:cBhvr override="childStyle">
                                        <p:cTn dur="1" fill="hold" display="0" masterRel="nextClick" afterEffect="1"/>
                                        <p:tgtEl>
                                          <p:spTgt spid="2563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9" grpId="0" animBg="1" autoUpdateAnimBg="0"/>
      <p:bldP spid="25630"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fr-FR" altLang="sv-SE" sz="2800" dirty="0"/>
              <a:t>Stratégie de la réforme</a:t>
            </a:r>
            <a:br>
              <a:rPr lang="fr-FR" altLang="sv-SE" sz="2800" dirty="0"/>
            </a:br>
            <a:endParaRPr lang="sv-SE" dirty="0"/>
          </a:p>
        </p:txBody>
      </p:sp>
      <p:sp>
        <p:nvSpPr>
          <p:cNvPr id="39938" name="Platshållare för bildnummer 1"/>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fld id="{648BD665-ED00-416F-BEFC-5E5BB5B6C59F}" type="slidenum">
              <a:rPr lang="en-US" altLang="sv-SE" sz="800"/>
              <a:pPr>
                <a:lnSpc>
                  <a:spcPct val="100000"/>
                </a:lnSpc>
                <a:buClrTx/>
                <a:buFontTx/>
                <a:buNone/>
              </a:pPr>
              <a:t>14</a:t>
            </a:fld>
            <a:endParaRPr lang="en-US" altLang="sv-SE" sz="800"/>
          </a:p>
        </p:txBody>
      </p:sp>
      <p:sp>
        <p:nvSpPr>
          <p:cNvPr id="39939" name="Line 2"/>
          <p:cNvSpPr>
            <a:spLocks noChangeShapeType="1"/>
          </p:cNvSpPr>
          <p:nvPr/>
        </p:nvSpPr>
        <p:spPr bwMode="auto">
          <a:xfrm>
            <a:off x="2863850" y="3194050"/>
            <a:ext cx="3810000" cy="0"/>
          </a:xfrm>
          <a:prstGeom prst="line">
            <a:avLst/>
          </a:prstGeom>
          <a:noFill/>
          <a:ln w="12700" cap="rnd">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sv-SE"/>
          </a:p>
        </p:txBody>
      </p:sp>
      <p:sp>
        <p:nvSpPr>
          <p:cNvPr id="39940" name="Line 3"/>
          <p:cNvSpPr>
            <a:spLocks noChangeShapeType="1"/>
          </p:cNvSpPr>
          <p:nvPr/>
        </p:nvSpPr>
        <p:spPr bwMode="auto">
          <a:xfrm rot="-5400000">
            <a:off x="3743325" y="3829050"/>
            <a:ext cx="3810000" cy="0"/>
          </a:xfrm>
          <a:prstGeom prst="line">
            <a:avLst/>
          </a:prstGeom>
          <a:noFill/>
          <a:ln w="12700" cap="rnd">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sv-SE"/>
          </a:p>
        </p:txBody>
      </p:sp>
      <p:sp>
        <p:nvSpPr>
          <p:cNvPr id="39941" name="Rectangle 4"/>
          <p:cNvSpPr>
            <a:spLocks noChangeArrowheads="1"/>
          </p:cNvSpPr>
          <p:nvPr/>
        </p:nvSpPr>
        <p:spPr bwMode="auto">
          <a:xfrm>
            <a:off x="4137025" y="4951413"/>
            <a:ext cx="33337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defTabSz="76200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defTabSz="7620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defTabSz="7620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fr-FR" altLang="sv-SE" sz="1600" b="1">
                <a:solidFill>
                  <a:srgbClr val="000000"/>
                </a:solidFill>
              </a:rPr>
              <a:t>III</a:t>
            </a:r>
            <a:endParaRPr lang="fr-FR" altLang="sv-SE" sz="1000"/>
          </a:p>
        </p:txBody>
      </p:sp>
      <p:sp>
        <p:nvSpPr>
          <p:cNvPr id="39942" name="Rectangle 5"/>
          <p:cNvSpPr>
            <a:spLocks noChangeArrowheads="1"/>
          </p:cNvSpPr>
          <p:nvPr/>
        </p:nvSpPr>
        <p:spPr bwMode="auto">
          <a:xfrm>
            <a:off x="5800725" y="4951413"/>
            <a:ext cx="2667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defTabSz="76200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defTabSz="7620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defTabSz="7620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fr-FR" altLang="sv-SE" sz="1600" b="1">
                <a:solidFill>
                  <a:srgbClr val="000000"/>
                </a:solidFill>
              </a:rPr>
              <a:t>IV</a:t>
            </a:r>
            <a:endParaRPr lang="fr-FR" altLang="sv-SE" sz="1000"/>
          </a:p>
        </p:txBody>
      </p:sp>
      <p:sp>
        <p:nvSpPr>
          <p:cNvPr id="39943" name="Rectangle 6"/>
          <p:cNvSpPr>
            <a:spLocks noChangeArrowheads="1"/>
          </p:cNvSpPr>
          <p:nvPr/>
        </p:nvSpPr>
        <p:spPr bwMode="auto">
          <a:xfrm>
            <a:off x="4219575" y="2663825"/>
            <a:ext cx="11112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defTabSz="76200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defTabSz="7620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defTabSz="7620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fr-FR" altLang="sv-SE" sz="1600" b="1">
                <a:solidFill>
                  <a:srgbClr val="000000"/>
                </a:solidFill>
              </a:rPr>
              <a:t>I</a:t>
            </a:r>
            <a:endParaRPr lang="fr-FR" altLang="sv-SE" sz="1000"/>
          </a:p>
        </p:txBody>
      </p:sp>
      <p:sp>
        <p:nvSpPr>
          <p:cNvPr id="39944" name="Rectangle 7"/>
          <p:cNvSpPr>
            <a:spLocks noChangeArrowheads="1"/>
          </p:cNvSpPr>
          <p:nvPr/>
        </p:nvSpPr>
        <p:spPr bwMode="auto">
          <a:xfrm>
            <a:off x="5867400" y="2663825"/>
            <a:ext cx="22225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defTabSz="76200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defTabSz="7620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defTabSz="7620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fr-FR" altLang="sv-SE" sz="1600" b="1">
                <a:solidFill>
                  <a:srgbClr val="000000"/>
                </a:solidFill>
              </a:rPr>
              <a:t>II</a:t>
            </a:r>
            <a:endParaRPr lang="fr-FR" altLang="sv-SE" sz="1000"/>
          </a:p>
        </p:txBody>
      </p:sp>
      <p:sp>
        <p:nvSpPr>
          <p:cNvPr id="39945" name="Rectangle 8"/>
          <p:cNvSpPr>
            <a:spLocks noChangeArrowheads="1"/>
          </p:cNvSpPr>
          <p:nvPr/>
        </p:nvSpPr>
        <p:spPr bwMode="auto">
          <a:xfrm>
            <a:off x="366713" y="3960813"/>
            <a:ext cx="1411287"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defTabSz="76200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defTabSz="7620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defTabSz="7620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gn="ctr">
              <a:lnSpc>
                <a:spcPct val="100000"/>
              </a:lnSpc>
              <a:buClrTx/>
              <a:buFontTx/>
              <a:buNone/>
            </a:pPr>
            <a:r>
              <a:rPr lang="fr-FR" altLang="sv-SE">
                <a:solidFill>
                  <a:srgbClr val="000000"/>
                </a:solidFill>
              </a:rPr>
              <a:t>Prestations</a:t>
            </a:r>
          </a:p>
          <a:p>
            <a:pPr algn="ctr">
              <a:lnSpc>
                <a:spcPct val="100000"/>
              </a:lnSpc>
              <a:buClrTx/>
              <a:buFontTx/>
              <a:buNone/>
            </a:pPr>
            <a:r>
              <a:rPr lang="fr-FR" altLang="sv-SE">
                <a:solidFill>
                  <a:srgbClr val="000000"/>
                </a:solidFill>
              </a:rPr>
              <a:t>définies</a:t>
            </a:r>
          </a:p>
        </p:txBody>
      </p:sp>
      <p:sp>
        <p:nvSpPr>
          <p:cNvPr id="39946" name="Rectangle 9"/>
          <p:cNvSpPr>
            <a:spLocks noChangeArrowheads="1"/>
          </p:cNvSpPr>
          <p:nvPr/>
        </p:nvSpPr>
        <p:spPr bwMode="auto">
          <a:xfrm>
            <a:off x="2768600" y="3236913"/>
            <a:ext cx="61913" cy="25146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endParaRPr lang="sv-SE" altLang="sv-SE" sz="1400"/>
          </a:p>
        </p:txBody>
      </p:sp>
      <p:sp>
        <p:nvSpPr>
          <p:cNvPr id="39947" name="Rectangle 10"/>
          <p:cNvSpPr>
            <a:spLocks noChangeArrowheads="1"/>
          </p:cNvSpPr>
          <p:nvPr/>
        </p:nvSpPr>
        <p:spPr bwMode="auto">
          <a:xfrm>
            <a:off x="2770188" y="1924050"/>
            <a:ext cx="57150" cy="1255713"/>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endParaRPr lang="sv-SE" altLang="sv-SE" sz="1400"/>
          </a:p>
        </p:txBody>
      </p:sp>
      <p:sp>
        <p:nvSpPr>
          <p:cNvPr id="39948" name="Rectangle 11"/>
          <p:cNvSpPr>
            <a:spLocks noChangeArrowheads="1"/>
          </p:cNvSpPr>
          <p:nvPr/>
        </p:nvSpPr>
        <p:spPr bwMode="auto">
          <a:xfrm>
            <a:off x="2774950" y="5734050"/>
            <a:ext cx="3910013" cy="55563"/>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endParaRPr lang="sv-SE" altLang="sv-SE" sz="1400"/>
          </a:p>
        </p:txBody>
      </p:sp>
      <p:sp>
        <p:nvSpPr>
          <p:cNvPr id="39950" name="Rectangle 13"/>
          <p:cNvSpPr>
            <a:spLocks noChangeArrowheads="1"/>
          </p:cNvSpPr>
          <p:nvPr/>
        </p:nvSpPr>
        <p:spPr bwMode="auto">
          <a:xfrm>
            <a:off x="3040063" y="1674813"/>
            <a:ext cx="1912937" cy="32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endParaRPr lang="sv-SE" altLang="sv-SE" sz="1400"/>
          </a:p>
        </p:txBody>
      </p:sp>
      <p:sp>
        <p:nvSpPr>
          <p:cNvPr id="39951" name="Rectangle 14"/>
          <p:cNvSpPr>
            <a:spLocks noChangeArrowheads="1"/>
          </p:cNvSpPr>
          <p:nvPr/>
        </p:nvSpPr>
        <p:spPr bwMode="auto">
          <a:xfrm>
            <a:off x="3040063" y="1682750"/>
            <a:ext cx="211772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defTabSz="76200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defTabSz="7620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defTabSz="7620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fr-FR" altLang="sv-SE" sz="1800">
                <a:solidFill>
                  <a:schemeClr val="bg1"/>
                </a:solidFill>
              </a:rPr>
              <a:t>Contribution 16 %</a:t>
            </a:r>
          </a:p>
        </p:txBody>
      </p:sp>
      <p:grpSp>
        <p:nvGrpSpPr>
          <p:cNvPr id="2" name="Group 15"/>
          <p:cNvGrpSpPr>
            <a:grpSpLocks/>
          </p:cNvGrpSpPr>
          <p:nvPr/>
        </p:nvGrpSpPr>
        <p:grpSpPr bwMode="auto">
          <a:xfrm>
            <a:off x="2749550" y="1573213"/>
            <a:ext cx="4181475" cy="3257550"/>
            <a:chOff x="1732" y="499"/>
            <a:chExt cx="2634" cy="2052"/>
          </a:xfrm>
        </p:grpSpPr>
        <p:grpSp>
          <p:nvGrpSpPr>
            <p:cNvPr id="39968" name="Group 16"/>
            <p:cNvGrpSpPr>
              <a:grpSpLocks/>
            </p:cNvGrpSpPr>
            <p:nvPr/>
          </p:nvGrpSpPr>
          <p:grpSpPr bwMode="auto">
            <a:xfrm>
              <a:off x="2893" y="499"/>
              <a:ext cx="1473" cy="2052"/>
              <a:chOff x="2893" y="499"/>
              <a:chExt cx="1473" cy="2052"/>
            </a:xfrm>
          </p:grpSpPr>
          <p:sp>
            <p:nvSpPr>
              <p:cNvPr id="39974" name="AutoShape 17"/>
              <p:cNvSpPr>
                <a:spLocks noChangeArrowheads="1"/>
              </p:cNvSpPr>
              <p:nvPr/>
            </p:nvSpPr>
            <p:spPr bwMode="auto">
              <a:xfrm rot="2649318">
                <a:off x="2893" y="864"/>
                <a:ext cx="192" cy="1687"/>
              </a:xfrm>
              <a:prstGeom prst="upArrow">
                <a:avLst>
                  <a:gd name="adj1" fmla="val 50000"/>
                  <a:gd name="adj2" fmla="val 219661"/>
                </a:avLst>
              </a:prstGeom>
              <a:solidFill>
                <a:srgbClr val="5EB0E6"/>
              </a:solidFill>
              <a:ln w="12700">
                <a:noFill/>
                <a:miter lim="800000"/>
                <a:headEnd/>
                <a:tailEnd/>
              </a:ln>
            </p:spPr>
            <p:txBody>
              <a:bodyPr wrap="none" anchor="ct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endParaRPr lang="sv-SE" altLang="sv-SE" sz="1400"/>
              </a:p>
            </p:txBody>
          </p:sp>
          <p:sp>
            <p:nvSpPr>
              <p:cNvPr id="39975" name="Rectangle 18"/>
              <p:cNvSpPr>
                <a:spLocks noChangeArrowheads="1"/>
              </p:cNvSpPr>
              <p:nvPr/>
            </p:nvSpPr>
            <p:spPr bwMode="auto">
              <a:xfrm>
                <a:off x="3152" y="499"/>
                <a:ext cx="1214"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defTabSz="76200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defTabSz="7620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defTabSz="7620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fr-FR" altLang="sv-SE" sz="1800">
                    <a:solidFill>
                      <a:srgbClr val="000000"/>
                    </a:solidFill>
                  </a:rPr>
                  <a:t>Cotisation 2,5 %</a:t>
                </a:r>
                <a:endParaRPr lang="fr-FR" altLang="sv-SE" sz="1800"/>
              </a:p>
            </p:txBody>
          </p:sp>
          <p:grpSp>
            <p:nvGrpSpPr>
              <p:cNvPr id="39976" name="Group 19"/>
              <p:cNvGrpSpPr>
                <a:grpSpLocks/>
              </p:cNvGrpSpPr>
              <p:nvPr/>
            </p:nvGrpSpPr>
            <p:grpSpPr bwMode="auto">
              <a:xfrm>
                <a:off x="3198" y="729"/>
                <a:ext cx="1091" cy="375"/>
                <a:chOff x="3198" y="729"/>
                <a:chExt cx="1091" cy="375"/>
              </a:xfrm>
            </p:grpSpPr>
            <p:sp>
              <p:nvSpPr>
                <p:cNvPr id="39977" name="Oval 20"/>
                <p:cNvSpPr>
                  <a:spLocks noChangeArrowheads="1"/>
                </p:cNvSpPr>
                <p:nvPr/>
              </p:nvSpPr>
              <p:spPr bwMode="auto">
                <a:xfrm>
                  <a:off x="3198" y="729"/>
                  <a:ext cx="1091" cy="375"/>
                </a:xfrm>
                <a:prstGeom prst="ellipse">
                  <a:avLst/>
                </a:prstGeom>
                <a:solidFill>
                  <a:srgbClr val="5EB0E6"/>
                </a:solidFill>
                <a:ln w="7938">
                  <a:noFill/>
                  <a:round/>
                  <a:headEnd/>
                  <a:tailEnd/>
                </a:ln>
              </p:spPr>
              <p:txBody>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endParaRPr lang="sv-SE" altLang="sv-SE" sz="1400"/>
                </a:p>
              </p:txBody>
            </p:sp>
            <p:sp>
              <p:nvSpPr>
                <p:cNvPr id="39978" name="Rectangle 21"/>
                <p:cNvSpPr>
                  <a:spLocks noChangeArrowheads="1"/>
                </p:cNvSpPr>
                <p:nvPr/>
              </p:nvSpPr>
              <p:spPr bwMode="auto">
                <a:xfrm>
                  <a:off x="3371" y="774"/>
                  <a:ext cx="745"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defTabSz="76200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defTabSz="7620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defTabSz="7620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gn="ctr">
                    <a:lnSpc>
                      <a:spcPct val="100000"/>
                    </a:lnSpc>
                    <a:buClrTx/>
                    <a:buFontTx/>
                    <a:buNone/>
                  </a:pPr>
                  <a:r>
                    <a:rPr lang="fr-FR" altLang="sv-SE" sz="1400" dirty="0"/>
                    <a:t>Régime de</a:t>
                  </a:r>
                </a:p>
                <a:p>
                  <a:pPr algn="ctr">
                    <a:lnSpc>
                      <a:spcPct val="100000"/>
                    </a:lnSpc>
                    <a:buClrTx/>
                    <a:buFontTx/>
                    <a:buNone/>
                  </a:pPr>
                  <a:r>
                    <a:rPr lang="fr-FR" altLang="sv-SE" sz="1400" dirty="0"/>
                    <a:t>capitalisation</a:t>
                  </a:r>
                </a:p>
              </p:txBody>
            </p:sp>
          </p:grpSp>
        </p:grpSp>
        <p:grpSp>
          <p:nvGrpSpPr>
            <p:cNvPr id="39969" name="Group 22"/>
            <p:cNvGrpSpPr>
              <a:grpSpLocks/>
            </p:cNvGrpSpPr>
            <p:nvPr/>
          </p:nvGrpSpPr>
          <p:grpSpPr bwMode="auto">
            <a:xfrm>
              <a:off x="1732" y="499"/>
              <a:ext cx="1213" cy="1757"/>
              <a:chOff x="1732" y="499"/>
              <a:chExt cx="1213" cy="1757"/>
            </a:xfrm>
          </p:grpSpPr>
          <p:sp>
            <p:nvSpPr>
              <p:cNvPr id="39970" name="AutoShape 23"/>
              <p:cNvSpPr>
                <a:spLocks noChangeArrowheads="1"/>
              </p:cNvSpPr>
              <p:nvPr/>
            </p:nvSpPr>
            <p:spPr bwMode="auto">
              <a:xfrm rot="-700210">
                <a:off x="2317" y="1152"/>
                <a:ext cx="192" cy="1104"/>
              </a:xfrm>
              <a:prstGeom prst="upArrow">
                <a:avLst>
                  <a:gd name="adj1" fmla="val 50000"/>
                  <a:gd name="adj2" fmla="val 143750"/>
                </a:avLst>
              </a:prstGeom>
              <a:solidFill>
                <a:schemeClr val="accent2"/>
              </a:solidFill>
              <a:ln w="12700">
                <a:noFill/>
                <a:miter lim="800000"/>
                <a:headEnd/>
                <a:tailEnd/>
              </a:ln>
            </p:spPr>
            <p:txBody>
              <a:bodyPr wrap="none" anchor="ct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endParaRPr lang="sv-SE" altLang="sv-SE" sz="1400"/>
              </a:p>
            </p:txBody>
          </p:sp>
          <p:sp>
            <p:nvSpPr>
              <p:cNvPr id="39971" name="Oval 24"/>
              <p:cNvSpPr>
                <a:spLocks noChangeArrowheads="1"/>
              </p:cNvSpPr>
              <p:nvPr/>
            </p:nvSpPr>
            <p:spPr bwMode="auto">
              <a:xfrm>
                <a:off x="1808" y="745"/>
                <a:ext cx="1099" cy="418"/>
              </a:xfrm>
              <a:prstGeom prst="ellipse">
                <a:avLst/>
              </a:prstGeom>
              <a:solidFill>
                <a:schemeClr val="accent2"/>
              </a:solidFill>
              <a:ln w="7938">
                <a:noFill/>
                <a:round/>
                <a:headEnd/>
                <a:tailEnd/>
              </a:ln>
            </p:spPr>
            <p:txBody>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endParaRPr lang="sv-SE" altLang="sv-SE" sz="1400"/>
              </a:p>
            </p:txBody>
          </p:sp>
          <p:sp>
            <p:nvSpPr>
              <p:cNvPr id="39972" name="Rectangle 25"/>
              <p:cNvSpPr>
                <a:spLocks noChangeArrowheads="1"/>
              </p:cNvSpPr>
              <p:nvPr/>
            </p:nvSpPr>
            <p:spPr bwMode="auto">
              <a:xfrm>
                <a:off x="1867" y="827"/>
                <a:ext cx="933" cy="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defTabSz="76200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defTabSz="7620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defTabSz="7620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gn="ctr">
                  <a:lnSpc>
                    <a:spcPct val="100000"/>
                  </a:lnSpc>
                  <a:buClrTx/>
                  <a:buFontTx/>
                  <a:buNone/>
                </a:pPr>
                <a:r>
                  <a:rPr lang="fr-FR" altLang="sv-SE" sz="1400" dirty="0"/>
                  <a:t>Nouveau régime</a:t>
                </a:r>
              </a:p>
              <a:p>
                <a:pPr algn="ctr">
                  <a:lnSpc>
                    <a:spcPct val="100000"/>
                  </a:lnSpc>
                  <a:buClrTx/>
                  <a:buFontTx/>
                  <a:buNone/>
                </a:pPr>
                <a:r>
                  <a:rPr lang="fr-FR" altLang="sv-SE" sz="1400" dirty="0"/>
                  <a:t>par répartition</a:t>
                </a:r>
              </a:p>
            </p:txBody>
          </p:sp>
          <p:sp>
            <p:nvSpPr>
              <p:cNvPr id="39973" name="Rectangle 26"/>
              <p:cNvSpPr>
                <a:spLocks noChangeArrowheads="1"/>
              </p:cNvSpPr>
              <p:nvPr/>
            </p:nvSpPr>
            <p:spPr bwMode="auto">
              <a:xfrm>
                <a:off x="1732" y="499"/>
                <a:ext cx="1213"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defTabSz="76200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defTabSz="7620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defTabSz="7620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fr-FR" altLang="sv-SE" sz="1800">
                    <a:solidFill>
                      <a:srgbClr val="000000"/>
                    </a:solidFill>
                  </a:rPr>
                  <a:t>Cotisation 16 % </a:t>
                </a:r>
                <a:endParaRPr lang="fr-FR" altLang="sv-SE" sz="1800"/>
              </a:p>
            </p:txBody>
          </p:sp>
        </p:grpSp>
      </p:grpSp>
      <p:grpSp>
        <p:nvGrpSpPr>
          <p:cNvPr id="6" name="Group 27"/>
          <p:cNvGrpSpPr>
            <a:grpSpLocks/>
          </p:cNvGrpSpPr>
          <p:nvPr/>
        </p:nvGrpSpPr>
        <p:grpSpPr bwMode="auto">
          <a:xfrm>
            <a:off x="179388" y="3854461"/>
            <a:ext cx="3135312" cy="2754318"/>
            <a:chOff x="113" y="1936"/>
            <a:chExt cx="1975" cy="1735"/>
          </a:xfrm>
        </p:grpSpPr>
        <p:grpSp>
          <p:nvGrpSpPr>
            <p:cNvPr id="39960" name="Group 28"/>
            <p:cNvGrpSpPr>
              <a:grpSpLocks/>
            </p:cNvGrpSpPr>
            <p:nvPr/>
          </p:nvGrpSpPr>
          <p:grpSpPr bwMode="auto">
            <a:xfrm>
              <a:off x="1247" y="1936"/>
              <a:ext cx="841" cy="814"/>
              <a:chOff x="1247" y="1936"/>
              <a:chExt cx="841" cy="814"/>
            </a:xfrm>
          </p:grpSpPr>
          <p:sp>
            <p:nvSpPr>
              <p:cNvPr id="39963" name="AutoShape 29"/>
              <p:cNvSpPr>
                <a:spLocks noChangeArrowheads="1"/>
              </p:cNvSpPr>
              <p:nvPr/>
            </p:nvSpPr>
            <p:spPr bwMode="auto">
              <a:xfrm>
                <a:off x="1655" y="2286"/>
                <a:ext cx="433" cy="114"/>
              </a:xfrm>
              <a:prstGeom prst="leftArrow">
                <a:avLst>
                  <a:gd name="adj1" fmla="val 50000"/>
                  <a:gd name="adj2" fmla="val 94956"/>
                </a:avLst>
              </a:prstGeom>
              <a:solidFill>
                <a:schemeClr val="bg1"/>
              </a:solidFill>
              <a:ln w="12700">
                <a:solidFill>
                  <a:schemeClr val="tx1"/>
                </a:solidFill>
                <a:prstDash val="dash"/>
                <a:miter lim="800000"/>
                <a:headEnd/>
                <a:tailEnd/>
              </a:ln>
            </p:spPr>
            <p:txBody>
              <a:bodyPr wrap="none" anchor="ct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endParaRPr lang="sv-SE" altLang="sv-SE" sz="1400"/>
              </a:p>
            </p:txBody>
          </p:sp>
          <p:sp>
            <p:nvSpPr>
              <p:cNvPr id="39964" name="AutoShape 30"/>
              <p:cNvSpPr>
                <a:spLocks/>
              </p:cNvSpPr>
              <p:nvPr/>
            </p:nvSpPr>
            <p:spPr bwMode="auto">
              <a:xfrm>
                <a:off x="1591" y="1936"/>
                <a:ext cx="64" cy="814"/>
              </a:xfrm>
              <a:prstGeom prst="rightBrace">
                <a:avLst>
                  <a:gd name="adj1" fmla="val 105990"/>
                  <a:gd name="adj2" fmla="val 50000"/>
                </a:avLst>
              </a:prstGeom>
              <a:noFill/>
              <a:ln w="12700">
                <a:solidFill>
                  <a:schemeClr val="tx1"/>
                </a:solidFill>
                <a:prstDash val="dash"/>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endParaRPr lang="sv-SE" altLang="sv-SE" sz="1400"/>
              </a:p>
            </p:txBody>
          </p:sp>
          <p:sp>
            <p:nvSpPr>
              <p:cNvPr id="39965" name="Oval 31"/>
              <p:cNvSpPr>
                <a:spLocks noChangeArrowheads="1"/>
              </p:cNvSpPr>
              <p:nvPr/>
            </p:nvSpPr>
            <p:spPr bwMode="auto">
              <a:xfrm>
                <a:off x="1258" y="1936"/>
                <a:ext cx="333" cy="238"/>
              </a:xfrm>
              <a:prstGeom prst="ellipse">
                <a:avLst/>
              </a:prstGeom>
              <a:solidFill>
                <a:schemeClr val="bg1"/>
              </a:solidFill>
              <a:ln w="12700">
                <a:solidFill>
                  <a:schemeClr val="tx1"/>
                </a:solidFill>
                <a:prstDash val="dash"/>
                <a:round/>
                <a:headEnd/>
                <a:tailEnd/>
              </a:ln>
            </p:spPr>
            <p:txBody>
              <a:bodyPr wrap="none" anchor="ctr"/>
              <a:lstStyle>
                <a:lvl1pPr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defTabSz="76200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defTabSz="7620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defTabSz="7620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gn="ctr">
                  <a:lnSpc>
                    <a:spcPct val="100000"/>
                  </a:lnSpc>
                  <a:buClrTx/>
                  <a:buFontTx/>
                  <a:buNone/>
                </a:pPr>
                <a:r>
                  <a:rPr lang="fr-FR" altLang="sv-SE" sz="1600"/>
                  <a:t>D</a:t>
                </a:r>
              </a:p>
            </p:txBody>
          </p:sp>
          <p:sp>
            <p:nvSpPr>
              <p:cNvPr id="39966" name="Oval 32"/>
              <p:cNvSpPr>
                <a:spLocks noChangeArrowheads="1"/>
              </p:cNvSpPr>
              <p:nvPr/>
            </p:nvSpPr>
            <p:spPr bwMode="auto">
              <a:xfrm>
                <a:off x="1256" y="2224"/>
                <a:ext cx="333" cy="238"/>
              </a:xfrm>
              <a:prstGeom prst="ellipse">
                <a:avLst/>
              </a:prstGeom>
              <a:solidFill>
                <a:schemeClr val="bg1"/>
              </a:solidFill>
              <a:ln w="12700">
                <a:solidFill>
                  <a:schemeClr val="tx1"/>
                </a:solidFill>
                <a:prstDash val="dash"/>
                <a:round/>
                <a:headEnd/>
                <a:tailEnd/>
              </a:ln>
            </p:spPr>
            <p:txBody>
              <a:bodyPr wrap="none" anchor="ctr"/>
              <a:lstStyle>
                <a:lvl1pPr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defTabSz="76200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defTabSz="7620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defTabSz="7620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gn="ctr">
                  <a:lnSpc>
                    <a:spcPct val="100000"/>
                  </a:lnSpc>
                  <a:buClrTx/>
                  <a:buFontTx/>
                  <a:buNone/>
                </a:pPr>
                <a:r>
                  <a:rPr lang="fr-FR" altLang="sv-SE" sz="1600"/>
                  <a:t>S</a:t>
                </a:r>
              </a:p>
            </p:txBody>
          </p:sp>
          <p:sp>
            <p:nvSpPr>
              <p:cNvPr id="39967" name="Oval 33"/>
              <p:cNvSpPr>
                <a:spLocks noChangeArrowheads="1"/>
              </p:cNvSpPr>
              <p:nvPr/>
            </p:nvSpPr>
            <p:spPr bwMode="auto">
              <a:xfrm>
                <a:off x="1247" y="2512"/>
                <a:ext cx="333" cy="238"/>
              </a:xfrm>
              <a:prstGeom prst="ellipse">
                <a:avLst/>
              </a:prstGeom>
              <a:solidFill>
                <a:schemeClr val="bg1"/>
              </a:solidFill>
              <a:ln w="12700">
                <a:solidFill>
                  <a:schemeClr val="tx1"/>
                </a:solidFill>
                <a:prstDash val="dash"/>
                <a:round/>
                <a:headEnd/>
                <a:tailEnd/>
              </a:ln>
            </p:spPr>
            <p:txBody>
              <a:bodyPr wrap="none" anchor="ctr"/>
              <a:lstStyle>
                <a:lvl1pPr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defTabSz="76200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defTabSz="7620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defTabSz="7620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gn="ctr">
                  <a:lnSpc>
                    <a:spcPct val="100000"/>
                  </a:lnSpc>
                  <a:buClrTx/>
                  <a:buFontTx/>
                  <a:buNone/>
                </a:pPr>
                <a:r>
                  <a:rPr lang="fr-FR" altLang="sv-SE" sz="1600"/>
                  <a:t>G</a:t>
                </a:r>
              </a:p>
            </p:txBody>
          </p:sp>
        </p:grpSp>
        <p:sp>
          <p:nvSpPr>
            <p:cNvPr id="39961" name="Oval 34"/>
            <p:cNvSpPr>
              <a:spLocks noChangeArrowheads="1"/>
            </p:cNvSpPr>
            <p:nvPr/>
          </p:nvSpPr>
          <p:spPr bwMode="auto">
            <a:xfrm>
              <a:off x="113" y="2736"/>
              <a:ext cx="1554" cy="935"/>
            </a:xfrm>
            <a:prstGeom prst="ellipse">
              <a:avLst/>
            </a:prstGeom>
            <a:solidFill>
              <a:schemeClr val="bg1"/>
            </a:solidFill>
            <a:ln w="12700">
              <a:solidFill>
                <a:schemeClr val="tx1"/>
              </a:solidFill>
              <a:prstDash val="dash"/>
              <a:round/>
              <a:headEnd/>
              <a:tailEnd/>
            </a:ln>
          </p:spPr>
          <p:txBody>
            <a:bodyPr wrap="none" anchor="ct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endParaRPr lang="sv-SE" altLang="sv-SE" sz="1400"/>
            </a:p>
          </p:txBody>
        </p:sp>
        <p:sp>
          <p:nvSpPr>
            <p:cNvPr id="39962" name="Text Box 35"/>
            <p:cNvSpPr txBox="1">
              <a:spLocks noChangeArrowheads="1"/>
            </p:cNvSpPr>
            <p:nvPr/>
          </p:nvSpPr>
          <p:spPr bwMode="auto">
            <a:xfrm>
              <a:off x="158" y="2951"/>
              <a:ext cx="1576" cy="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defTabSz="76200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defTabSz="7620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defTabSz="7620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fr-FR" altLang="sv-SE" sz="1600" dirty="0"/>
                <a:t>D = </a:t>
              </a:r>
              <a:r>
                <a:rPr lang="fr-FR" altLang="sv-SE" sz="1400" dirty="0"/>
                <a:t>pension d’invalidité</a:t>
              </a:r>
            </a:p>
            <a:p>
              <a:pPr>
                <a:lnSpc>
                  <a:spcPct val="100000"/>
                </a:lnSpc>
                <a:buClrTx/>
                <a:buFontTx/>
                <a:buNone/>
              </a:pPr>
              <a:r>
                <a:rPr lang="fr-FR" altLang="sv-SE" sz="1600" dirty="0"/>
                <a:t>S </a:t>
              </a:r>
              <a:r>
                <a:rPr lang="fr-FR" altLang="sv-SE" sz="1600" dirty="0" smtClean="0"/>
                <a:t>= </a:t>
              </a:r>
              <a:r>
                <a:rPr lang="fr-FR" altLang="sv-SE" sz="1400" dirty="0"/>
                <a:t>pension de </a:t>
              </a:r>
              <a:r>
                <a:rPr lang="fr-FR" altLang="sv-SE" sz="1400" dirty="0" smtClean="0"/>
                <a:t>veuvage</a:t>
              </a:r>
              <a:endParaRPr lang="fr-FR" altLang="sv-SE" sz="1400" dirty="0"/>
            </a:p>
            <a:p>
              <a:pPr>
                <a:lnSpc>
                  <a:spcPct val="100000"/>
                </a:lnSpc>
                <a:buClrTx/>
                <a:buFontTx/>
                <a:buNone/>
              </a:pPr>
              <a:r>
                <a:rPr lang="fr-FR" altLang="sv-SE" sz="1600" dirty="0" smtClean="0"/>
                <a:t>G = </a:t>
              </a:r>
              <a:r>
                <a:rPr lang="fr-FR" altLang="sv-SE" sz="1400" dirty="0"/>
                <a:t>minimum garanti</a:t>
              </a:r>
            </a:p>
          </p:txBody>
        </p:sp>
      </p:grpSp>
      <p:grpSp>
        <p:nvGrpSpPr>
          <p:cNvPr id="8" name="Group 36"/>
          <p:cNvGrpSpPr>
            <a:grpSpLocks/>
          </p:cNvGrpSpPr>
          <p:nvPr/>
        </p:nvGrpSpPr>
        <p:grpSpPr bwMode="auto">
          <a:xfrm>
            <a:off x="3221038" y="4182774"/>
            <a:ext cx="2108200" cy="741362"/>
            <a:chOff x="2029" y="2169"/>
            <a:chExt cx="1214" cy="375"/>
          </a:xfrm>
          <a:solidFill>
            <a:srgbClr val="AFA500"/>
          </a:solidFill>
        </p:grpSpPr>
        <p:sp>
          <p:nvSpPr>
            <p:cNvPr id="39958" name="Oval 37"/>
            <p:cNvSpPr>
              <a:spLocks noChangeArrowheads="1"/>
            </p:cNvSpPr>
            <p:nvPr/>
          </p:nvSpPr>
          <p:spPr bwMode="auto">
            <a:xfrm>
              <a:off x="2029" y="2169"/>
              <a:ext cx="1214" cy="375"/>
            </a:xfrm>
            <a:prstGeom prst="ellipse">
              <a:avLst/>
            </a:prstGeom>
            <a:grpFill/>
            <a:ln w="7938">
              <a:noFill/>
              <a:round/>
              <a:headEnd/>
              <a:tailEnd/>
            </a:ln>
          </p:spPr>
          <p:txBody>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endParaRPr lang="sv-SE" altLang="sv-SE" sz="1400"/>
            </a:p>
          </p:txBody>
        </p:sp>
        <p:sp>
          <p:nvSpPr>
            <p:cNvPr id="39959" name="Rectangle 38"/>
            <p:cNvSpPr>
              <a:spLocks noChangeArrowheads="1"/>
            </p:cNvSpPr>
            <p:nvPr/>
          </p:nvSpPr>
          <p:spPr bwMode="auto">
            <a:xfrm>
              <a:off x="2344" y="2194"/>
              <a:ext cx="599" cy="32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defTabSz="76200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defTabSz="7620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defTabSz="7620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gn="ctr">
                <a:lnSpc>
                  <a:spcPct val="100000"/>
                </a:lnSpc>
                <a:buClrTx/>
                <a:buFontTx/>
                <a:buNone/>
              </a:pPr>
              <a:r>
                <a:rPr lang="fr-FR" altLang="sv-SE" sz="1400">
                  <a:solidFill>
                    <a:srgbClr val="000000"/>
                  </a:solidFill>
                </a:rPr>
                <a:t>Ancien </a:t>
              </a:r>
            </a:p>
            <a:p>
              <a:pPr algn="ctr">
                <a:lnSpc>
                  <a:spcPct val="100000"/>
                </a:lnSpc>
                <a:buClrTx/>
                <a:buFontTx/>
                <a:buNone/>
              </a:pPr>
              <a:r>
                <a:rPr lang="fr-FR" altLang="sv-SE" sz="1400">
                  <a:solidFill>
                    <a:srgbClr val="000000"/>
                  </a:solidFill>
                </a:rPr>
                <a:t>régime par </a:t>
              </a:r>
            </a:p>
            <a:p>
              <a:pPr algn="ctr">
                <a:lnSpc>
                  <a:spcPct val="100000"/>
                </a:lnSpc>
                <a:buClrTx/>
                <a:buFontTx/>
                <a:buNone/>
              </a:pPr>
              <a:r>
                <a:rPr lang="fr-FR" altLang="sv-SE" sz="1400">
                  <a:solidFill>
                    <a:srgbClr val="000000"/>
                  </a:solidFill>
                </a:rPr>
                <a:t>répartition</a:t>
              </a:r>
              <a:endParaRPr lang="fr-FR" altLang="sv-SE" sz="1400"/>
            </a:p>
          </p:txBody>
        </p:sp>
      </p:grpSp>
      <p:sp>
        <p:nvSpPr>
          <p:cNvPr id="39955" name="Rectangle 39"/>
          <p:cNvSpPr>
            <a:spLocks noChangeArrowheads="1"/>
          </p:cNvSpPr>
          <p:nvPr/>
        </p:nvSpPr>
        <p:spPr bwMode="auto">
          <a:xfrm>
            <a:off x="457200" y="2193925"/>
            <a:ext cx="1401763"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defTabSz="76200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defTabSz="7620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defTabSz="7620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gn="ctr">
              <a:lnSpc>
                <a:spcPct val="100000"/>
              </a:lnSpc>
              <a:buClrTx/>
              <a:buFontTx/>
              <a:buNone/>
            </a:pPr>
            <a:r>
              <a:rPr lang="fr-FR" altLang="sv-SE">
                <a:solidFill>
                  <a:srgbClr val="000000"/>
                </a:solidFill>
              </a:rPr>
              <a:t>Cotisations</a:t>
            </a:r>
          </a:p>
          <a:p>
            <a:pPr algn="ctr">
              <a:lnSpc>
                <a:spcPct val="100000"/>
              </a:lnSpc>
              <a:buClrTx/>
              <a:buFontTx/>
              <a:buNone/>
            </a:pPr>
            <a:r>
              <a:rPr lang="fr-FR" altLang="sv-SE">
                <a:solidFill>
                  <a:srgbClr val="000000"/>
                </a:solidFill>
              </a:rPr>
              <a:t>définies</a:t>
            </a:r>
          </a:p>
        </p:txBody>
      </p:sp>
      <p:sp>
        <p:nvSpPr>
          <p:cNvPr id="39956" name="Rectangle 40"/>
          <p:cNvSpPr>
            <a:spLocks noChangeArrowheads="1"/>
          </p:cNvSpPr>
          <p:nvPr/>
        </p:nvSpPr>
        <p:spPr bwMode="auto">
          <a:xfrm>
            <a:off x="3216275" y="6010275"/>
            <a:ext cx="18605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defTabSz="76200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defTabSz="7620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defTabSz="7620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gn="ctr">
              <a:lnSpc>
                <a:spcPct val="100000"/>
              </a:lnSpc>
              <a:buClrTx/>
              <a:buFontTx/>
              <a:buNone/>
            </a:pPr>
            <a:r>
              <a:rPr lang="fr-FR" altLang="sv-SE">
                <a:solidFill>
                  <a:srgbClr val="000000"/>
                </a:solidFill>
              </a:rPr>
              <a:t>Répartition</a:t>
            </a:r>
          </a:p>
        </p:txBody>
      </p:sp>
      <p:sp>
        <p:nvSpPr>
          <p:cNvPr id="39957" name="Rectangle 41"/>
          <p:cNvSpPr>
            <a:spLocks noChangeArrowheads="1"/>
          </p:cNvSpPr>
          <p:nvPr/>
        </p:nvSpPr>
        <p:spPr bwMode="auto">
          <a:xfrm>
            <a:off x="5605463" y="6010275"/>
            <a:ext cx="236537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defTabSz="76200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defTabSz="7620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defTabSz="7620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gn="ctr">
              <a:lnSpc>
                <a:spcPct val="100000"/>
              </a:lnSpc>
              <a:buClrTx/>
              <a:buFontTx/>
              <a:buNone/>
            </a:pPr>
            <a:r>
              <a:rPr lang="fr-FR" altLang="sv-SE">
                <a:solidFill>
                  <a:srgbClr val="000000"/>
                </a:solidFill>
              </a:rPr>
              <a:t>Capitalisation</a:t>
            </a:r>
          </a:p>
        </p:txBody>
      </p:sp>
      <p:sp>
        <p:nvSpPr>
          <p:cNvPr id="43" name="Platshållare för datum 3"/>
          <p:cNvSpPr>
            <a:spLocks noGrp="1"/>
          </p:cNvSpPr>
          <p:nvPr>
            <p:ph type="dt" sz="quarter" idx="11"/>
          </p:nvPr>
        </p:nvSpPr>
        <p:spPr>
          <a:xfrm>
            <a:off x="7435850" y="6470650"/>
            <a:ext cx="900113" cy="217488"/>
          </a:xfrm>
        </p:spPr>
        <p:txBody>
          <a:bodyPr/>
          <a:lstStyle/>
          <a:p>
            <a:fld id="{16AC8E8C-9CBC-4808-B4F4-1162B8C48B68}" type="datetime1">
              <a:rPr lang="sv-SE" smtClean="0"/>
              <a:t>2018-06-28</a:t>
            </a:fld>
            <a:endParaRPr lang="sv-SE" dirty="0"/>
          </a:p>
        </p:txBody>
      </p:sp>
      <p:sp>
        <p:nvSpPr>
          <p:cNvPr id="44" name="Platshållare för sidfot 5"/>
          <p:cNvSpPr>
            <a:spLocks noGrp="1"/>
          </p:cNvSpPr>
          <p:nvPr>
            <p:ph type="ftr" sz="quarter" idx="12"/>
          </p:nvPr>
        </p:nvSpPr>
        <p:spPr>
          <a:xfrm>
            <a:off x="4476750" y="6470650"/>
            <a:ext cx="2879725"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en-US" altLang="sv-SE" sz="800" dirty="0"/>
              <a:t>Ole </a:t>
            </a:r>
            <a:r>
              <a:rPr lang="en-US" altLang="sv-SE" sz="800" dirty="0" err="1"/>
              <a:t>Settergren</a:t>
            </a:r>
            <a:r>
              <a:rPr lang="en-US" altLang="sv-SE" sz="800" dirty="0"/>
              <a:t> </a:t>
            </a:r>
          </a:p>
        </p:txBody>
      </p:sp>
    </p:spTree>
    <p:extLst>
      <p:ext uri="{BB962C8B-B14F-4D97-AF65-F5344CB8AC3E}">
        <p14:creationId xmlns:p14="http://schemas.microsoft.com/office/powerpoint/2010/main" val="33873600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ppt_x</p:attrName>
                                        </p:attrNameLst>
                                      </p:cBhvr>
                                      <p:tavLst>
                                        <p:tav tm="0">
                                          <p:val>
                                            <p:strVal val="#ppt_x+#ppt_w/2"/>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 y="1289198"/>
            <a:ext cx="7894638" cy="5475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ubrik 2"/>
          <p:cNvSpPr>
            <a:spLocks noGrp="1"/>
          </p:cNvSpPr>
          <p:nvPr>
            <p:ph type="title"/>
          </p:nvPr>
        </p:nvSpPr>
        <p:spPr/>
        <p:txBody>
          <a:bodyPr/>
          <a:lstStyle/>
          <a:p>
            <a:r>
              <a:rPr lang="fr-FR" altLang="sv-SE" dirty="0"/>
              <a:t>Chaque couronne cotisée correspond au même montant de crédit </a:t>
            </a:r>
            <a:r>
              <a:rPr lang="fr-FR" altLang="sv-SE" dirty="0" smtClean="0"/>
              <a:t>retraite</a:t>
            </a:r>
            <a:endParaRPr lang="sv-SE" dirty="0"/>
          </a:p>
        </p:txBody>
      </p:sp>
      <p:sp>
        <p:nvSpPr>
          <p:cNvPr id="40963" name="Platshållare för bildnummer 1"/>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fld id="{A82DE6E5-4237-4AC5-870E-A83AFE7581B9}" type="slidenum">
              <a:rPr lang="en-US" altLang="sv-SE" sz="800"/>
              <a:pPr>
                <a:lnSpc>
                  <a:spcPct val="100000"/>
                </a:lnSpc>
                <a:buClrTx/>
                <a:buFontTx/>
                <a:buNone/>
              </a:pPr>
              <a:t>15</a:t>
            </a:fld>
            <a:endParaRPr lang="en-US" altLang="sv-SE" sz="800"/>
          </a:p>
        </p:txBody>
      </p:sp>
      <p:sp>
        <p:nvSpPr>
          <p:cNvPr id="40965" name="Platshållare för sidfot 3"/>
          <p:cNvSpPr>
            <a:spLocks noGrp="1"/>
          </p:cNvSpPr>
          <p:nvPr>
            <p:ph type="ftr"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en-US" altLang="sv-SE" sz="800"/>
              <a:t>Ole Settergren </a:t>
            </a:r>
          </a:p>
        </p:txBody>
      </p:sp>
      <p:grpSp>
        <p:nvGrpSpPr>
          <p:cNvPr id="2" name="Grupp 1"/>
          <p:cNvGrpSpPr>
            <a:grpSpLocks/>
          </p:cNvGrpSpPr>
          <p:nvPr/>
        </p:nvGrpSpPr>
        <p:grpSpPr bwMode="auto">
          <a:xfrm>
            <a:off x="4958483" y="3585444"/>
            <a:ext cx="4111281" cy="1327150"/>
            <a:chOff x="4958208" y="3232848"/>
            <a:chExt cx="4111553" cy="1327226"/>
          </a:xfrm>
        </p:grpSpPr>
        <p:sp>
          <p:nvSpPr>
            <p:cNvPr id="40980" name="AutoShape 10"/>
            <p:cNvSpPr>
              <a:spLocks noChangeArrowheads="1"/>
            </p:cNvSpPr>
            <p:nvPr/>
          </p:nvSpPr>
          <p:spPr bwMode="auto">
            <a:xfrm rot="3240811">
              <a:off x="8000580" y="3490893"/>
              <a:ext cx="608012" cy="15303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8 w 21600"/>
                <a:gd name="T19" fmla="*/ 3159 h 21600"/>
                <a:gd name="T20" fmla="*/ 18442 w 21600"/>
                <a:gd name="T21" fmla="*/ 18441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278" y="5399"/>
                    <a:pt x="9760" y="5475"/>
                    <a:pt x="9260" y="5624"/>
                  </a:cubicBezTo>
                  <a:lnTo>
                    <a:pt x="7721" y="448"/>
                  </a:lnTo>
                  <a:cubicBezTo>
                    <a:pt x="8720" y="150"/>
                    <a:pt x="9757"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5EB0E6"/>
            </a:solidFill>
            <a:ln w="12700">
              <a:noFill/>
              <a:miter lim="800000"/>
              <a:headEnd/>
              <a:tailEnd/>
            </a:ln>
          </p:spPr>
          <p:txBody>
            <a:bodyPr wrap="none" anchor="ctr"/>
            <a:lstStyle/>
            <a:p>
              <a:endParaRPr lang="sv-SE" dirty="0"/>
            </a:p>
          </p:txBody>
        </p:sp>
        <p:sp>
          <p:nvSpPr>
            <p:cNvPr id="40981" name="Oval 11"/>
            <p:cNvSpPr>
              <a:spLocks noChangeArrowheads="1"/>
            </p:cNvSpPr>
            <p:nvPr/>
          </p:nvSpPr>
          <p:spPr bwMode="auto">
            <a:xfrm>
              <a:off x="4958208" y="3581380"/>
              <a:ext cx="4011613" cy="533400"/>
            </a:xfrm>
            <a:prstGeom prst="ellipse">
              <a:avLst/>
            </a:prstGeom>
            <a:solidFill>
              <a:srgbClr val="5EB0E6"/>
            </a:solidFill>
            <a:ln w="12700">
              <a:noFill/>
              <a:round/>
              <a:headEnd/>
              <a:tailEnd/>
            </a:ln>
          </p:spPr>
          <p:txBody>
            <a:bodyPr wrap="none" anchor="ctr"/>
            <a:lstStyle>
              <a:lvl1pPr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defTabSz="76200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defTabSz="7620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defTabSz="7620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gn="ctr">
                <a:lnSpc>
                  <a:spcPct val="100000"/>
                </a:lnSpc>
                <a:buClrTx/>
                <a:buFontTx/>
                <a:buNone/>
              </a:pPr>
              <a:r>
                <a:rPr lang="fr-FR" altLang="sv-SE" dirty="0">
                  <a:latin typeface="Calibri" panose="020F0502020204030204" pitchFamily="34" charset="0"/>
                  <a:cs typeface="Calibri" panose="020F0502020204030204" pitchFamily="34" charset="0"/>
                </a:rPr>
                <a:t>Régime par capitalisation</a:t>
              </a:r>
            </a:p>
          </p:txBody>
        </p:sp>
        <p:sp>
          <p:nvSpPr>
            <p:cNvPr id="40982" name="Rectangle 12"/>
            <p:cNvSpPr>
              <a:spLocks noChangeArrowheads="1"/>
            </p:cNvSpPr>
            <p:nvPr/>
          </p:nvSpPr>
          <p:spPr bwMode="auto">
            <a:xfrm>
              <a:off x="8172450" y="3232848"/>
              <a:ext cx="813097" cy="3385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defTabSz="76200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defTabSz="7620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defTabSz="7620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fr-FR" altLang="sv-SE" sz="1600" dirty="0">
                  <a:solidFill>
                    <a:srgbClr val="0070C0"/>
                  </a:solidFill>
                </a:rPr>
                <a:t>2,5 %</a:t>
              </a:r>
            </a:p>
          </p:txBody>
        </p:sp>
      </p:grpSp>
      <p:grpSp>
        <p:nvGrpSpPr>
          <p:cNvPr id="30728" name="Group 13"/>
          <p:cNvGrpSpPr>
            <a:grpSpLocks/>
          </p:cNvGrpSpPr>
          <p:nvPr/>
        </p:nvGrpSpPr>
        <p:grpSpPr bwMode="auto">
          <a:xfrm>
            <a:off x="1816100" y="1928960"/>
            <a:ext cx="5832475" cy="1438275"/>
            <a:chOff x="1066" y="781"/>
            <a:chExt cx="3674" cy="653"/>
          </a:xfrm>
          <a:solidFill>
            <a:schemeClr val="bg1">
              <a:lumMod val="85000"/>
            </a:schemeClr>
          </a:solidFill>
        </p:grpSpPr>
        <p:sp>
          <p:nvSpPr>
            <p:cNvPr id="40978" name="AutoShape 14"/>
            <p:cNvSpPr>
              <a:spLocks noChangeArrowheads="1"/>
            </p:cNvSpPr>
            <p:nvPr/>
          </p:nvSpPr>
          <p:spPr bwMode="auto">
            <a:xfrm rot="18359189" flipH="1">
              <a:off x="1776" y="648"/>
              <a:ext cx="384" cy="11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64 h 21600"/>
                <a:gd name="T20" fmla="*/ 18450 w 21600"/>
                <a:gd name="T21" fmla="*/ 1843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816" y="12277"/>
                  </a:moveTo>
                  <a:cubicBezTo>
                    <a:pt x="16934" y="11794"/>
                    <a:pt x="16995" y="11297"/>
                    <a:pt x="16995" y="10800"/>
                  </a:cubicBezTo>
                  <a:cubicBezTo>
                    <a:pt x="16995" y="7378"/>
                    <a:pt x="14221" y="4605"/>
                    <a:pt x="10800" y="4605"/>
                  </a:cubicBezTo>
                  <a:cubicBezTo>
                    <a:pt x="10202" y="4604"/>
                    <a:pt x="9607" y="4691"/>
                    <a:pt x="9034" y="4861"/>
                  </a:cubicBezTo>
                  <a:lnTo>
                    <a:pt x="7721" y="448"/>
                  </a:lnTo>
                  <a:cubicBezTo>
                    <a:pt x="8720" y="150"/>
                    <a:pt x="9757" y="-1"/>
                    <a:pt x="10800" y="0"/>
                  </a:cubicBezTo>
                  <a:cubicBezTo>
                    <a:pt x="16764" y="0"/>
                    <a:pt x="21600" y="4835"/>
                    <a:pt x="21600" y="10800"/>
                  </a:cubicBezTo>
                  <a:cubicBezTo>
                    <a:pt x="21600" y="11668"/>
                    <a:pt x="21495" y="12533"/>
                    <a:pt x="21288" y="13376"/>
                  </a:cubicBezTo>
                  <a:lnTo>
                    <a:pt x="23910" y="14020"/>
                  </a:lnTo>
                  <a:lnTo>
                    <a:pt x="17858" y="17685"/>
                  </a:lnTo>
                  <a:lnTo>
                    <a:pt x="14194" y="11633"/>
                  </a:lnTo>
                  <a:lnTo>
                    <a:pt x="16816" y="12277"/>
                  </a:lnTo>
                  <a:close/>
                </a:path>
              </a:pathLst>
            </a:custGeom>
            <a:grpFill/>
            <a:ln w="12700">
              <a:noFill/>
              <a:miter lim="800000"/>
              <a:headEnd/>
              <a:tailEnd/>
            </a:ln>
          </p:spPr>
          <p:txBody>
            <a:bodyPr wrap="none" anchor="ctr"/>
            <a:lstStyle/>
            <a:p>
              <a:endParaRPr lang="sv-SE"/>
            </a:p>
          </p:txBody>
        </p:sp>
        <p:sp>
          <p:nvSpPr>
            <p:cNvPr id="40979" name="Oval 15"/>
            <p:cNvSpPr>
              <a:spLocks noChangeArrowheads="1"/>
            </p:cNvSpPr>
            <p:nvPr/>
          </p:nvSpPr>
          <p:spPr bwMode="auto">
            <a:xfrm>
              <a:off x="1066" y="781"/>
              <a:ext cx="3674" cy="461"/>
            </a:xfrm>
            <a:prstGeom prst="ellipse">
              <a:avLst/>
            </a:prstGeom>
            <a:grpFill/>
            <a:ln w="12700">
              <a:noFill/>
              <a:round/>
              <a:headEnd/>
              <a:tailEnd/>
            </a:ln>
          </p:spPr>
          <p:txBody>
            <a:bodyPr wrap="none" anchor="ctr"/>
            <a:lstStyle>
              <a:lvl1pPr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defTabSz="76200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defTabSz="7620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defTabSz="7620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gn="ctr">
                <a:lnSpc>
                  <a:spcPct val="100000"/>
                </a:lnSpc>
                <a:buClrTx/>
                <a:buFontTx/>
                <a:buNone/>
              </a:pPr>
              <a:r>
                <a:rPr lang="fr-FR" altLang="sv-SE" dirty="0">
                  <a:latin typeface="Calibri" panose="020F0502020204030204" pitchFamily="34" charset="0"/>
                  <a:cs typeface="Calibri" panose="020F0502020204030204" pitchFamily="34" charset="0"/>
                </a:rPr>
                <a:t>Revenu ouvrant droit à une pension</a:t>
              </a:r>
            </a:p>
            <a:p>
              <a:pPr algn="ctr">
                <a:lnSpc>
                  <a:spcPct val="100000"/>
                </a:lnSpc>
                <a:buClrTx/>
                <a:buFontTx/>
                <a:buNone/>
              </a:pPr>
              <a:r>
                <a:rPr lang="fr-FR" altLang="sv-SE" sz="1400" dirty="0">
                  <a:latin typeface="Calibri" panose="020F0502020204030204" pitchFamily="34" charset="0"/>
                  <a:cs typeface="Calibri" panose="020F0502020204030204" pitchFamily="34" charset="0"/>
                </a:rPr>
                <a:t>+ Des </a:t>
              </a:r>
              <a:r>
                <a:rPr lang="fr-FR" altLang="sv-SE" sz="1400" dirty="0" err="1">
                  <a:latin typeface="Calibri" panose="020F0502020204030204" pitchFamily="34" charset="0"/>
                  <a:cs typeface="Calibri" panose="020F0502020204030204" pitchFamily="34" charset="0"/>
                </a:rPr>
                <a:t>payments</a:t>
              </a:r>
              <a:r>
                <a:rPr lang="fr-FR" altLang="sv-SE" sz="1400" dirty="0">
                  <a:latin typeface="Calibri" panose="020F0502020204030204" pitchFamily="34" charset="0"/>
                  <a:cs typeface="Calibri" panose="020F0502020204030204" pitchFamily="34" charset="0"/>
                </a:rPr>
                <a:t> de « solidarité » payés par l’état</a:t>
              </a:r>
            </a:p>
          </p:txBody>
        </p:sp>
      </p:grpSp>
      <p:sp>
        <p:nvSpPr>
          <p:cNvPr id="40969" name="Rectangle 16"/>
          <p:cNvSpPr>
            <a:spLocks noChangeArrowheads="1"/>
          </p:cNvSpPr>
          <p:nvPr/>
        </p:nvSpPr>
        <p:spPr bwMode="auto">
          <a:xfrm>
            <a:off x="104637" y="2481410"/>
            <a:ext cx="1284326" cy="338554"/>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defTabSz="76200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defTabSz="7620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defTabSz="7620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fr-FR" altLang="sv-SE" sz="1600" dirty="0"/>
              <a:t>Couronnes</a:t>
            </a:r>
            <a:endParaRPr lang="fr-FR" altLang="sv-SE" sz="1800" dirty="0"/>
          </a:p>
        </p:txBody>
      </p:sp>
      <p:grpSp>
        <p:nvGrpSpPr>
          <p:cNvPr id="4" name="Grupp 3"/>
          <p:cNvGrpSpPr>
            <a:grpSpLocks/>
          </p:cNvGrpSpPr>
          <p:nvPr/>
        </p:nvGrpSpPr>
        <p:grpSpPr bwMode="auto">
          <a:xfrm>
            <a:off x="347663" y="4141935"/>
            <a:ext cx="3884612" cy="1233488"/>
            <a:chOff x="348390" y="3777945"/>
            <a:chExt cx="3884613" cy="1233488"/>
          </a:xfrm>
        </p:grpSpPr>
        <p:sp>
          <p:nvSpPr>
            <p:cNvPr id="40972" name="Rectangle 5"/>
            <p:cNvSpPr>
              <a:spLocks noChangeArrowheads="1"/>
            </p:cNvSpPr>
            <p:nvPr/>
          </p:nvSpPr>
          <p:spPr bwMode="auto">
            <a:xfrm>
              <a:off x="348390" y="3777945"/>
              <a:ext cx="685800" cy="533400"/>
            </a:xfrm>
            <a:prstGeom prst="rect">
              <a:avLst/>
            </a:prstGeom>
            <a:solidFill>
              <a:schemeClr val="bg1"/>
            </a:solidFill>
            <a:ln w="12700">
              <a:solidFill>
                <a:schemeClr val="bg1"/>
              </a:solidFill>
              <a:miter lim="800000"/>
              <a:headEnd/>
              <a:tailEnd/>
            </a:ln>
          </p:spPr>
          <p:txBody>
            <a:bodyPr wrap="none" anchor="ctr"/>
            <a:lstStyle>
              <a:lvl1pPr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defTabSz="76200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defTabSz="7620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defTabSz="7620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gn="ctr">
                <a:lnSpc>
                  <a:spcPct val="100000"/>
                </a:lnSpc>
                <a:buClrTx/>
                <a:buFontTx/>
                <a:buNone/>
              </a:pPr>
              <a:r>
                <a:rPr lang="fr-FR" altLang="sv-SE"/>
                <a:t>16 %</a:t>
              </a:r>
              <a:endParaRPr lang="fr-FR" altLang="sv-SE" sz="2400"/>
            </a:p>
          </p:txBody>
        </p:sp>
        <p:grpSp>
          <p:nvGrpSpPr>
            <p:cNvPr id="40974" name="Grupp 2"/>
            <p:cNvGrpSpPr>
              <a:grpSpLocks/>
            </p:cNvGrpSpPr>
            <p:nvPr/>
          </p:nvGrpSpPr>
          <p:grpSpPr bwMode="auto">
            <a:xfrm>
              <a:off x="348390" y="3777945"/>
              <a:ext cx="3884613" cy="1233488"/>
              <a:chOff x="348390" y="3777945"/>
              <a:chExt cx="3884613" cy="1233488"/>
            </a:xfrm>
          </p:grpSpPr>
          <p:sp>
            <p:nvSpPr>
              <p:cNvPr id="40975" name="AutoShape 7"/>
              <p:cNvSpPr>
                <a:spLocks noChangeArrowheads="1"/>
              </p:cNvSpPr>
              <p:nvPr/>
            </p:nvSpPr>
            <p:spPr bwMode="auto">
              <a:xfrm rot="18359189" flipH="1">
                <a:off x="1042128" y="3982733"/>
                <a:ext cx="609600" cy="14478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74 h 21600"/>
                  <a:gd name="T20" fmla="*/ 18450 w 21600"/>
                  <a:gd name="T21" fmla="*/ 1842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278" y="5399"/>
                      <a:pt x="9760" y="5475"/>
                      <a:pt x="9260" y="5624"/>
                    </a:cubicBezTo>
                    <a:lnTo>
                      <a:pt x="7721" y="448"/>
                    </a:lnTo>
                    <a:cubicBezTo>
                      <a:pt x="8720" y="150"/>
                      <a:pt x="9757"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2"/>
              </a:solidFill>
              <a:ln w="12700">
                <a:noFill/>
                <a:miter lim="800000"/>
                <a:headEnd/>
                <a:tailEnd/>
              </a:ln>
            </p:spPr>
            <p:txBody>
              <a:bodyPr wrap="none" anchor="ctr"/>
              <a:lstStyle/>
              <a:p>
                <a:endParaRPr lang="sv-SE"/>
              </a:p>
            </p:txBody>
          </p:sp>
          <p:sp>
            <p:nvSpPr>
              <p:cNvPr id="40976" name="Rectangle 23"/>
              <p:cNvSpPr>
                <a:spLocks noChangeArrowheads="1"/>
              </p:cNvSpPr>
              <p:nvPr/>
            </p:nvSpPr>
            <p:spPr bwMode="auto">
              <a:xfrm>
                <a:off x="348390" y="3777945"/>
                <a:ext cx="685800" cy="533400"/>
              </a:xfrm>
              <a:prstGeom prst="rect">
                <a:avLst/>
              </a:prstGeom>
              <a:solidFill>
                <a:schemeClr val="bg1"/>
              </a:solidFill>
              <a:ln w="12700">
                <a:solidFill>
                  <a:schemeClr val="bg1"/>
                </a:solidFill>
                <a:miter lim="800000"/>
                <a:headEnd/>
                <a:tailEnd/>
              </a:ln>
            </p:spPr>
            <p:txBody>
              <a:bodyPr wrap="none" anchor="ctr"/>
              <a:lstStyle>
                <a:lvl1pPr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defTabSz="76200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defTabSz="7620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defTabSz="7620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gn="ctr">
                  <a:lnSpc>
                    <a:spcPct val="100000"/>
                  </a:lnSpc>
                  <a:buClrTx/>
                  <a:buFontTx/>
                  <a:buNone/>
                </a:pPr>
                <a:r>
                  <a:rPr lang="fr-FR" altLang="sv-SE" sz="1600" dirty="0">
                    <a:solidFill>
                      <a:schemeClr val="accent2"/>
                    </a:solidFill>
                  </a:rPr>
                  <a:t>16 %</a:t>
                </a:r>
                <a:endParaRPr lang="fr-FR" altLang="sv-SE" sz="1800" dirty="0">
                  <a:solidFill>
                    <a:schemeClr val="accent2"/>
                  </a:solidFill>
                </a:endParaRPr>
              </a:p>
            </p:txBody>
          </p:sp>
          <p:sp>
            <p:nvSpPr>
              <p:cNvPr id="40977" name="Oval 24"/>
              <p:cNvSpPr>
                <a:spLocks noChangeArrowheads="1"/>
              </p:cNvSpPr>
              <p:nvPr/>
            </p:nvSpPr>
            <p:spPr bwMode="auto">
              <a:xfrm>
                <a:off x="727803" y="4096600"/>
                <a:ext cx="3505200" cy="533400"/>
              </a:xfrm>
              <a:prstGeom prst="ellipse">
                <a:avLst/>
              </a:prstGeom>
              <a:solidFill>
                <a:schemeClr val="accent2"/>
              </a:solidFill>
              <a:ln w="12700">
                <a:noFill/>
                <a:round/>
                <a:headEnd/>
                <a:tailEnd/>
              </a:ln>
            </p:spPr>
            <p:txBody>
              <a:bodyPr wrap="none" anchor="ctr"/>
              <a:lstStyle>
                <a:lvl1pPr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defTabSz="76200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defTabSz="7620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defTabSz="7620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gn="ctr">
                  <a:lnSpc>
                    <a:spcPct val="100000"/>
                  </a:lnSpc>
                  <a:buClrTx/>
                  <a:buFontTx/>
                  <a:buNone/>
                </a:pPr>
                <a:r>
                  <a:rPr lang="fr-FR" altLang="sv-SE" dirty="0">
                    <a:latin typeface="Calibri" panose="020F0502020204030204" pitchFamily="34" charset="0"/>
                    <a:cs typeface="Calibri" panose="020F0502020204030204" pitchFamily="34" charset="0"/>
                  </a:rPr>
                  <a:t>Régime par répartition</a:t>
                </a:r>
              </a:p>
            </p:txBody>
          </p:sp>
        </p:grpSp>
      </p:grpSp>
      <p:sp>
        <p:nvSpPr>
          <p:cNvPr id="21" name="Platshållare för datum 3"/>
          <p:cNvSpPr>
            <a:spLocks noGrp="1"/>
          </p:cNvSpPr>
          <p:nvPr>
            <p:ph type="dt" sz="quarter" idx="11"/>
          </p:nvPr>
        </p:nvSpPr>
        <p:spPr>
          <a:xfrm>
            <a:off x="7435850" y="6470650"/>
            <a:ext cx="900113" cy="217488"/>
          </a:xfrm>
        </p:spPr>
        <p:txBody>
          <a:bodyPr/>
          <a:lstStyle/>
          <a:p>
            <a:fld id="{16AC8E8C-9CBC-4808-B4F4-1162B8C48B68}" type="datetime1">
              <a:rPr lang="sv-SE" smtClean="0"/>
              <a:t>2018-06-28</a:t>
            </a:fld>
            <a:endParaRPr lang="sv-SE" dirty="0"/>
          </a:p>
        </p:txBody>
      </p:sp>
    </p:spTree>
    <p:extLst>
      <p:ext uri="{BB962C8B-B14F-4D97-AF65-F5344CB8AC3E}">
        <p14:creationId xmlns:p14="http://schemas.microsoft.com/office/powerpoint/2010/main" val="33328995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1782345" y="2890406"/>
            <a:ext cx="1696298" cy="307777"/>
          </a:xfrm>
          <a:prstGeom prst="rect">
            <a:avLst/>
          </a:prstGeom>
          <a:solidFill>
            <a:schemeClr val="accent2"/>
          </a:solidFill>
          <a:ln w="12700">
            <a:noFill/>
            <a:miter lim="800000"/>
            <a:headEnd/>
            <a:tailEnd/>
          </a:ln>
          <a:effectLst/>
          <a:extLst/>
        </p:spPr>
        <p:txBody>
          <a:bodyPr wrap="none">
            <a:spAutoFit/>
          </a:bodyPr>
          <a:lstStyle/>
          <a:p>
            <a:pPr algn="ctr" defTabSz="762000" eaLnBrk="0" hangingPunct="0"/>
            <a:r>
              <a:rPr lang="en-US" dirty="0" err="1" smtClean="0"/>
              <a:t>Coûts</a:t>
            </a:r>
            <a:r>
              <a:rPr lang="en-US" dirty="0" smtClean="0"/>
              <a:t> de </a:t>
            </a:r>
            <a:r>
              <a:rPr lang="en-US" dirty="0" err="1" smtClean="0"/>
              <a:t>gestion</a:t>
            </a:r>
            <a:endParaRPr lang="en-US" sz="3200" dirty="0"/>
          </a:p>
        </p:txBody>
      </p:sp>
      <p:grpSp>
        <p:nvGrpSpPr>
          <p:cNvPr id="100355" name="Group 3"/>
          <p:cNvGrpSpPr>
            <a:grpSpLocks/>
          </p:cNvGrpSpPr>
          <p:nvPr/>
        </p:nvGrpSpPr>
        <p:grpSpPr bwMode="auto">
          <a:xfrm>
            <a:off x="1765300" y="3187558"/>
            <a:ext cx="854075" cy="1193800"/>
            <a:chOff x="1112" y="1502"/>
            <a:chExt cx="538" cy="752"/>
          </a:xfrm>
        </p:grpSpPr>
        <p:sp>
          <p:nvSpPr>
            <p:cNvPr id="100794" name="Line 4"/>
            <p:cNvSpPr>
              <a:spLocks noChangeShapeType="1"/>
            </p:cNvSpPr>
            <p:nvPr/>
          </p:nvSpPr>
          <p:spPr bwMode="auto">
            <a:xfrm>
              <a:off x="1590" y="1502"/>
              <a:ext cx="60" cy="20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00795" name="Line 5"/>
            <p:cNvSpPr>
              <a:spLocks noChangeShapeType="1"/>
            </p:cNvSpPr>
            <p:nvPr/>
          </p:nvSpPr>
          <p:spPr bwMode="auto">
            <a:xfrm>
              <a:off x="1112" y="1834"/>
              <a:ext cx="228" cy="7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00796" name="Line 6"/>
            <p:cNvSpPr>
              <a:spLocks noChangeShapeType="1"/>
            </p:cNvSpPr>
            <p:nvPr/>
          </p:nvSpPr>
          <p:spPr bwMode="auto">
            <a:xfrm flipV="1">
              <a:off x="1179" y="2048"/>
              <a:ext cx="247" cy="20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grpSp>
      <p:grpSp>
        <p:nvGrpSpPr>
          <p:cNvPr id="100356" name="Group 7"/>
          <p:cNvGrpSpPr>
            <a:grpSpLocks/>
          </p:cNvGrpSpPr>
          <p:nvPr/>
        </p:nvGrpSpPr>
        <p:grpSpPr bwMode="auto">
          <a:xfrm>
            <a:off x="950913" y="3084370"/>
            <a:ext cx="923925" cy="842963"/>
            <a:chOff x="685" y="1536"/>
            <a:chExt cx="633" cy="624"/>
          </a:xfrm>
        </p:grpSpPr>
        <p:sp>
          <p:nvSpPr>
            <p:cNvPr id="100792" name="Oval 8"/>
            <p:cNvSpPr>
              <a:spLocks noChangeArrowheads="1"/>
            </p:cNvSpPr>
            <p:nvPr/>
          </p:nvSpPr>
          <p:spPr bwMode="auto">
            <a:xfrm>
              <a:off x="685" y="1536"/>
              <a:ext cx="633" cy="624"/>
            </a:xfrm>
            <a:prstGeom prst="ellipse">
              <a:avLst/>
            </a:prstGeom>
            <a:solidFill>
              <a:schemeClr val="accent2"/>
            </a:solidFill>
            <a:ln w="127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00793" name="Rectangle 9"/>
            <p:cNvSpPr>
              <a:spLocks noChangeArrowheads="1"/>
            </p:cNvSpPr>
            <p:nvPr/>
          </p:nvSpPr>
          <p:spPr bwMode="auto">
            <a:xfrm>
              <a:off x="719" y="1663"/>
              <a:ext cx="550"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762000" eaLnBrk="0" hangingPunct="0"/>
              <a:r>
                <a:rPr lang="en-US" dirty="0" smtClean="0"/>
                <a:t>Gains</a:t>
              </a:r>
            </a:p>
            <a:p>
              <a:pPr algn="ctr" defTabSz="762000" eaLnBrk="0" hangingPunct="0"/>
              <a:r>
                <a:rPr lang="en-US" dirty="0" err="1" smtClean="0"/>
                <a:t>hérités</a:t>
              </a:r>
              <a:endParaRPr lang="en-US" dirty="0"/>
            </a:p>
          </p:txBody>
        </p:sp>
      </p:grpSp>
      <p:grpSp>
        <p:nvGrpSpPr>
          <p:cNvPr id="100357" name="Group 10"/>
          <p:cNvGrpSpPr>
            <a:grpSpLocks/>
          </p:cNvGrpSpPr>
          <p:nvPr/>
        </p:nvGrpSpPr>
        <p:grpSpPr bwMode="auto">
          <a:xfrm>
            <a:off x="855662" y="3568559"/>
            <a:ext cx="5175250" cy="2246313"/>
            <a:chOff x="539" y="1742"/>
            <a:chExt cx="3260" cy="1415"/>
          </a:xfrm>
          <a:solidFill>
            <a:srgbClr val="FFC000"/>
          </a:solidFill>
        </p:grpSpPr>
        <p:grpSp>
          <p:nvGrpSpPr>
            <p:cNvPr id="100746" name="Group 11"/>
            <p:cNvGrpSpPr>
              <a:grpSpLocks/>
            </p:cNvGrpSpPr>
            <p:nvPr/>
          </p:nvGrpSpPr>
          <p:grpSpPr bwMode="auto">
            <a:xfrm>
              <a:off x="539" y="1742"/>
              <a:ext cx="3260" cy="1415"/>
              <a:chOff x="539" y="1742"/>
              <a:chExt cx="3260" cy="1415"/>
            </a:xfrm>
            <a:grpFill/>
          </p:grpSpPr>
          <p:grpSp>
            <p:nvGrpSpPr>
              <p:cNvPr id="100748" name="Group 12"/>
              <p:cNvGrpSpPr>
                <a:grpSpLocks/>
              </p:cNvGrpSpPr>
              <p:nvPr/>
            </p:nvGrpSpPr>
            <p:grpSpPr bwMode="auto">
              <a:xfrm>
                <a:off x="702" y="1742"/>
                <a:ext cx="3097" cy="1415"/>
                <a:chOff x="702" y="1742"/>
                <a:chExt cx="3097" cy="1415"/>
              </a:xfrm>
              <a:grpFill/>
            </p:grpSpPr>
            <p:sp>
              <p:nvSpPr>
                <p:cNvPr id="100750" name="Rectangle 13"/>
                <p:cNvSpPr>
                  <a:spLocks noChangeArrowheads="1"/>
                </p:cNvSpPr>
                <p:nvPr/>
              </p:nvSpPr>
              <p:spPr bwMode="auto">
                <a:xfrm>
                  <a:off x="1360" y="2857"/>
                  <a:ext cx="43" cy="300"/>
                </a:xfrm>
                <a:prstGeom prst="rect">
                  <a:avLst/>
                </a:prstGeom>
                <a:grpFill/>
                <a:ln w="14288">
                  <a:solidFill>
                    <a:srgbClr val="000000"/>
                  </a:solidFill>
                  <a:miter lim="800000"/>
                  <a:headEnd/>
                  <a:tailEnd/>
                </a:ln>
              </p:spPr>
              <p:txBody>
                <a:bodyPr/>
                <a:lstStyle/>
                <a:p>
                  <a:endParaRPr lang="sv-SE"/>
                </a:p>
              </p:txBody>
            </p:sp>
            <p:grpSp>
              <p:nvGrpSpPr>
                <p:cNvPr id="100751" name="Group 14"/>
                <p:cNvGrpSpPr>
                  <a:grpSpLocks/>
                </p:cNvGrpSpPr>
                <p:nvPr/>
              </p:nvGrpSpPr>
              <p:grpSpPr bwMode="auto">
                <a:xfrm>
                  <a:off x="702" y="1742"/>
                  <a:ext cx="3097" cy="1415"/>
                  <a:chOff x="702" y="1742"/>
                  <a:chExt cx="3097" cy="1415"/>
                </a:xfrm>
                <a:grpFill/>
              </p:grpSpPr>
              <p:sp>
                <p:nvSpPr>
                  <p:cNvPr id="100752" name="Rectangle 15"/>
                  <p:cNvSpPr>
                    <a:spLocks noChangeArrowheads="1"/>
                  </p:cNvSpPr>
                  <p:nvPr/>
                </p:nvSpPr>
                <p:spPr bwMode="auto">
                  <a:xfrm>
                    <a:off x="702" y="3071"/>
                    <a:ext cx="42" cy="86"/>
                  </a:xfrm>
                  <a:prstGeom prst="rect">
                    <a:avLst/>
                  </a:prstGeom>
                  <a:grpFill/>
                  <a:ln w="14288">
                    <a:solidFill>
                      <a:srgbClr val="000000"/>
                    </a:solidFill>
                    <a:miter lim="800000"/>
                    <a:headEnd/>
                    <a:tailEnd/>
                  </a:ln>
                </p:spPr>
                <p:txBody>
                  <a:bodyPr/>
                  <a:lstStyle/>
                  <a:p>
                    <a:endParaRPr lang="sv-SE"/>
                  </a:p>
                </p:txBody>
              </p:sp>
              <p:grpSp>
                <p:nvGrpSpPr>
                  <p:cNvPr id="100753" name="Group 16"/>
                  <p:cNvGrpSpPr>
                    <a:grpSpLocks/>
                  </p:cNvGrpSpPr>
                  <p:nvPr/>
                </p:nvGrpSpPr>
                <p:grpSpPr bwMode="auto">
                  <a:xfrm>
                    <a:off x="787" y="1742"/>
                    <a:ext cx="3012" cy="1415"/>
                    <a:chOff x="787" y="1742"/>
                    <a:chExt cx="3012" cy="1415"/>
                  </a:xfrm>
                  <a:grpFill/>
                </p:grpSpPr>
                <p:sp>
                  <p:nvSpPr>
                    <p:cNvPr id="100754" name="Rectangle 17"/>
                    <p:cNvSpPr>
                      <a:spLocks noChangeArrowheads="1"/>
                    </p:cNvSpPr>
                    <p:nvPr/>
                  </p:nvSpPr>
                  <p:spPr bwMode="auto">
                    <a:xfrm>
                      <a:off x="1198" y="2917"/>
                      <a:ext cx="43" cy="240"/>
                    </a:xfrm>
                    <a:prstGeom prst="rect">
                      <a:avLst/>
                    </a:prstGeom>
                    <a:grpFill/>
                    <a:ln w="14288">
                      <a:solidFill>
                        <a:srgbClr val="000000"/>
                      </a:solidFill>
                      <a:miter lim="800000"/>
                      <a:headEnd/>
                      <a:tailEnd/>
                    </a:ln>
                  </p:spPr>
                  <p:txBody>
                    <a:bodyPr/>
                    <a:lstStyle/>
                    <a:p>
                      <a:endParaRPr lang="sv-SE"/>
                    </a:p>
                  </p:txBody>
                </p:sp>
                <p:sp>
                  <p:nvSpPr>
                    <p:cNvPr id="100755" name="Rectangle 18"/>
                    <p:cNvSpPr>
                      <a:spLocks noChangeArrowheads="1"/>
                    </p:cNvSpPr>
                    <p:nvPr/>
                  </p:nvSpPr>
                  <p:spPr bwMode="auto">
                    <a:xfrm>
                      <a:off x="1531" y="2805"/>
                      <a:ext cx="35" cy="352"/>
                    </a:xfrm>
                    <a:prstGeom prst="rect">
                      <a:avLst/>
                    </a:prstGeom>
                    <a:grpFill/>
                    <a:ln w="14288">
                      <a:solidFill>
                        <a:srgbClr val="000000"/>
                      </a:solidFill>
                      <a:miter lim="800000"/>
                      <a:headEnd/>
                      <a:tailEnd/>
                    </a:ln>
                  </p:spPr>
                  <p:txBody>
                    <a:bodyPr/>
                    <a:lstStyle/>
                    <a:p>
                      <a:endParaRPr lang="sv-SE"/>
                    </a:p>
                  </p:txBody>
                </p:sp>
                <p:grpSp>
                  <p:nvGrpSpPr>
                    <p:cNvPr id="100756" name="Group 19"/>
                    <p:cNvGrpSpPr>
                      <a:grpSpLocks/>
                    </p:cNvGrpSpPr>
                    <p:nvPr/>
                  </p:nvGrpSpPr>
                  <p:grpSpPr bwMode="auto">
                    <a:xfrm>
                      <a:off x="787" y="1742"/>
                      <a:ext cx="3012" cy="1415"/>
                      <a:chOff x="787" y="1742"/>
                      <a:chExt cx="3012" cy="1415"/>
                    </a:xfrm>
                    <a:grpFill/>
                  </p:grpSpPr>
                  <p:sp>
                    <p:nvSpPr>
                      <p:cNvPr id="100757" name="Rectangle 20"/>
                      <p:cNvSpPr>
                        <a:spLocks noChangeArrowheads="1"/>
                      </p:cNvSpPr>
                      <p:nvPr/>
                    </p:nvSpPr>
                    <p:spPr bwMode="auto">
                      <a:xfrm>
                        <a:off x="787" y="3045"/>
                        <a:ext cx="43" cy="112"/>
                      </a:xfrm>
                      <a:prstGeom prst="rect">
                        <a:avLst/>
                      </a:prstGeom>
                      <a:grpFill/>
                      <a:ln w="14288">
                        <a:solidFill>
                          <a:srgbClr val="000000"/>
                        </a:solidFill>
                        <a:miter lim="800000"/>
                        <a:headEnd/>
                        <a:tailEnd/>
                      </a:ln>
                    </p:spPr>
                    <p:txBody>
                      <a:bodyPr/>
                      <a:lstStyle/>
                      <a:p>
                        <a:endParaRPr lang="sv-SE"/>
                      </a:p>
                    </p:txBody>
                  </p:sp>
                  <p:sp>
                    <p:nvSpPr>
                      <p:cNvPr id="100758" name="Rectangle 21"/>
                      <p:cNvSpPr>
                        <a:spLocks noChangeArrowheads="1"/>
                      </p:cNvSpPr>
                      <p:nvPr/>
                    </p:nvSpPr>
                    <p:spPr bwMode="auto">
                      <a:xfrm>
                        <a:off x="873" y="3020"/>
                        <a:ext cx="34" cy="137"/>
                      </a:xfrm>
                      <a:prstGeom prst="rect">
                        <a:avLst/>
                      </a:prstGeom>
                      <a:grpFill/>
                      <a:ln w="14288">
                        <a:solidFill>
                          <a:srgbClr val="000000"/>
                        </a:solidFill>
                        <a:miter lim="800000"/>
                        <a:headEnd/>
                        <a:tailEnd/>
                      </a:ln>
                    </p:spPr>
                    <p:txBody>
                      <a:bodyPr/>
                      <a:lstStyle/>
                      <a:p>
                        <a:endParaRPr lang="sv-SE"/>
                      </a:p>
                    </p:txBody>
                  </p:sp>
                  <p:sp>
                    <p:nvSpPr>
                      <p:cNvPr id="100759" name="Rectangle 22"/>
                      <p:cNvSpPr>
                        <a:spLocks noChangeArrowheads="1"/>
                      </p:cNvSpPr>
                      <p:nvPr/>
                    </p:nvSpPr>
                    <p:spPr bwMode="auto">
                      <a:xfrm>
                        <a:off x="950" y="2994"/>
                        <a:ext cx="42" cy="163"/>
                      </a:xfrm>
                      <a:prstGeom prst="rect">
                        <a:avLst/>
                      </a:prstGeom>
                      <a:grpFill/>
                      <a:ln w="14288">
                        <a:solidFill>
                          <a:srgbClr val="000000"/>
                        </a:solidFill>
                        <a:miter lim="800000"/>
                        <a:headEnd/>
                        <a:tailEnd/>
                      </a:ln>
                    </p:spPr>
                    <p:txBody>
                      <a:bodyPr/>
                      <a:lstStyle/>
                      <a:p>
                        <a:endParaRPr lang="sv-SE"/>
                      </a:p>
                    </p:txBody>
                  </p:sp>
                  <p:sp>
                    <p:nvSpPr>
                      <p:cNvPr id="100760" name="Rectangle 23"/>
                      <p:cNvSpPr>
                        <a:spLocks noChangeArrowheads="1"/>
                      </p:cNvSpPr>
                      <p:nvPr/>
                    </p:nvSpPr>
                    <p:spPr bwMode="auto">
                      <a:xfrm>
                        <a:off x="1035" y="2968"/>
                        <a:ext cx="34" cy="189"/>
                      </a:xfrm>
                      <a:prstGeom prst="rect">
                        <a:avLst/>
                      </a:prstGeom>
                      <a:grpFill/>
                      <a:ln w="14288">
                        <a:solidFill>
                          <a:srgbClr val="000000"/>
                        </a:solidFill>
                        <a:miter lim="800000"/>
                        <a:headEnd/>
                        <a:tailEnd/>
                      </a:ln>
                    </p:spPr>
                    <p:txBody>
                      <a:bodyPr/>
                      <a:lstStyle/>
                      <a:p>
                        <a:endParaRPr lang="sv-SE"/>
                      </a:p>
                    </p:txBody>
                  </p:sp>
                  <p:sp>
                    <p:nvSpPr>
                      <p:cNvPr id="100761" name="Rectangle 24"/>
                      <p:cNvSpPr>
                        <a:spLocks noChangeArrowheads="1"/>
                      </p:cNvSpPr>
                      <p:nvPr/>
                    </p:nvSpPr>
                    <p:spPr bwMode="auto">
                      <a:xfrm>
                        <a:off x="1112" y="2942"/>
                        <a:ext cx="43" cy="215"/>
                      </a:xfrm>
                      <a:prstGeom prst="rect">
                        <a:avLst/>
                      </a:prstGeom>
                      <a:grpFill/>
                      <a:ln w="14288">
                        <a:solidFill>
                          <a:srgbClr val="000000"/>
                        </a:solidFill>
                        <a:miter lim="800000"/>
                        <a:headEnd/>
                        <a:tailEnd/>
                      </a:ln>
                    </p:spPr>
                    <p:txBody>
                      <a:bodyPr/>
                      <a:lstStyle/>
                      <a:p>
                        <a:endParaRPr lang="sv-SE"/>
                      </a:p>
                    </p:txBody>
                  </p:sp>
                  <p:sp>
                    <p:nvSpPr>
                      <p:cNvPr id="100762" name="Rectangle 25"/>
                      <p:cNvSpPr>
                        <a:spLocks noChangeArrowheads="1"/>
                      </p:cNvSpPr>
                      <p:nvPr/>
                    </p:nvSpPr>
                    <p:spPr bwMode="auto">
                      <a:xfrm>
                        <a:off x="1283" y="2882"/>
                        <a:ext cx="35" cy="275"/>
                      </a:xfrm>
                      <a:prstGeom prst="rect">
                        <a:avLst/>
                      </a:prstGeom>
                      <a:grpFill/>
                      <a:ln w="14288">
                        <a:solidFill>
                          <a:srgbClr val="000000"/>
                        </a:solidFill>
                        <a:miter lim="800000"/>
                        <a:headEnd/>
                        <a:tailEnd/>
                      </a:ln>
                    </p:spPr>
                    <p:txBody>
                      <a:bodyPr/>
                      <a:lstStyle/>
                      <a:p>
                        <a:endParaRPr lang="sv-SE"/>
                      </a:p>
                    </p:txBody>
                  </p:sp>
                  <p:sp>
                    <p:nvSpPr>
                      <p:cNvPr id="100763" name="Rectangle 26"/>
                      <p:cNvSpPr>
                        <a:spLocks noChangeArrowheads="1"/>
                      </p:cNvSpPr>
                      <p:nvPr/>
                    </p:nvSpPr>
                    <p:spPr bwMode="auto">
                      <a:xfrm>
                        <a:off x="1446" y="2831"/>
                        <a:ext cx="43" cy="326"/>
                      </a:xfrm>
                      <a:prstGeom prst="rect">
                        <a:avLst/>
                      </a:prstGeom>
                      <a:grpFill/>
                      <a:ln w="14288">
                        <a:solidFill>
                          <a:srgbClr val="000000"/>
                        </a:solidFill>
                        <a:miter lim="800000"/>
                        <a:headEnd/>
                        <a:tailEnd/>
                      </a:ln>
                    </p:spPr>
                    <p:txBody>
                      <a:bodyPr/>
                      <a:lstStyle/>
                      <a:p>
                        <a:endParaRPr lang="sv-SE"/>
                      </a:p>
                    </p:txBody>
                  </p:sp>
                  <p:sp>
                    <p:nvSpPr>
                      <p:cNvPr id="100764" name="Rectangle 27"/>
                      <p:cNvSpPr>
                        <a:spLocks noChangeArrowheads="1"/>
                      </p:cNvSpPr>
                      <p:nvPr/>
                    </p:nvSpPr>
                    <p:spPr bwMode="auto">
                      <a:xfrm>
                        <a:off x="1608" y="2771"/>
                        <a:ext cx="43" cy="386"/>
                      </a:xfrm>
                      <a:prstGeom prst="rect">
                        <a:avLst/>
                      </a:prstGeom>
                      <a:grpFill/>
                      <a:ln w="14288">
                        <a:solidFill>
                          <a:srgbClr val="000000"/>
                        </a:solidFill>
                        <a:miter lim="800000"/>
                        <a:headEnd/>
                        <a:tailEnd/>
                      </a:ln>
                    </p:spPr>
                    <p:txBody>
                      <a:bodyPr/>
                      <a:lstStyle/>
                      <a:p>
                        <a:endParaRPr lang="sv-SE"/>
                      </a:p>
                    </p:txBody>
                  </p:sp>
                  <p:sp>
                    <p:nvSpPr>
                      <p:cNvPr id="100765" name="Rectangle 28"/>
                      <p:cNvSpPr>
                        <a:spLocks noChangeArrowheads="1"/>
                      </p:cNvSpPr>
                      <p:nvPr/>
                    </p:nvSpPr>
                    <p:spPr bwMode="auto">
                      <a:xfrm>
                        <a:off x="1694" y="2745"/>
                        <a:ext cx="43" cy="412"/>
                      </a:xfrm>
                      <a:prstGeom prst="rect">
                        <a:avLst/>
                      </a:prstGeom>
                      <a:grpFill/>
                      <a:ln w="14288">
                        <a:solidFill>
                          <a:srgbClr val="000000"/>
                        </a:solidFill>
                        <a:miter lim="800000"/>
                        <a:headEnd/>
                        <a:tailEnd/>
                      </a:ln>
                    </p:spPr>
                    <p:txBody>
                      <a:bodyPr/>
                      <a:lstStyle/>
                      <a:p>
                        <a:endParaRPr lang="sv-SE"/>
                      </a:p>
                    </p:txBody>
                  </p:sp>
                  <p:sp>
                    <p:nvSpPr>
                      <p:cNvPr id="100766" name="Rectangle 29"/>
                      <p:cNvSpPr>
                        <a:spLocks noChangeArrowheads="1"/>
                      </p:cNvSpPr>
                      <p:nvPr/>
                    </p:nvSpPr>
                    <p:spPr bwMode="auto">
                      <a:xfrm>
                        <a:off x="1779" y="2711"/>
                        <a:ext cx="35" cy="446"/>
                      </a:xfrm>
                      <a:prstGeom prst="rect">
                        <a:avLst/>
                      </a:prstGeom>
                      <a:grpFill/>
                      <a:ln w="14288">
                        <a:solidFill>
                          <a:srgbClr val="000000"/>
                        </a:solidFill>
                        <a:miter lim="800000"/>
                        <a:headEnd/>
                        <a:tailEnd/>
                      </a:ln>
                    </p:spPr>
                    <p:txBody>
                      <a:bodyPr/>
                      <a:lstStyle/>
                      <a:p>
                        <a:endParaRPr lang="sv-SE"/>
                      </a:p>
                    </p:txBody>
                  </p:sp>
                  <p:sp>
                    <p:nvSpPr>
                      <p:cNvPr id="100767" name="Rectangle 30"/>
                      <p:cNvSpPr>
                        <a:spLocks noChangeArrowheads="1"/>
                      </p:cNvSpPr>
                      <p:nvPr/>
                    </p:nvSpPr>
                    <p:spPr bwMode="auto">
                      <a:xfrm>
                        <a:off x="1856" y="2677"/>
                        <a:ext cx="43" cy="480"/>
                      </a:xfrm>
                      <a:prstGeom prst="rect">
                        <a:avLst/>
                      </a:prstGeom>
                      <a:grpFill/>
                      <a:ln w="14288">
                        <a:solidFill>
                          <a:srgbClr val="000000"/>
                        </a:solidFill>
                        <a:miter lim="800000"/>
                        <a:headEnd/>
                        <a:tailEnd/>
                      </a:ln>
                    </p:spPr>
                    <p:txBody>
                      <a:bodyPr/>
                      <a:lstStyle/>
                      <a:p>
                        <a:endParaRPr lang="sv-SE"/>
                      </a:p>
                    </p:txBody>
                  </p:sp>
                  <p:sp>
                    <p:nvSpPr>
                      <p:cNvPr id="100768" name="Rectangle 31"/>
                      <p:cNvSpPr>
                        <a:spLocks noChangeArrowheads="1"/>
                      </p:cNvSpPr>
                      <p:nvPr/>
                    </p:nvSpPr>
                    <p:spPr bwMode="auto">
                      <a:xfrm>
                        <a:off x="1942" y="2642"/>
                        <a:ext cx="34" cy="515"/>
                      </a:xfrm>
                      <a:prstGeom prst="rect">
                        <a:avLst/>
                      </a:prstGeom>
                      <a:grpFill/>
                      <a:ln w="14288">
                        <a:solidFill>
                          <a:srgbClr val="000000"/>
                        </a:solidFill>
                        <a:miter lim="800000"/>
                        <a:headEnd/>
                        <a:tailEnd/>
                      </a:ln>
                    </p:spPr>
                    <p:txBody>
                      <a:bodyPr/>
                      <a:lstStyle/>
                      <a:p>
                        <a:endParaRPr lang="sv-SE"/>
                      </a:p>
                    </p:txBody>
                  </p:sp>
                  <p:sp>
                    <p:nvSpPr>
                      <p:cNvPr id="100769" name="Rectangle 32"/>
                      <p:cNvSpPr>
                        <a:spLocks noChangeArrowheads="1"/>
                      </p:cNvSpPr>
                      <p:nvPr/>
                    </p:nvSpPr>
                    <p:spPr bwMode="auto">
                      <a:xfrm>
                        <a:off x="2019" y="2599"/>
                        <a:ext cx="43" cy="558"/>
                      </a:xfrm>
                      <a:prstGeom prst="rect">
                        <a:avLst/>
                      </a:prstGeom>
                      <a:grpFill/>
                      <a:ln w="14288">
                        <a:solidFill>
                          <a:srgbClr val="000000"/>
                        </a:solidFill>
                        <a:miter lim="800000"/>
                        <a:headEnd/>
                        <a:tailEnd/>
                      </a:ln>
                    </p:spPr>
                    <p:txBody>
                      <a:bodyPr/>
                      <a:lstStyle/>
                      <a:p>
                        <a:endParaRPr lang="sv-SE"/>
                      </a:p>
                    </p:txBody>
                  </p:sp>
                  <p:sp>
                    <p:nvSpPr>
                      <p:cNvPr id="100770" name="Rectangle 33"/>
                      <p:cNvSpPr>
                        <a:spLocks noChangeArrowheads="1"/>
                      </p:cNvSpPr>
                      <p:nvPr/>
                    </p:nvSpPr>
                    <p:spPr bwMode="auto">
                      <a:xfrm>
                        <a:off x="2105" y="2565"/>
                        <a:ext cx="42" cy="592"/>
                      </a:xfrm>
                      <a:prstGeom prst="rect">
                        <a:avLst/>
                      </a:prstGeom>
                      <a:grpFill/>
                      <a:ln w="14288">
                        <a:solidFill>
                          <a:srgbClr val="000000"/>
                        </a:solidFill>
                        <a:miter lim="800000"/>
                        <a:headEnd/>
                        <a:tailEnd/>
                      </a:ln>
                    </p:spPr>
                    <p:txBody>
                      <a:bodyPr/>
                      <a:lstStyle/>
                      <a:p>
                        <a:endParaRPr lang="sv-SE"/>
                      </a:p>
                    </p:txBody>
                  </p:sp>
                  <p:sp>
                    <p:nvSpPr>
                      <p:cNvPr id="100771" name="Rectangle 34"/>
                      <p:cNvSpPr>
                        <a:spLocks noChangeArrowheads="1"/>
                      </p:cNvSpPr>
                      <p:nvPr/>
                    </p:nvSpPr>
                    <p:spPr bwMode="auto">
                      <a:xfrm>
                        <a:off x="2190" y="2522"/>
                        <a:ext cx="34" cy="635"/>
                      </a:xfrm>
                      <a:prstGeom prst="rect">
                        <a:avLst/>
                      </a:prstGeom>
                      <a:grpFill/>
                      <a:ln w="14288">
                        <a:solidFill>
                          <a:srgbClr val="000000"/>
                        </a:solidFill>
                        <a:miter lim="800000"/>
                        <a:headEnd/>
                        <a:tailEnd/>
                      </a:ln>
                    </p:spPr>
                    <p:txBody>
                      <a:bodyPr/>
                      <a:lstStyle/>
                      <a:p>
                        <a:endParaRPr lang="sv-SE"/>
                      </a:p>
                    </p:txBody>
                  </p:sp>
                  <p:sp>
                    <p:nvSpPr>
                      <p:cNvPr id="100772" name="Rectangle 35"/>
                      <p:cNvSpPr>
                        <a:spLocks noChangeArrowheads="1"/>
                      </p:cNvSpPr>
                      <p:nvPr/>
                    </p:nvSpPr>
                    <p:spPr bwMode="auto">
                      <a:xfrm>
                        <a:off x="2267" y="2479"/>
                        <a:ext cx="43" cy="678"/>
                      </a:xfrm>
                      <a:prstGeom prst="rect">
                        <a:avLst/>
                      </a:prstGeom>
                      <a:grpFill/>
                      <a:ln w="14288">
                        <a:solidFill>
                          <a:srgbClr val="000000"/>
                        </a:solidFill>
                        <a:miter lim="800000"/>
                        <a:headEnd/>
                        <a:tailEnd/>
                      </a:ln>
                    </p:spPr>
                    <p:txBody>
                      <a:bodyPr/>
                      <a:lstStyle/>
                      <a:p>
                        <a:endParaRPr lang="sv-SE"/>
                      </a:p>
                    </p:txBody>
                  </p:sp>
                  <p:sp>
                    <p:nvSpPr>
                      <p:cNvPr id="100773" name="Rectangle 36"/>
                      <p:cNvSpPr>
                        <a:spLocks noChangeArrowheads="1"/>
                      </p:cNvSpPr>
                      <p:nvPr/>
                    </p:nvSpPr>
                    <p:spPr bwMode="auto">
                      <a:xfrm>
                        <a:off x="2353" y="2437"/>
                        <a:ext cx="42" cy="720"/>
                      </a:xfrm>
                      <a:prstGeom prst="rect">
                        <a:avLst/>
                      </a:prstGeom>
                      <a:grpFill/>
                      <a:ln w="14288">
                        <a:solidFill>
                          <a:srgbClr val="000000"/>
                        </a:solidFill>
                        <a:miter lim="800000"/>
                        <a:headEnd/>
                        <a:tailEnd/>
                      </a:ln>
                    </p:spPr>
                    <p:txBody>
                      <a:bodyPr/>
                      <a:lstStyle/>
                      <a:p>
                        <a:endParaRPr lang="sv-SE"/>
                      </a:p>
                    </p:txBody>
                  </p:sp>
                  <p:sp>
                    <p:nvSpPr>
                      <p:cNvPr id="100774" name="Rectangle 37"/>
                      <p:cNvSpPr>
                        <a:spLocks noChangeArrowheads="1"/>
                      </p:cNvSpPr>
                      <p:nvPr/>
                    </p:nvSpPr>
                    <p:spPr bwMode="auto">
                      <a:xfrm>
                        <a:off x="2438" y="2402"/>
                        <a:ext cx="34" cy="755"/>
                      </a:xfrm>
                      <a:prstGeom prst="rect">
                        <a:avLst/>
                      </a:prstGeom>
                      <a:grpFill/>
                      <a:ln w="14288">
                        <a:solidFill>
                          <a:srgbClr val="000000"/>
                        </a:solidFill>
                        <a:miter lim="800000"/>
                        <a:headEnd/>
                        <a:tailEnd/>
                      </a:ln>
                    </p:spPr>
                    <p:txBody>
                      <a:bodyPr/>
                      <a:lstStyle/>
                      <a:p>
                        <a:endParaRPr lang="sv-SE"/>
                      </a:p>
                    </p:txBody>
                  </p:sp>
                  <p:sp>
                    <p:nvSpPr>
                      <p:cNvPr id="100775" name="Rectangle 38"/>
                      <p:cNvSpPr>
                        <a:spLocks noChangeArrowheads="1"/>
                      </p:cNvSpPr>
                      <p:nvPr/>
                    </p:nvSpPr>
                    <p:spPr bwMode="auto">
                      <a:xfrm>
                        <a:off x="2515" y="2359"/>
                        <a:ext cx="43" cy="798"/>
                      </a:xfrm>
                      <a:prstGeom prst="rect">
                        <a:avLst/>
                      </a:prstGeom>
                      <a:grpFill/>
                      <a:ln w="14288">
                        <a:solidFill>
                          <a:srgbClr val="000000"/>
                        </a:solidFill>
                        <a:miter lim="800000"/>
                        <a:headEnd/>
                        <a:tailEnd/>
                      </a:ln>
                    </p:spPr>
                    <p:txBody>
                      <a:bodyPr/>
                      <a:lstStyle/>
                      <a:p>
                        <a:endParaRPr lang="sv-SE"/>
                      </a:p>
                    </p:txBody>
                  </p:sp>
                  <p:sp>
                    <p:nvSpPr>
                      <p:cNvPr id="100776" name="Rectangle 39"/>
                      <p:cNvSpPr>
                        <a:spLocks noChangeArrowheads="1"/>
                      </p:cNvSpPr>
                      <p:nvPr/>
                    </p:nvSpPr>
                    <p:spPr bwMode="auto">
                      <a:xfrm>
                        <a:off x="2601" y="2316"/>
                        <a:ext cx="43" cy="841"/>
                      </a:xfrm>
                      <a:prstGeom prst="rect">
                        <a:avLst/>
                      </a:prstGeom>
                      <a:grpFill/>
                      <a:ln w="14288">
                        <a:solidFill>
                          <a:srgbClr val="000000"/>
                        </a:solidFill>
                        <a:miter lim="800000"/>
                        <a:headEnd/>
                        <a:tailEnd/>
                      </a:ln>
                    </p:spPr>
                    <p:txBody>
                      <a:bodyPr/>
                      <a:lstStyle/>
                      <a:p>
                        <a:endParaRPr lang="sv-SE"/>
                      </a:p>
                    </p:txBody>
                  </p:sp>
                  <p:sp>
                    <p:nvSpPr>
                      <p:cNvPr id="100777" name="Rectangle 40"/>
                      <p:cNvSpPr>
                        <a:spLocks noChangeArrowheads="1"/>
                      </p:cNvSpPr>
                      <p:nvPr/>
                    </p:nvSpPr>
                    <p:spPr bwMode="auto">
                      <a:xfrm>
                        <a:off x="2686" y="2282"/>
                        <a:ext cx="35" cy="875"/>
                      </a:xfrm>
                      <a:prstGeom prst="rect">
                        <a:avLst/>
                      </a:prstGeom>
                      <a:grpFill/>
                      <a:ln w="14288">
                        <a:solidFill>
                          <a:srgbClr val="000000"/>
                        </a:solidFill>
                        <a:miter lim="800000"/>
                        <a:headEnd/>
                        <a:tailEnd/>
                      </a:ln>
                    </p:spPr>
                    <p:txBody>
                      <a:bodyPr/>
                      <a:lstStyle/>
                      <a:p>
                        <a:endParaRPr lang="sv-SE"/>
                      </a:p>
                    </p:txBody>
                  </p:sp>
                  <p:sp>
                    <p:nvSpPr>
                      <p:cNvPr id="100778" name="Rectangle 41"/>
                      <p:cNvSpPr>
                        <a:spLocks noChangeArrowheads="1"/>
                      </p:cNvSpPr>
                      <p:nvPr/>
                    </p:nvSpPr>
                    <p:spPr bwMode="auto">
                      <a:xfrm>
                        <a:off x="2763" y="2239"/>
                        <a:ext cx="43" cy="918"/>
                      </a:xfrm>
                      <a:prstGeom prst="rect">
                        <a:avLst/>
                      </a:prstGeom>
                      <a:grpFill/>
                      <a:ln w="14288">
                        <a:solidFill>
                          <a:srgbClr val="000000"/>
                        </a:solidFill>
                        <a:miter lim="800000"/>
                        <a:headEnd/>
                        <a:tailEnd/>
                      </a:ln>
                    </p:spPr>
                    <p:txBody>
                      <a:bodyPr/>
                      <a:lstStyle/>
                      <a:p>
                        <a:endParaRPr lang="sv-SE"/>
                      </a:p>
                    </p:txBody>
                  </p:sp>
                  <p:sp>
                    <p:nvSpPr>
                      <p:cNvPr id="100779" name="Rectangle 42"/>
                      <p:cNvSpPr>
                        <a:spLocks noChangeArrowheads="1"/>
                      </p:cNvSpPr>
                      <p:nvPr/>
                    </p:nvSpPr>
                    <p:spPr bwMode="auto">
                      <a:xfrm>
                        <a:off x="2849" y="2196"/>
                        <a:ext cx="43" cy="961"/>
                      </a:xfrm>
                      <a:prstGeom prst="rect">
                        <a:avLst/>
                      </a:prstGeom>
                      <a:grpFill/>
                      <a:ln w="14288">
                        <a:solidFill>
                          <a:srgbClr val="000000"/>
                        </a:solidFill>
                        <a:miter lim="800000"/>
                        <a:headEnd/>
                        <a:tailEnd/>
                      </a:ln>
                    </p:spPr>
                    <p:txBody>
                      <a:bodyPr/>
                      <a:lstStyle/>
                      <a:p>
                        <a:endParaRPr lang="sv-SE"/>
                      </a:p>
                    </p:txBody>
                  </p:sp>
                  <p:sp>
                    <p:nvSpPr>
                      <p:cNvPr id="100780" name="Rectangle 43"/>
                      <p:cNvSpPr>
                        <a:spLocks noChangeArrowheads="1"/>
                      </p:cNvSpPr>
                      <p:nvPr/>
                    </p:nvSpPr>
                    <p:spPr bwMode="auto">
                      <a:xfrm>
                        <a:off x="2934" y="2162"/>
                        <a:ext cx="35" cy="995"/>
                      </a:xfrm>
                      <a:prstGeom prst="rect">
                        <a:avLst/>
                      </a:prstGeom>
                      <a:grpFill/>
                      <a:ln w="14288">
                        <a:solidFill>
                          <a:srgbClr val="000000"/>
                        </a:solidFill>
                        <a:miter lim="800000"/>
                        <a:headEnd/>
                        <a:tailEnd/>
                      </a:ln>
                    </p:spPr>
                    <p:txBody>
                      <a:bodyPr/>
                      <a:lstStyle/>
                      <a:p>
                        <a:endParaRPr lang="sv-SE"/>
                      </a:p>
                    </p:txBody>
                  </p:sp>
                  <p:sp>
                    <p:nvSpPr>
                      <p:cNvPr id="100781" name="Rectangle 44"/>
                      <p:cNvSpPr>
                        <a:spLocks noChangeArrowheads="1"/>
                      </p:cNvSpPr>
                      <p:nvPr/>
                    </p:nvSpPr>
                    <p:spPr bwMode="auto">
                      <a:xfrm>
                        <a:off x="3011" y="2119"/>
                        <a:ext cx="43" cy="1038"/>
                      </a:xfrm>
                      <a:prstGeom prst="rect">
                        <a:avLst/>
                      </a:prstGeom>
                      <a:grpFill/>
                      <a:ln w="14288">
                        <a:solidFill>
                          <a:srgbClr val="000000"/>
                        </a:solidFill>
                        <a:miter lim="800000"/>
                        <a:headEnd/>
                        <a:tailEnd/>
                      </a:ln>
                    </p:spPr>
                    <p:txBody>
                      <a:bodyPr/>
                      <a:lstStyle/>
                      <a:p>
                        <a:endParaRPr lang="sv-SE"/>
                      </a:p>
                    </p:txBody>
                  </p:sp>
                  <p:sp>
                    <p:nvSpPr>
                      <p:cNvPr id="100782" name="Rectangle 45"/>
                      <p:cNvSpPr>
                        <a:spLocks noChangeArrowheads="1"/>
                      </p:cNvSpPr>
                      <p:nvPr/>
                    </p:nvSpPr>
                    <p:spPr bwMode="auto">
                      <a:xfrm>
                        <a:off x="3097" y="2076"/>
                        <a:ext cx="34" cy="1081"/>
                      </a:xfrm>
                      <a:prstGeom prst="rect">
                        <a:avLst/>
                      </a:prstGeom>
                      <a:grpFill/>
                      <a:ln w="14288">
                        <a:solidFill>
                          <a:srgbClr val="000000"/>
                        </a:solidFill>
                        <a:miter lim="800000"/>
                        <a:headEnd/>
                        <a:tailEnd/>
                      </a:ln>
                    </p:spPr>
                    <p:txBody>
                      <a:bodyPr/>
                      <a:lstStyle/>
                      <a:p>
                        <a:endParaRPr lang="sv-SE"/>
                      </a:p>
                    </p:txBody>
                  </p:sp>
                  <p:sp>
                    <p:nvSpPr>
                      <p:cNvPr id="100783" name="Rectangle 46"/>
                      <p:cNvSpPr>
                        <a:spLocks noChangeArrowheads="1"/>
                      </p:cNvSpPr>
                      <p:nvPr/>
                    </p:nvSpPr>
                    <p:spPr bwMode="auto">
                      <a:xfrm>
                        <a:off x="3174" y="2042"/>
                        <a:ext cx="43" cy="1115"/>
                      </a:xfrm>
                      <a:prstGeom prst="rect">
                        <a:avLst/>
                      </a:prstGeom>
                      <a:grpFill/>
                      <a:ln w="14288">
                        <a:solidFill>
                          <a:srgbClr val="000000"/>
                        </a:solidFill>
                        <a:miter lim="800000"/>
                        <a:headEnd/>
                        <a:tailEnd/>
                      </a:ln>
                    </p:spPr>
                    <p:txBody>
                      <a:bodyPr/>
                      <a:lstStyle/>
                      <a:p>
                        <a:endParaRPr lang="sv-SE"/>
                      </a:p>
                    </p:txBody>
                  </p:sp>
                  <p:sp>
                    <p:nvSpPr>
                      <p:cNvPr id="100784" name="Rectangle 47"/>
                      <p:cNvSpPr>
                        <a:spLocks noChangeArrowheads="1"/>
                      </p:cNvSpPr>
                      <p:nvPr/>
                    </p:nvSpPr>
                    <p:spPr bwMode="auto">
                      <a:xfrm>
                        <a:off x="3260" y="1999"/>
                        <a:ext cx="42" cy="1158"/>
                      </a:xfrm>
                      <a:prstGeom prst="rect">
                        <a:avLst/>
                      </a:prstGeom>
                      <a:grpFill/>
                      <a:ln w="14288">
                        <a:solidFill>
                          <a:srgbClr val="000000"/>
                        </a:solidFill>
                        <a:miter lim="800000"/>
                        <a:headEnd/>
                        <a:tailEnd/>
                      </a:ln>
                    </p:spPr>
                    <p:txBody>
                      <a:bodyPr/>
                      <a:lstStyle/>
                      <a:p>
                        <a:endParaRPr lang="sv-SE"/>
                      </a:p>
                    </p:txBody>
                  </p:sp>
                  <p:sp>
                    <p:nvSpPr>
                      <p:cNvPr id="100785" name="Rectangle 48"/>
                      <p:cNvSpPr>
                        <a:spLocks noChangeArrowheads="1"/>
                      </p:cNvSpPr>
                      <p:nvPr/>
                    </p:nvSpPr>
                    <p:spPr bwMode="auto">
                      <a:xfrm>
                        <a:off x="3345" y="1956"/>
                        <a:ext cx="34" cy="1201"/>
                      </a:xfrm>
                      <a:prstGeom prst="rect">
                        <a:avLst/>
                      </a:prstGeom>
                      <a:grpFill/>
                      <a:ln w="14288">
                        <a:solidFill>
                          <a:srgbClr val="000000"/>
                        </a:solidFill>
                        <a:miter lim="800000"/>
                        <a:headEnd/>
                        <a:tailEnd/>
                      </a:ln>
                    </p:spPr>
                    <p:txBody>
                      <a:bodyPr/>
                      <a:lstStyle/>
                      <a:p>
                        <a:endParaRPr lang="sv-SE"/>
                      </a:p>
                    </p:txBody>
                  </p:sp>
                  <p:sp>
                    <p:nvSpPr>
                      <p:cNvPr id="100786" name="Rectangle 49"/>
                      <p:cNvSpPr>
                        <a:spLocks noChangeArrowheads="1"/>
                      </p:cNvSpPr>
                      <p:nvPr/>
                    </p:nvSpPr>
                    <p:spPr bwMode="auto">
                      <a:xfrm>
                        <a:off x="3422" y="1913"/>
                        <a:ext cx="43" cy="1244"/>
                      </a:xfrm>
                      <a:prstGeom prst="rect">
                        <a:avLst/>
                      </a:prstGeom>
                      <a:grpFill/>
                      <a:ln w="14288">
                        <a:solidFill>
                          <a:srgbClr val="000000"/>
                        </a:solidFill>
                        <a:miter lim="800000"/>
                        <a:headEnd/>
                        <a:tailEnd/>
                      </a:ln>
                    </p:spPr>
                    <p:txBody>
                      <a:bodyPr/>
                      <a:lstStyle/>
                      <a:p>
                        <a:endParaRPr lang="sv-SE"/>
                      </a:p>
                    </p:txBody>
                  </p:sp>
                  <p:sp>
                    <p:nvSpPr>
                      <p:cNvPr id="100787" name="Rectangle 50"/>
                      <p:cNvSpPr>
                        <a:spLocks noChangeArrowheads="1"/>
                      </p:cNvSpPr>
                      <p:nvPr/>
                    </p:nvSpPr>
                    <p:spPr bwMode="auto">
                      <a:xfrm>
                        <a:off x="3508" y="1871"/>
                        <a:ext cx="42" cy="1286"/>
                      </a:xfrm>
                      <a:prstGeom prst="rect">
                        <a:avLst/>
                      </a:prstGeom>
                      <a:grpFill/>
                      <a:ln w="14288">
                        <a:solidFill>
                          <a:srgbClr val="000000"/>
                        </a:solidFill>
                        <a:miter lim="800000"/>
                        <a:headEnd/>
                        <a:tailEnd/>
                      </a:ln>
                    </p:spPr>
                    <p:txBody>
                      <a:bodyPr/>
                      <a:lstStyle/>
                      <a:p>
                        <a:endParaRPr lang="sv-SE"/>
                      </a:p>
                    </p:txBody>
                  </p:sp>
                  <p:sp>
                    <p:nvSpPr>
                      <p:cNvPr id="100788" name="Rectangle 51"/>
                      <p:cNvSpPr>
                        <a:spLocks noChangeArrowheads="1"/>
                      </p:cNvSpPr>
                      <p:nvPr/>
                    </p:nvSpPr>
                    <p:spPr bwMode="auto">
                      <a:xfrm>
                        <a:off x="3593" y="1836"/>
                        <a:ext cx="34" cy="1321"/>
                      </a:xfrm>
                      <a:prstGeom prst="rect">
                        <a:avLst/>
                      </a:prstGeom>
                      <a:grpFill/>
                      <a:ln w="14288">
                        <a:solidFill>
                          <a:srgbClr val="000000"/>
                        </a:solidFill>
                        <a:miter lim="800000"/>
                        <a:headEnd/>
                        <a:tailEnd/>
                      </a:ln>
                    </p:spPr>
                    <p:txBody>
                      <a:bodyPr/>
                      <a:lstStyle/>
                      <a:p>
                        <a:endParaRPr lang="sv-SE"/>
                      </a:p>
                    </p:txBody>
                  </p:sp>
                  <p:sp>
                    <p:nvSpPr>
                      <p:cNvPr id="100789" name="Rectangle 52"/>
                      <p:cNvSpPr>
                        <a:spLocks noChangeArrowheads="1"/>
                      </p:cNvSpPr>
                      <p:nvPr/>
                    </p:nvSpPr>
                    <p:spPr bwMode="auto">
                      <a:xfrm>
                        <a:off x="3670" y="1793"/>
                        <a:ext cx="43" cy="1364"/>
                      </a:xfrm>
                      <a:prstGeom prst="rect">
                        <a:avLst/>
                      </a:prstGeom>
                      <a:grpFill/>
                      <a:ln w="14288">
                        <a:solidFill>
                          <a:srgbClr val="000000"/>
                        </a:solidFill>
                        <a:miter lim="800000"/>
                        <a:headEnd/>
                        <a:tailEnd/>
                      </a:ln>
                    </p:spPr>
                    <p:txBody>
                      <a:bodyPr/>
                      <a:lstStyle/>
                      <a:p>
                        <a:endParaRPr lang="sv-SE"/>
                      </a:p>
                    </p:txBody>
                  </p:sp>
                  <p:sp>
                    <p:nvSpPr>
                      <p:cNvPr id="100790" name="Rectangle 53"/>
                      <p:cNvSpPr>
                        <a:spLocks noChangeArrowheads="1"/>
                      </p:cNvSpPr>
                      <p:nvPr/>
                    </p:nvSpPr>
                    <p:spPr bwMode="auto">
                      <a:xfrm>
                        <a:off x="3756" y="1742"/>
                        <a:ext cx="43" cy="1415"/>
                      </a:xfrm>
                      <a:prstGeom prst="rect">
                        <a:avLst/>
                      </a:prstGeom>
                      <a:grpFill/>
                      <a:ln w="14288">
                        <a:solidFill>
                          <a:srgbClr val="000000"/>
                        </a:solidFill>
                        <a:miter lim="800000"/>
                        <a:headEnd/>
                        <a:tailEnd/>
                      </a:ln>
                    </p:spPr>
                    <p:txBody>
                      <a:bodyPr/>
                      <a:lstStyle/>
                      <a:p>
                        <a:endParaRPr lang="sv-SE"/>
                      </a:p>
                    </p:txBody>
                  </p:sp>
                </p:grpSp>
              </p:grpSp>
            </p:grpSp>
          </p:grpSp>
          <p:sp>
            <p:nvSpPr>
              <p:cNvPr id="100749" name="Rectangle 55"/>
              <p:cNvSpPr>
                <a:spLocks noChangeArrowheads="1"/>
              </p:cNvSpPr>
              <p:nvPr/>
            </p:nvSpPr>
            <p:spPr bwMode="auto">
              <a:xfrm>
                <a:off x="539" y="3131"/>
                <a:ext cx="43" cy="26"/>
              </a:xfrm>
              <a:prstGeom prst="rect">
                <a:avLst/>
              </a:prstGeom>
              <a:grpFill/>
              <a:ln w="14288">
                <a:solidFill>
                  <a:srgbClr val="000000"/>
                </a:solidFill>
                <a:miter lim="800000"/>
                <a:headEnd/>
                <a:tailEnd/>
              </a:ln>
            </p:spPr>
            <p:txBody>
              <a:bodyPr/>
              <a:lstStyle/>
              <a:p>
                <a:endParaRPr lang="sv-SE"/>
              </a:p>
            </p:txBody>
          </p:sp>
        </p:grpSp>
        <p:sp>
          <p:nvSpPr>
            <p:cNvPr id="100747" name="Rectangle 56"/>
            <p:cNvSpPr>
              <a:spLocks noChangeArrowheads="1"/>
            </p:cNvSpPr>
            <p:nvPr/>
          </p:nvSpPr>
          <p:spPr bwMode="auto">
            <a:xfrm>
              <a:off x="625" y="3105"/>
              <a:ext cx="34" cy="52"/>
            </a:xfrm>
            <a:prstGeom prst="rect">
              <a:avLst/>
            </a:prstGeom>
            <a:grpFill/>
            <a:ln w="14288">
              <a:solidFill>
                <a:srgbClr val="000000"/>
              </a:solidFill>
              <a:miter lim="800000"/>
              <a:headEnd/>
              <a:tailEnd/>
            </a:ln>
          </p:spPr>
          <p:txBody>
            <a:bodyPr/>
            <a:lstStyle/>
            <a:p>
              <a:endParaRPr lang="sv-SE"/>
            </a:p>
          </p:txBody>
        </p:sp>
      </p:grpSp>
      <p:sp>
        <p:nvSpPr>
          <p:cNvPr id="100359" name="Rectangle 58"/>
          <p:cNvSpPr>
            <a:spLocks noChangeArrowheads="1"/>
          </p:cNvSpPr>
          <p:nvPr/>
        </p:nvSpPr>
        <p:spPr bwMode="auto">
          <a:xfrm>
            <a:off x="796925" y="1866758"/>
            <a:ext cx="322235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762000" eaLnBrk="0" hangingPunct="0"/>
            <a:r>
              <a:rPr lang="en-US" sz="1600" dirty="0" smtClean="0"/>
              <a:t>Le </a:t>
            </a:r>
            <a:r>
              <a:rPr lang="en-US" sz="1600" dirty="0" err="1" smtClean="0"/>
              <a:t>solde</a:t>
            </a:r>
            <a:r>
              <a:rPr lang="en-US" sz="1600" dirty="0" smtClean="0"/>
              <a:t> du </a:t>
            </a:r>
            <a:r>
              <a:rPr lang="en-US" sz="1600" dirty="0" err="1" smtClean="0"/>
              <a:t>compte</a:t>
            </a:r>
            <a:r>
              <a:rPr lang="en-US" sz="1600" dirty="0" smtClean="0"/>
              <a:t> </a:t>
            </a:r>
            <a:r>
              <a:rPr lang="en-US" sz="1600" dirty="0" err="1" smtClean="0"/>
              <a:t>notionnel</a:t>
            </a:r>
            <a:endParaRPr lang="en-US" sz="1600" dirty="0" smtClean="0"/>
          </a:p>
          <a:p>
            <a:pPr defTabSz="762000" eaLnBrk="0" hangingPunct="0"/>
            <a:r>
              <a:rPr lang="en-US" sz="1600" dirty="0" err="1"/>
              <a:t>e</a:t>
            </a:r>
            <a:r>
              <a:rPr lang="en-US" sz="1600" dirty="0" err="1" smtClean="0"/>
              <a:t>n</a:t>
            </a:r>
            <a:r>
              <a:rPr lang="en-US" sz="1600" dirty="0" smtClean="0"/>
              <a:t> </a:t>
            </a:r>
            <a:r>
              <a:rPr lang="en-US" sz="1600" dirty="0" err="1" smtClean="0"/>
              <a:t>couronnes</a:t>
            </a:r>
            <a:endParaRPr lang="en-US" sz="1600" dirty="0"/>
          </a:p>
        </p:txBody>
      </p:sp>
      <p:grpSp>
        <p:nvGrpSpPr>
          <p:cNvPr id="100360" name="Group 59"/>
          <p:cNvGrpSpPr>
            <a:grpSpLocks/>
          </p:cNvGrpSpPr>
          <p:nvPr/>
        </p:nvGrpSpPr>
        <p:grpSpPr bwMode="auto">
          <a:xfrm>
            <a:off x="6248407" y="3851133"/>
            <a:ext cx="1981202" cy="1295400"/>
            <a:chOff x="3936" y="1920"/>
            <a:chExt cx="1248" cy="816"/>
          </a:xfrm>
        </p:grpSpPr>
        <p:sp>
          <p:nvSpPr>
            <p:cNvPr id="100742" name="AutoShape 60"/>
            <p:cNvSpPr>
              <a:spLocks/>
            </p:cNvSpPr>
            <p:nvPr/>
          </p:nvSpPr>
          <p:spPr bwMode="auto">
            <a:xfrm rot="5400000">
              <a:off x="4488" y="1392"/>
              <a:ext cx="144" cy="1200"/>
            </a:xfrm>
            <a:prstGeom prst="rightBrace">
              <a:avLst>
                <a:gd name="adj1" fmla="val 69444"/>
                <a:gd name="adj2" fmla="val 49500"/>
              </a:avLst>
            </a:prstGeom>
            <a:ln>
              <a:headEnd/>
              <a:tailEnd/>
            </a:ln>
            <a:effectLst/>
            <a:extLst/>
          </p:spPr>
          <p:style>
            <a:lnRef idx="3">
              <a:schemeClr val="dk1"/>
            </a:lnRef>
            <a:fillRef idx="0">
              <a:schemeClr val="dk1"/>
            </a:fillRef>
            <a:effectRef idx="2">
              <a:schemeClr val="dk1"/>
            </a:effectRef>
            <a:fontRef idx="minor">
              <a:schemeClr val="tx1"/>
            </a:fontRef>
          </p:style>
          <p:txBody>
            <a:bodyPr wrap="none" anchor="ctr"/>
            <a:lstStyle/>
            <a:p>
              <a:endParaRPr lang="sv-SE"/>
            </a:p>
          </p:txBody>
        </p:sp>
        <p:grpSp>
          <p:nvGrpSpPr>
            <p:cNvPr id="100743" name="Group 61"/>
            <p:cNvGrpSpPr>
              <a:grpSpLocks/>
            </p:cNvGrpSpPr>
            <p:nvPr/>
          </p:nvGrpSpPr>
          <p:grpSpPr bwMode="auto">
            <a:xfrm>
              <a:off x="3936" y="2112"/>
              <a:ext cx="1248" cy="624"/>
              <a:chOff x="3936" y="2112"/>
              <a:chExt cx="1248" cy="624"/>
            </a:xfrm>
          </p:grpSpPr>
          <p:sp>
            <p:nvSpPr>
              <p:cNvPr id="100744" name="Oval 62"/>
              <p:cNvSpPr>
                <a:spLocks noChangeArrowheads="1"/>
              </p:cNvSpPr>
              <p:nvPr/>
            </p:nvSpPr>
            <p:spPr bwMode="auto">
              <a:xfrm>
                <a:off x="3936" y="2112"/>
                <a:ext cx="1248" cy="624"/>
              </a:xfrm>
              <a:prstGeom prst="ellipse">
                <a:avLst/>
              </a:prstGeom>
              <a:solidFill>
                <a:schemeClr val="bg1">
                  <a:lumMod val="75000"/>
                </a:schemeClr>
              </a:solidFill>
              <a:ln w="1270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00745" name="Rectangle 63"/>
              <p:cNvSpPr>
                <a:spLocks noChangeArrowheads="1"/>
              </p:cNvSpPr>
              <p:nvPr/>
            </p:nvSpPr>
            <p:spPr bwMode="auto">
              <a:xfrm>
                <a:off x="4094" y="2202"/>
                <a:ext cx="932"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762000" eaLnBrk="0" hangingPunct="0"/>
                <a:r>
                  <a:rPr lang="en-US" dirty="0" smtClean="0">
                    <a:latin typeface="+mj-lt"/>
                  </a:rPr>
                  <a:t>Coefficient de </a:t>
                </a:r>
              </a:p>
              <a:p>
                <a:pPr algn="ctr" defTabSz="762000" eaLnBrk="0" hangingPunct="0"/>
                <a:r>
                  <a:rPr lang="en-US" dirty="0" err="1" smtClean="0">
                    <a:latin typeface="+mj-lt"/>
                  </a:rPr>
                  <a:t>converison</a:t>
                </a:r>
                <a:endParaRPr lang="en-US" dirty="0">
                  <a:latin typeface="+mj-lt"/>
                </a:endParaRPr>
              </a:p>
              <a:p>
                <a:pPr algn="ctr" defTabSz="762000" eaLnBrk="0" hangingPunct="0"/>
                <a:r>
                  <a:rPr lang="en-US" dirty="0" smtClean="0">
                    <a:latin typeface="+mj-lt"/>
                  </a:rPr>
                  <a:t>17</a:t>
                </a:r>
                <a:endParaRPr lang="en-US" dirty="0">
                  <a:latin typeface="+mj-lt"/>
                </a:endParaRPr>
              </a:p>
            </p:txBody>
          </p:sp>
        </p:grpSp>
      </p:grpSp>
      <p:grpSp>
        <p:nvGrpSpPr>
          <p:cNvPr id="100361" name="Group 64"/>
          <p:cNvGrpSpPr>
            <a:grpSpLocks/>
          </p:cNvGrpSpPr>
          <p:nvPr/>
        </p:nvGrpSpPr>
        <p:grpSpPr bwMode="auto">
          <a:xfrm>
            <a:off x="1385888" y="2552558"/>
            <a:ext cx="4645025" cy="3036887"/>
            <a:chOff x="873" y="1107"/>
            <a:chExt cx="2926" cy="1913"/>
          </a:xfrm>
        </p:grpSpPr>
        <p:grpSp>
          <p:nvGrpSpPr>
            <p:cNvPr id="100695" name="Group 65"/>
            <p:cNvGrpSpPr>
              <a:grpSpLocks/>
            </p:cNvGrpSpPr>
            <p:nvPr/>
          </p:nvGrpSpPr>
          <p:grpSpPr bwMode="auto">
            <a:xfrm>
              <a:off x="873" y="1107"/>
              <a:ext cx="2926" cy="1913"/>
              <a:chOff x="873" y="1107"/>
              <a:chExt cx="2926" cy="1913"/>
            </a:xfrm>
          </p:grpSpPr>
          <p:sp>
            <p:nvSpPr>
              <p:cNvPr id="100699" name="Rectangle 66"/>
              <p:cNvSpPr>
                <a:spLocks noChangeArrowheads="1"/>
              </p:cNvSpPr>
              <p:nvPr/>
            </p:nvSpPr>
            <p:spPr bwMode="auto">
              <a:xfrm>
                <a:off x="1446" y="2797"/>
                <a:ext cx="43" cy="34"/>
              </a:xfrm>
              <a:prstGeom prst="rect">
                <a:avLst/>
              </a:prstGeom>
              <a:solidFill>
                <a:srgbClr val="FF9900"/>
              </a:solidFill>
              <a:ln w="14288">
                <a:solidFill>
                  <a:srgbClr val="000000"/>
                </a:solidFill>
                <a:miter lim="800000"/>
                <a:headEnd/>
                <a:tailEnd/>
              </a:ln>
            </p:spPr>
            <p:txBody>
              <a:bodyPr/>
              <a:lstStyle/>
              <a:p>
                <a:endParaRPr lang="sv-SE"/>
              </a:p>
            </p:txBody>
          </p:sp>
          <p:grpSp>
            <p:nvGrpSpPr>
              <p:cNvPr id="100700" name="Group 67"/>
              <p:cNvGrpSpPr>
                <a:grpSpLocks/>
              </p:cNvGrpSpPr>
              <p:nvPr/>
            </p:nvGrpSpPr>
            <p:grpSpPr bwMode="auto">
              <a:xfrm>
                <a:off x="873" y="1107"/>
                <a:ext cx="2926" cy="1913"/>
                <a:chOff x="873" y="1107"/>
                <a:chExt cx="2926" cy="1913"/>
              </a:xfrm>
            </p:grpSpPr>
            <p:sp>
              <p:nvSpPr>
                <p:cNvPr id="100701" name="Rectangle 68"/>
                <p:cNvSpPr>
                  <a:spLocks noChangeArrowheads="1"/>
                </p:cNvSpPr>
                <p:nvPr/>
              </p:nvSpPr>
              <p:spPr bwMode="auto">
                <a:xfrm>
                  <a:off x="1283" y="2857"/>
                  <a:ext cx="35" cy="25"/>
                </a:xfrm>
                <a:prstGeom prst="rect">
                  <a:avLst/>
                </a:prstGeom>
                <a:solidFill>
                  <a:srgbClr val="FF9900"/>
                </a:solidFill>
                <a:ln w="14288">
                  <a:solidFill>
                    <a:srgbClr val="000000"/>
                  </a:solidFill>
                  <a:miter lim="800000"/>
                  <a:headEnd/>
                  <a:tailEnd/>
                </a:ln>
              </p:spPr>
              <p:txBody>
                <a:bodyPr/>
                <a:lstStyle/>
                <a:p>
                  <a:endParaRPr lang="sv-SE"/>
                </a:p>
              </p:txBody>
            </p:sp>
            <p:grpSp>
              <p:nvGrpSpPr>
                <p:cNvPr id="100702" name="Group 69"/>
                <p:cNvGrpSpPr>
                  <a:grpSpLocks/>
                </p:cNvGrpSpPr>
                <p:nvPr/>
              </p:nvGrpSpPr>
              <p:grpSpPr bwMode="auto">
                <a:xfrm>
                  <a:off x="873" y="1107"/>
                  <a:ext cx="2926" cy="1913"/>
                  <a:chOff x="873" y="1107"/>
                  <a:chExt cx="2926" cy="1913"/>
                </a:xfrm>
              </p:grpSpPr>
              <p:sp>
                <p:nvSpPr>
                  <p:cNvPr id="100703" name="Rectangle 70"/>
                  <p:cNvSpPr>
                    <a:spLocks noChangeArrowheads="1"/>
                  </p:cNvSpPr>
                  <p:nvPr/>
                </p:nvSpPr>
                <p:spPr bwMode="auto">
                  <a:xfrm>
                    <a:off x="1112" y="2925"/>
                    <a:ext cx="43" cy="17"/>
                  </a:xfrm>
                  <a:prstGeom prst="rect">
                    <a:avLst/>
                  </a:prstGeom>
                  <a:solidFill>
                    <a:srgbClr val="FF9900"/>
                  </a:solidFill>
                  <a:ln w="14288">
                    <a:solidFill>
                      <a:srgbClr val="000000"/>
                    </a:solidFill>
                    <a:miter lim="800000"/>
                    <a:headEnd/>
                    <a:tailEnd/>
                  </a:ln>
                </p:spPr>
                <p:txBody>
                  <a:bodyPr/>
                  <a:lstStyle/>
                  <a:p>
                    <a:endParaRPr lang="sv-SE"/>
                  </a:p>
                </p:txBody>
              </p:sp>
              <p:grpSp>
                <p:nvGrpSpPr>
                  <p:cNvPr id="100704" name="Group 71"/>
                  <p:cNvGrpSpPr>
                    <a:grpSpLocks/>
                  </p:cNvGrpSpPr>
                  <p:nvPr/>
                </p:nvGrpSpPr>
                <p:grpSpPr bwMode="auto">
                  <a:xfrm>
                    <a:off x="873" y="1107"/>
                    <a:ext cx="2926" cy="1913"/>
                    <a:chOff x="873" y="1107"/>
                    <a:chExt cx="2926" cy="1913"/>
                  </a:xfrm>
                </p:grpSpPr>
                <p:sp>
                  <p:nvSpPr>
                    <p:cNvPr id="100705" name="Rectangle 72"/>
                    <p:cNvSpPr>
                      <a:spLocks noChangeArrowheads="1"/>
                    </p:cNvSpPr>
                    <p:nvPr/>
                  </p:nvSpPr>
                  <p:spPr bwMode="auto">
                    <a:xfrm>
                      <a:off x="1035" y="2951"/>
                      <a:ext cx="34" cy="17"/>
                    </a:xfrm>
                    <a:prstGeom prst="rect">
                      <a:avLst/>
                    </a:prstGeom>
                    <a:solidFill>
                      <a:srgbClr val="FF9900"/>
                    </a:solidFill>
                    <a:ln w="14288">
                      <a:solidFill>
                        <a:srgbClr val="000000"/>
                      </a:solidFill>
                      <a:miter lim="800000"/>
                      <a:headEnd/>
                      <a:tailEnd/>
                    </a:ln>
                  </p:spPr>
                  <p:txBody>
                    <a:bodyPr/>
                    <a:lstStyle/>
                    <a:p>
                      <a:endParaRPr lang="sv-SE"/>
                    </a:p>
                  </p:txBody>
                </p:sp>
                <p:grpSp>
                  <p:nvGrpSpPr>
                    <p:cNvPr id="100706" name="Group 73"/>
                    <p:cNvGrpSpPr>
                      <a:grpSpLocks/>
                    </p:cNvGrpSpPr>
                    <p:nvPr/>
                  </p:nvGrpSpPr>
                  <p:grpSpPr bwMode="auto">
                    <a:xfrm>
                      <a:off x="873" y="1107"/>
                      <a:ext cx="2926" cy="1913"/>
                      <a:chOff x="873" y="1107"/>
                      <a:chExt cx="2926" cy="1913"/>
                    </a:xfrm>
                  </p:grpSpPr>
                  <p:sp>
                    <p:nvSpPr>
                      <p:cNvPr id="100707" name="Rectangle 74"/>
                      <p:cNvSpPr>
                        <a:spLocks noChangeArrowheads="1"/>
                      </p:cNvSpPr>
                      <p:nvPr/>
                    </p:nvSpPr>
                    <p:spPr bwMode="auto">
                      <a:xfrm>
                        <a:off x="950" y="2985"/>
                        <a:ext cx="42" cy="9"/>
                      </a:xfrm>
                      <a:prstGeom prst="rect">
                        <a:avLst/>
                      </a:prstGeom>
                      <a:solidFill>
                        <a:srgbClr val="FF9900"/>
                      </a:solidFill>
                      <a:ln w="14288">
                        <a:solidFill>
                          <a:srgbClr val="000000"/>
                        </a:solidFill>
                        <a:miter lim="800000"/>
                        <a:headEnd/>
                        <a:tailEnd/>
                      </a:ln>
                    </p:spPr>
                    <p:txBody>
                      <a:bodyPr/>
                      <a:lstStyle/>
                      <a:p>
                        <a:endParaRPr lang="sv-SE"/>
                      </a:p>
                    </p:txBody>
                  </p:sp>
                  <p:grpSp>
                    <p:nvGrpSpPr>
                      <p:cNvPr id="100708" name="Group 75"/>
                      <p:cNvGrpSpPr>
                        <a:grpSpLocks/>
                      </p:cNvGrpSpPr>
                      <p:nvPr/>
                    </p:nvGrpSpPr>
                    <p:grpSpPr bwMode="auto">
                      <a:xfrm>
                        <a:off x="873" y="1107"/>
                        <a:ext cx="2926" cy="1913"/>
                        <a:chOff x="873" y="1107"/>
                        <a:chExt cx="2926" cy="1913"/>
                      </a:xfrm>
                    </p:grpSpPr>
                    <p:sp>
                      <p:nvSpPr>
                        <p:cNvPr id="100709" name="Rectangle 76"/>
                        <p:cNvSpPr>
                          <a:spLocks noChangeArrowheads="1"/>
                        </p:cNvSpPr>
                        <p:nvPr/>
                      </p:nvSpPr>
                      <p:spPr bwMode="auto">
                        <a:xfrm>
                          <a:off x="873" y="3011"/>
                          <a:ext cx="34" cy="9"/>
                        </a:xfrm>
                        <a:prstGeom prst="rect">
                          <a:avLst/>
                        </a:prstGeom>
                        <a:solidFill>
                          <a:srgbClr val="FF9900"/>
                        </a:solidFill>
                        <a:ln w="14288">
                          <a:solidFill>
                            <a:srgbClr val="000000"/>
                          </a:solidFill>
                          <a:miter lim="800000"/>
                          <a:headEnd/>
                          <a:tailEnd/>
                        </a:ln>
                      </p:spPr>
                      <p:txBody>
                        <a:bodyPr/>
                        <a:lstStyle/>
                        <a:p>
                          <a:endParaRPr lang="sv-SE"/>
                        </a:p>
                      </p:txBody>
                    </p:sp>
                    <p:grpSp>
                      <p:nvGrpSpPr>
                        <p:cNvPr id="100710" name="Group 77"/>
                        <p:cNvGrpSpPr>
                          <a:grpSpLocks/>
                        </p:cNvGrpSpPr>
                        <p:nvPr/>
                      </p:nvGrpSpPr>
                      <p:grpSpPr bwMode="auto">
                        <a:xfrm>
                          <a:off x="1198" y="1107"/>
                          <a:ext cx="2601" cy="1810"/>
                          <a:chOff x="1198" y="1107"/>
                          <a:chExt cx="2601" cy="1810"/>
                        </a:xfrm>
                      </p:grpSpPr>
                      <p:sp>
                        <p:nvSpPr>
                          <p:cNvPr id="100711" name="Rectangle 78"/>
                          <p:cNvSpPr>
                            <a:spLocks noChangeArrowheads="1"/>
                          </p:cNvSpPr>
                          <p:nvPr/>
                        </p:nvSpPr>
                        <p:spPr bwMode="auto">
                          <a:xfrm>
                            <a:off x="1694" y="2677"/>
                            <a:ext cx="43" cy="68"/>
                          </a:xfrm>
                          <a:prstGeom prst="rect">
                            <a:avLst/>
                          </a:prstGeom>
                          <a:solidFill>
                            <a:srgbClr val="FF9900"/>
                          </a:solidFill>
                          <a:ln w="14288">
                            <a:solidFill>
                              <a:srgbClr val="000000"/>
                            </a:solidFill>
                            <a:miter lim="800000"/>
                            <a:headEnd/>
                            <a:tailEnd/>
                          </a:ln>
                        </p:spPr>
                        <p:txBody>
                          <a:bodyPr/>
                          <a:lstStyle/>
                          <a:p>
                            <a:endParaRPr lang="sv-SE"/>
                          </a:p>
                        </p:txBody>
                      </p:sp>
                      <p:grpSp>
                        <p:nvGrpSpPr>
                          <p:cNvPr id="100712" name="Group 79"/>
                          <p:cNvGrpSpPr>
                            <a:grpSpLocks/>
                          </p:cNvGrpSpPr>
                          <p:nvPr/>
                        </p:nvGrpSpPr>
                        <p:grpSpPr bwMode="auto">
                          <a:xfrm>
                            <a:off x="1198" y="1107"/>
                            <a:ext cx="2601" cy="1810"/>
                            <a:chOff x="1198" y="1107"/>
                            <a:chExt cx="2601" cy="1810"/>
                          </a:xfrm>
                        </p:grpSpPr>
                        <p:sp>
                          <p:nvSpPr>
                            <p:cNvPr id="100713" name="Rectangle 80"/>
                            <p:cNvSpPr>
                              <a:spLocks noChangeArrowheads="1"/>
                            </p:cNvSpPr>
                            <p:nvPr/>
                          </p:nvSpPr>
                          <p:spPr bwMode="auto">
                            <a:xfrm>
                              <a:off x="1198" y="2891"/>
                              <a:ext cx="43" cy="26"/>
                            </a:xfrm>
                            <a:prstGeom prst="rect">
                              <a:avLst/>
                            </a:prstGeom>
                            <a:solidFill>
                              <a:srgbClr val="FF9900"/>
                            </a:solidFill>
                            <a:ln w="14288">
                              <a:solidFill>
                                <a:srgbClr val="000000"/>
                              </a:solidFill>
                              <a:miter lim="800000"/>
                              <a:headEnd/>
                              <a:tailEnd/>
                            </a:ln>
                          </p:spPr>
                          <p:txBody>
                            <a:bodyPr/>
                            <a:lstStyle/>
                            <a:p>
                              <a:endParaRPr lang="sv-SE"/>
                            </a:p>
                          </p:txBody>
                        </p:sp>
                        <p:sp>
                          <p:nvSpPr>
                            <p:cNvPr id="100714" name="Rectangle 81"/>
                            <p:cNvSpPr>
                              <a:spLocks noChangeArrowheads="1"/>
                            </p:cNvSpPr>
                            <p:nvPr/>
                          </p:nvSpPr>
                          <p:spPr bwMode="auto">
                            <a:xfrm>
                              <a:off x="1360" y="2831"/>
                              <a:ext cx="43" cy="26"/>
                            </a:xfrm>
                            <a:prstGeom prst="rect">
                              <a:avLst/>
                            </a:prstGeom>
                            <a:solidFill>
                              <a:srgbClr val="FF9900"/>
                            </a:solidFill>
                            <a:ln w="14288">
                              <a:solidFill>
                                <a:srgbClr val="000000"/>
                              </a:solidFill>
                              <a:miter lim="800000"/>
                              <a:headEnd/>
                              <a:tailEnd/>
                            </a:ln>
                          </p:spPr>
                          <p:txBody>
                            <a:bodyPr/>
                            <a:lstStyle/>
                            <a:p>
                              <a:endParaRPr lang="sv-SE"/>
                            </a:p>
                          </p:txBody>
                        </p:sp>
                        <p:sp>
                          <p:nvSpPr>
                            <p:cNvPr id="100715" name="Rectangle 82"/>
                            <p:cNvSpPr>
                              <a:spLocks noChangeArrowheads="1"/>
                            </p:cNvSpPr>
                            <p:nvPr/>
                          </p:nvSpPr>
                          <p:spPr bwMode="auto">
                            <a:xfrm>
                              <a:off x="1531" y="2754"/>
                              <a:ext cx="35" cy="51"/>
                            </a:xfrm>
                            <a:prstGeom prst="rect">
                              <a:avLst/>
                            </a:prstGeom>
                            <a:solidFill>
                              <a:srgbClr val="FF9900"/>
                            </a:solidFill>
                            <a:ln w="14288">
                              <a:solidFill>
                                <a:srgbClr val="000000"/>
                              </a:solidFill>
                              <a:miter lim="800000"/>
                              <a:headEnd/>
                              <a:tailEnd/>
                            </a:ln>
                          </p:spPr>
                          <p:txBody>
                            <a:bodyPr/>
                            <a:lstStyle/>
                            <a:p>
                              <a:endParaRPr lang="sv-SE"/>
                            </a:p>
                          </p:txBody>
                        </p:sp>
                        <p:sp>
                          <p:nvSpPr>
                            <p:cNvPr id="100716" name="Rectangle 83"/>
                            <p:cNvSpPr>
                              <a:spLocks noChangeArrowheads="1"/>
                            </p:cNvSpPr>
                            <p:nvPr/>
                          </p:nvSpPr>
                          <p:spPr bwMode="auto">
                            <a:xfrm>
                              <a:off x="1608" y="2720"/>
                              <a:ext cx="43" cy="51"/>
                            </a:xfrm>
                            <a:prstGeom prst="rect">
                              <a:avLst/>
                            </a:prstGeom>
                            <a:solidFill>
                              <a:srgbClr val="FF9900"/>
                            </a:solidFill>
                            <a:ln w="14288">
                              <a:solidFill>
                                <a:srgbClr val="000000"/>
                              </a:solidFill>
                              <a:miter lim="800000"/>
                              <a:headEnd/>
                              <a:tailEnd/>
                            </a:ln>
                          </p:spPr>
                          <p:txBody>
                            <a:bodyPr/>
                            <a:lstStyle/>
                            <a:p>
                              <a:endParaRPr lang="sv-SE"/>
                            </a:p>
                          </p:txBody>
                        </p:sp>
                        <p:sp>
                          <p:nvSpPr>
                            <p:cNvPr id="100717" name="Rectangle 84"/>
                            <p:cNvSpPr>
                              <a:spLocks noChangeArrowheads="1"/>
                            </p:cNvSpPr>
                            <p:nvPr/>
                          </p:nvSpPr>
                          <p:spPr bwMode="auto">
                            <a:xfrm>
                              <a:off x="1779" y="2634"/>
                              <a:ext cx="35" cy="77"/>
                            </a:xfrm>
                            <a:prstGeom prst="rect">
                              <a:avLst/>
                            </a:prstGeom>
                            <a:solidFill>
                              <a:srgbClr val="FF9900"/>
                            </a:solidFill>
                            <a:ln w="14288">
                              <a:solidFill>
                                <a:srgbClr val="000000"/>
                              </a:solidFill>
                              <a:miter lim="800000"/>
                              <a:headEnd/>
                              <a:tailEnd/>
                            </a:ln>
                          </p:spPr>
                          <p:txBody>
                            <a:bodyPr/>
                            <a:lstStyle/>
                            <a:p>
                              <a:endParaRPr lang="sv-SE"/>
                            </a:p>
                          </p:txBody>
                        </p:sp>
                        <p:sp>
                          <p:nvSpPr>
                            <p:cNvPr id="100718" name="Rectangle 85"/>
                            <p:cNvSpPr>
                              <a:spLocks noChangeArrowheads="1"/>
                            </p:cNvSpPr>
                            <p:nvPr/>
                          </p:nvSpPr>
                          <p:spPr bwMode="auto">
                            <a:xfrm>
                              <a:off x="1856" y="2591"/>
                              <a:ext cx="43" cy="86"/>
                            </a:xfrm>
                            <a:prstGeom prst="rect">
                              <a:avLst/>
                            </a:prstGeom>
                            <a:solidFill>
                              <a:srgbClr val="FF9900"/>
                            </a:solidFill>
                            <a:ln w="14288">
                              <a:solidFill>
                                <a:srgbClr val="000000"/>
                              </a:solidFill>
                              <a:miter lim="800000"/>
                              <a:headEnd/>
                              <a:tailEnd/>
                            </a:ln>
                          </p:spPr>
                          <p:txBody>
                            <a:bodyPr/>
                            <a:lstStyle/>
                            <a:p>
                              <a:endParaRPr lang="sv-SE"/>
                            </a:p>
                          </p:txBody>
                        </p:sp>
                        <p:sp>
                          <p:nvSpPr>
                            <p:cNvPr id="100719" name="Rectangle 86"/>
                            <p:cNvSpPr>
                              <a:spLocks noChangeArrowheads="1"/>
                            </p:cNvSpPr>
                            <p:nvPr/>
                          </p:nvSpPr>
                          <p:spPr bwMode="auto">
                            <a:xfrm>
                              <a:off x="1942" y="2548"/>
                              <a:ext cx="34" cy="94"/>
                            </a:xfrm>
                            <a:prstGeom prst="rect">
                              <a:avLst/>
                            </a:prstGeom>
                            <a:solidFill>
                              <a:srgbClr val="FF9900"/>
                            </a:solidFill>
                            <a:ln w="14288">
                              <a:solidFill>
                                <a:srgbClr val="000000"/>
                              </a:solidFill>
                              <a:miter lim="800000"/>
                              <a:headEnd/>
                              <a:tailEnd/>
                            </a:ln>
                          </p:spPr>
                          <p:txBody>
                            <a:bodyPr/>
                            <a:lstStyle/>
                            <a:p>
                              <a:endParaRPr lang="sv-SE"/>
                            </a:p>
                          </p:txBody>
                        </p:sp>
                        <p:sp>
                          <p:nvSpPr>
                            <p:cNvPr id="100720" name="Rectangle 87"/>
                            <p:cNvSpPr>
                              <a:spLocks noChangeArrowheads="1"/>
                            </p:cNvSpPr>
                            <p:nvPr/>
                          </p:nvSpPr>
                          <p:spPr bwMode="auto">
                            <a:xfrm>
                              <a:off x="2019" y="2497"/>
                              <a:ext cx="43" cy="102"/>
                            </a:xfrm>
                            <a:prstGeom prst="rect">
                              <a:avLst/>
                            </a:prstGeom>
                            <a:solidFill>
                              <a:srgbClr val="FF9900"/>
                            </a:solidFill>
                            <a:ln w="14288">
                              <a:solidFill>
                                <a:srgbClr val="000000"/>
                              </a:solidFill>
                              <a:miter lim="800000"/>
                              <a:headEnd/>
                              <a:tailEnd/>
                            </a:ln>
                          </p:spPr>
                          <p:txBody>
                            <a:bodyPr/>
                            <a:lstStyle/>
                            <a:p>
                              <a:endParaRPr lang="sv-SE"/>
                            </a:p>
                          </p:txBody>
                        </p:sp>
                        <p:sp>
                          <p:nvSpPr>
                            <p:cNvPr id="100721" name="Rectangle 88"/>
                            <p:cNvSpPr>
                              <a:spLocks noChangeArrowheads="1"/>
                            </p:cNvSpPr>
                            <p:nvPr/>
                          </p:nvSpPr>
                          <p:spPr bwMode="auto">
                            <a:xfrm>
                              <a:off x="2105" y="2445"/>
                              <a:ext cx="42" cy="120"/>
                            </a:xfrm>
                            <a:prstGeom prst="rect">
                              <a:avLst/>
                            </a:prstGeom>
                            <a:solidFill>
                              <a:srgbClr val="FF9900"/>
                            </a:solidFill>
                            <a:ln w="14288">
                              <a:solidFill>
                                <a:srgbClr val="000000"/>
                              </a:solidFill>
                              <a:miter lim="800000"/>
                              <a:headEnd/>
                              <a:tailEnd/>
                            </a:ln>
                          </p:spPr>
                          <p:txBody>
                            <a:bodyPr/>
                            <a:lstStyle/>
                            <a:p>
                              <a:endParaRPr lang="sv-SE"/>
                            </a:p>
                          </p:txBody>
                        </p:sp>
                        <p:sp>
                          <p:nvSpPr>
                            <p:cNvPr id="100722" name="Rectangle 89"/>
                            <p:cNvSpPr>
                              <a:spLocks noChangeArrowheads="1"/>
                            </p:cNvSpPr>
                            <p:nvPr/>
                          </p:nvSpPr>
                          <p:spPr bwMode="auto">
                            <a:xfrm>
                              <a:off x="2190" y="2385"/>
                              <a:ext cx="34" cy="137"/>
                            </a:xfrm>
                            <a:prstGeom prst="rect">
                              <a:avLst/>
                            </a:prstGeom>
                            <a:solidFill>
                              <a:srgbClr val="FF9900"/>
                            </a:solidFill>
                            <a:ln w="14288">
                              <a:solidFill>
                                <a:srgbClr val="000000"/>
                              </a:solidFill>
                              <a:miter lim="800000"/>
                              <a:headEnd/>
                              <a:tailEnd/>
                            </a:ln>
                          </p:spPr>
                          <p:txBody>
                            <a:bodyPr/>
                            <a:lstStyle/>
                            <a:p>
                              <a:endParaRPr lang="sv-SE"/>
                            </a:p>
                          </p:txBody>
                        </p:sp>
                        <p:sp>
                          <p:nvSpPr>
                            <p:cNvPr id="100723" name="Rectangle 90"/>
                            <p:cNvSpPr>
                              <a:spLocks noChangeArrowheads="1"/>
                            </p:cNvSpPr>
                            <p:nvPr/>
                          </p:nvSpPr>
                          <p:spPr bwMode="auto">
                            <a:xfrm>
                              <a:off x="2267" y="2334"/>
                              <a:ext cx="43" cy="145"/>
                            </a:xfrm>
                            <a:prstGeom prst="rect">
                              <a:avLst/>
                            </a:prstGeom>
                            <a:solidFill>
                              <a:srgbClr val="FF9900"/>
                            </a:solidFill>
                            <a:ln w="14288">
                              <a:solidFill>
                                <a:srgbClr val="000000"/>
                              </a:solidFill>
                              <a:miter lim="800000"/>
                              <a:headEnd/>
                              <a:tailEnd/>
                            </a:ln>
                          </p:spPr>
                          <p:txBody>
                            <a:bodyPr/>
                            <a:lstStyle/>
                            <a:p>
                              <a:endParaRPr lang="sv-SE"/>
                            </a:p>
                          </p:txBody>
                        </p:sp>
                        <p:sp>
                          <p:nvSpPr>
                            <p:cNvPr id="100724" name="Rectangle 91"/>
                            <p:cNvSpPr>
                              <a:spLocks noChangeArrowheads="1"/>
                            </p:cNvSpPr>
                            <p:nvPr/>
                          </p:nvSpPr>
                          <p:spPr bwMode="auto">
                            <a:xfrm>
                              <a:off x="2353" y="2274"/>
                              <a:ext cx="42" cy="163"/>
                            </a:xfrm>
                            <a:prstGeom prst="rect">
                              <a:avLst/>
                            </a:prstGeom>
                            <a:solidFill>
                              <a:srgbClr val="FF9900"/>
                            </a:solidFill>
                            <a:ln w="14288">
                              <a:solidFill>
                                <a:srgbClr val="000000"/>
                              </a:solidFill>
                              <a:miter lim="800000"/>
                              <a:headEnd/>
                              <a:tailEnd/>
                            </a:ln>
                          </p:spPr>
                          <p:txBody>
                            <a:bodyPr/>
                            <a:lstStyle/>
                            <a:p>
                              <a:endParaRPr lang="sv-SE"/>
                            </a:p>
                          </p:txBody>
                        </p:sp>
                        <p:sp>
                          <p:nvSpPr>
                            <p:cNvPr id="100725" name="Rectangle 92"/>
                            <p:cNvSpPr>
                              <a:spLocks noChangeArrowheads="1"/>
                            </p:cNvSpPr>
                            <p:nvPr/>
                          </p:nvSpPr>
                          <p:spPr bwMode="auto">
                            <a:xfrm>
                              <a:off x="2438" y="2214"/>
                              <a:ext cx="34" cy="188"/>
                            </a:xfrm>
                            <a:prstGeom prst="rect">
                              <a:avLst/>
                            </a:prstGeom>
                            <a:solidFill>
                              <a:srgbClr val="FF9900"/>
                            </a:solidFill>
                            <a:ln w="14288">
                              <a:solidFill>
                                <a:srgbClr val="000000"/>
                              </a:solidFill>
                              <a:miter lim="800000"/>
                              <a:headEnd/>
                              <a:tailEnd/>
                            </a:ln>
                          </p:spPr>
                          <p:txBody>
                            <a:bodyPr/>
                            <a:lstStyle/>
                            <a:p>
                              <a:endParaRPr lang="sv-SE"/>
                            </a:p>
                          </p:txBody>
                        </p:sp>
                        <p:sp>
                          <p:nvSpPr>
                            <p:cNvPr id="100726" name="Rectangle 93"/>
                            <p:cNvSpPr>
                              <a:spLocks noChangeArrowheads="1"/>
                            </p:cNvSpPr>
                            <p:nvPr/>
                          </p:nvSpPr>
                          <p:spPr bwMode="auto">
                            <a:xfrm>
                              <a:off x="2515" y="2154"/>
                              <a:ext cx="43" cy="205"/>
                            </a:xfrm>
                            <a:prstGeom prst="rect">
                              <a:avLst/>
                            </a:prstGeom>
                            <a:solidFill>
                              <a:srgbClr val="FF9900"/>
                            </a:solidFill>
                            <a:ln w="14288">
                              <a:solidFill>
                                <a:srgbClr val="000000"/>
                              </a:solidFill>
                              <a:miter lim="800000"/>
                              <a:headEnd/>
                              <a:tailEnd/>
                            </a:ln>
                          </p:spPr>
                          <p:txBody>
                            <a:bodyPr/>
                            <a:lstStyle/>
                            <a:p>
                              <a:endParaRPr lang="sv-SE"/>
                            </a:p>
                          </p:txBody>
                        </p:sp>
                        <p:sp>
                          <p:nvSpPr>
                            <p:cNvPr id="100727" name="Rectangle 94"/>
                            <p:cNvSpPr>
                              <a:spLocks noChangeArrowheads="1"/>
                            </p:cNvSpPr>
                            <p:nvPr/>
                          </p:nvSpPr>
                          <p:spPr bwMode="auto">
                            <a:xfrm>
                              <a:off x="2601" y="2094"/>
                              <a:ext cx="43" cy="222"/>
                            </a:xfrm>
                            <a:prstGeom prst="rect">
                              <a:avLst/>
                            </a:prstGeom>
                            <a:solidFill>
                              <a:srgbClr val="FF9900"/>
                            </a:solidFill>
                            <a:ln w="14288">
                              <a:solidFill>
                                <a:srgbClr val="000000"/>
                              </a:solidFill>
                              <a:miter lim="800000"/>
                              <a:headEnd/>
                              <a:tailEnd/>
                            </a:ln>
                          </p:spPr>
                          <p:txBody>
                            <a:bodyPr/>
                            <a:lstStyle/>
                            <a:p>
                              <a:endParaRPr lang="sv-SE"/>
                            </a:p>
                          </p:txBody>
                        </p:sp>
                        <p:sp>
                          <p:nvSpPr>
                            <p:cNvPr id="100728" name="Rectangle 95"/>
                            <p:cNvSpPr>
                              <a:spLocks noChangeArrowheads="1"/>
                            </p:cNvSpPr>
                            <p:nvPr/>
                          </p:nvSpPr>
                          <p:spPr bwMode="auto">
                            <a:xfrm>
                              <a:off x="2686" y="2034"/>
                              <a:ext cx="35" cy="248"/>
                            </a:xfrm>
                            <a:prstGeom prst="rect">
                              <a:avLst/>
                            </a:prstGeom>
                            <a:solidFill>
                              <a:srgbClr val="FF9900"/>
                            </a:solidFill>
                            <a:ln w="14288">
                              <a:solidFill>
                                <a:srgbClr val="000000"/>
                              </a:solidFill>
                              <a:miter lim="800000"/>
                              <a:headEnd/>
                              <a:tailEnd/>
                            </a:ln>
                          </p:spPr>
                          <p:txBody>
                            <a:bodyPr/>
                            <a:lstStyle/>
                            <a:p>
                              <a:endParaRPr lang="sv-SE"/>
                            </a:p>
                          </p:txBody>
                        </p:sp>
                        <p:sp>
                          <p:nvSpPr>
                            <p:cNvPr id="100729" name="Rectangle 96"/>
                            <p:cNvSpPr>
                              <a:spLocks noChangeArrowheads="1"/>
                            </p:cNvSpPr>
                            <p:nvPr/>
                          </p:nvSpPr>
                          <p:spPr bwMode="auto">
                            <a:xfrm>
                              <a:off x="2763" y="1973"/>
                              <a:ext cx="43" cy="266"/>
                            </a:xfrm>
                            <a:prstGeom prst="rect">
                              <a:avLst/>
                            </a:prstGeom>
                            <a:solidFill>
                              <a:srgbClr val="FF9900"/>
                            </a:solidFill>
                            <a:ln w="14288">
                              <a:solidFill>
                                <a:srgbClr val="000000"/>
                              </a:solidFill>
                              <a:miter lim="800000"/>
                              <a:headEnd/>
                              <a:tailEnd/>
                            </a:ln>
                          </p:spPr>
                          <p:txBody>
                            <a:bodyPr/>
                            <a:lstStyle/>
                            <a:p>
                              <a:endParaRPr lang="sv-SE"/>
                            </a:p>
                          </p:txBody>
                        </p:sp>
                        <p:sp>
                          <p:nvSpPr>
                            <p:cNvPr id="100730" name="Rectangle 97"/>
                            <p:cNvSpPr>
                              <a:spLocks noChangeArrowheads="1"/>
                            </p:cNvSpPr>
                            <p:nvPr/>
                          </p:nvSpPr>
                          <p:spPr bwMode="auto">
                            <a:xfrm>
                              <a:off x="2849" y="1913"/>
                              <a:ext cx="43" cy="283"/>
                            </a:xfrm>
                            <a:prstGeom prst="rect">
                              <a:avLst/>
                            </a:prstGeom>
                            <a:solidFill>
                              <a:srgbClr val="FF9900"/>
                            </a:solidFill>
                            <a:ln w="14288">
                              <a:solidFill>
                                <a:srgbClr val="000000"/>
                              </a:solidFill>
                              <a:miter lim="800000"/>
                              <a:headEnd/>
                              <a:tailEnd/>
                            </a:ln>
                          </p:spPr>
                          <p:txBody>
                            <a:bodyPr/>
                            <a:lstStyle/>
                            <a:p>
                              <a:endParaRPr lang="sv-SE"/>
                            </a:p>
                          </p:txBody>
                        </p:sp>
                        <p:sp>
                          <p:nvSpPr>
                            <p:cNvPr id="100731" name="Rectangle 98"/>
                            <p:cNvSpPr>
                              <a:spLocks noChangeArrowheads="1"/>
                            </p:cNvSpPr>
                            <p:nvPr/>
                          </p:nvSpPr>
                          <p:spPr bwMode="auto">
                            <a:xfrm>
                              <a:off x="2934" y="1845"/>
                              <a:ext cx="35" cy="317"/>
                            </a:xfrm>
                            <a:prstGeom prst="rect">
                              <a:avLst/>
                            </a:prstGeom>
                            <a:solidFill>
                              <a:srgbClr val="FF9900"/>
                            </a:solidFill>
                            <a:ln w="14288">
                              <a:solidFill>
                                <a:srgbClr val="000000"/>
                              </a:solidFill>
                              <a:miter lim="800000"/>
                              <a:headEnd/>
                              <a:tailEnd/>
                            </a:ln>
                          </p:spPr>
                          <p:txBody>
                            <a:bodyPr/>
                            <a:lstStyle/>
                            <a:p>
                              <a:endParaRPr lang="sv-SE"/>
                            </a:p>
                          </p:txBody>
                        </p:sp>
                        <p:sp>
                          <p:nvSpPr>
                            <p:cNvPr id="100732" name="Rectangle 99"/>
                            <p:cNvSpPr>
                              <a:spLocks noChangeArrowheads="1"/>
                            </p:cNvSpPr>
                            <p:nvPr/>
                          </p:nvSpPr>
                          <p:spPr bwMode="auto">
                            <a:xfrm>
                              <a:off x="3011" y="1776"/>
                              <a:ext cx="43" cy="343"/>
                            </a:xfrm>
                            <a:prstGeom prst="rect">
                              <a:avLst/>
                            </a:prstGeom>
                            <a:solidFill>
                              <a:srgbClr val="FF9900"/>
                            </a:solidFill>
                            <a:ln w="14288">
                              <a:solidFill>
                                <a:srgbClr val="000000"/>
                              </a:solidFill>
                              <a:miter lim="800000"/>
                              <a:headEnd/>
                              <a:tailEnd/>
                            </a:ln>
                          </p:spPr>
                          <p:txBody>
                            <a:bodyPr/>
                            <a:lstStyle/>
                            <a:p>
                              <a:endParaRPr lang="sv-SE"/>
                            </a:p>
                          </p:txBody>
                        </p:sp>
                        <p:sp>
                          <p:nvSpPr>
                            <p:cNvPr id="100733" name="Rectangle 100"/>
                            <p:cNvSpPr>
                              <a:spLocks noChangeArrowheads="1"/>
                            </p:cNvSpPr>
                            <p:nvPr/>
                          </p:nvSpPr>
                          <p:spPr bwMode="auto">
                            <a:xfrm>
                              <a:off x="3097" y="1708"/>
                              <a:ext cx="34" cy="368"/>
                            </a:xfrm>
                            <a:prstGeom prst="rect">
                              <a:avLst/>
                            </a:prstGeom>
                            <a:solidFill>
                              <a:srgbClr val="FF9900"/>
                            </a:solidFill>
                            <a:ln w="14288">
                              <a:solidFill>
                                <a:srgbClr val="000000"/>
                              </a:solidFill>
                              <a:miter lim="800000"/>
                              <a:headEnd/>
                              <a:tailEnd/>
                            </a:ln>
                          </p:spPr>
                          <p:txBody>
                            <a:bodyPr/>
                            <a:lstStyle/>
                            <a:p>
                              <a:endParaRPr lang="sv-SE"/>
                            </a:p>
                          </p:txBody>
                        </p:sp>
                        <p:sp>
                          <p:nvSpPr>
                            <p:cNvPr id="100734" name="Rectangle 101"/>
                            <p:cNvSpPr>
                              <a:spLocks noChangeArrowheads="1"/>
                            </p:cNvSpPr>
                            <p:nvPr/>
                          </p:nvSpPr>
                          <p:spPr bwMode="auto">
                            <a:xfrm>
                              <a:off x="3174" y="1639"/>
                              <a:ext cx="43" cy="403"/>
                            </a:xfrm>
                            <a:prstGeom prst="rect">
                              <a:avLst/>
                            </a:prstGeom>
                            <a:solidFill>
                              <a:srgbClr val="FF9900"/>
                            </a:solidFill>
                            <a:ln w="14288">
                              <a:solidFill>
                                <a:srgbClr val="000000"/>
                              </a:solidFill>
                              <a:miter lim="800000"/>
                              <a:headEnd/>
                              <a:tailEnd/>
                            </a:ln>
                          </p:spPr>
                          <p:txBody>
                            <a:bodyPr/>
                            <a:lstStyle/>
                            <a:p>
                              <a:endParaRPr lang="sv-SE"/>
                            </a:p>
                          </p:txBody>
                        </p:sp>
                        <p:sp>
                          <p:nvSpPr>
                            <p:cNvPr id="100735" name="Rectangle 102"/>
                            <p:cNvSpPr>
                              <a:spLocks noChangeArrowheads="1"/>
                            </p:cNvSpPr>
                            <p:nvPr/>
                          </p:nvSpPr>
                          <p:spPr bwMode="auto">
                            <a:xfrm>
                              <a:off x="3260" y="1570"/>
                              <a:ext cx="42" cy="429"/>
                            </a:xfrm>
                            <a:prstGeom prst="rect">
                              <a:avLst/>
                            </a:prstGeom>
                            <a:solidFill>
                              <a:srgbClr val="FF9900"/>
                            </a:solidFill>
                            <a:ln w="14288">
                              <a:solidFill>
                                <a:srgbClr val="000000"/>
                              </a:solidFill>
                              <a:miter lim="800000"/>
                              <a:headEnd/>
                              <a:tailEnd/>
                            </a:ln>
                          </p:spPr>
                          <p:txBody>
                            <a:bodyPr/>
                            <a:lstStyle/>
                            <a:p>
                              <a:endParaRPr lang="sv-SE"/>
                            </a:p>
                          </p:txBody>
                        </p:sp>
                        <p:sp>
                          <p:nvSpPr>
                            <p:cNvPr id="100736" name="Rectangle 103"/>
                            <p:cNvSpPr>
                              <a:spLocks noChangeArrowheads="1"/>
                            </p:cNvSpPr>
                            <p:nvPr/>
                          </p:nvSpPr>
                          <p:spPr bwMode="auto">
                            <a:xfrm>
                              <a:off x="3345" y="1502"/>
                              <a:ext cx="34" cy="454"/>
                            </a:xfrm>
                            <a:prstGeom prst="rect">
                              <a:avLst/>
                            </a:prstGeom>
                            <a:solidFill>
                              <a:srgbClr val="FF9900"/>
                            </a:solidFill>
                            <a:ln w="14288">
                              <a:solidFill>
                                <a:srgbClr val="000000"/>
                              </a:solidFill>
                              <a:miter lim="800000"/>
                              <a:headEnd/>
                              <a:tailEnd/>
                            </a:ln>
                          </p:spPr>
                          <p:txBody>
                            <a:bodyPr/>
                            <a:lstStyle/>
                            <a:p>
                              <a:endParaRPr lang="sv-SE"/>
                            </a:p>
                          </p:txBody>
                        </p:sp>
                        <p:sp>
                          <p:nvSpPr>
                            <p:cNvPr id="100737" name="Rectangle 104"/>
                            <p:cNvSpPr>
                              <a:spLocks noChangeArrowheads="1"/>
                            </p:cNvSpPr>
                            <p:nvPr/>
                          </p:nvSpPr>
                          <p:spPr bwMode="auto">
                            <a:xfrm>
                              <a:off x="3422" y="1425"/>
                              <a:ext cx="43" cy="488"/>
                            </a:xfrm>
                            <a:prstGeom prst="rect">
                              <a:avLst/>
                            </a:prstGeom>
                            <a:solidFill>
                              <a:srgbClr val="FF9900"/>
                            </a:solidFill>
                            <a:ln w="14288">
                              <a:solidFill>
                                <a:srgbClr val="000000"/>
                              </a:solidFill>
                              <a:miter lim="800000"/>
                              <a:headEnd/>
                              <a:tailEnd/>
                            </a:ln>
                          </p:spPr>
                          <p:txBody>
                            <a:bodyPr/>
                            <a:lstStyle/>
                            <a:p>
                              <a:endParaRPr lang="sv-SE"/>
                            </a:p>
                          </p:txBody>
                        </p:sp>
                        <p:sp>
                          <p:nvSpPr>
                            <p:cNvPr id="100738" name="Rectangle 105"/>
                            <p:cNvSpPr>
                              <a:spLocks noChangeArrowheads="1"/>
                            </p:cNvSpPr>
                            <p:nvPr/>
                          </p:nvSpPr>
                          <p:spPr bwMode="auto">
                            <a:xfrm>
                              <a:off x="3508" y="1348"/>
                              <a:ext cx="42" cy="523"/>
                            </a:xfrm>
                            <a:prstGeom prst="rect">
                              <a:avLst/>
                            </a:prstGeom>
                            <a:solidFill>
                              <a:srgbClr val="FF9900"/>
                            </a:solidFill>
                            <a:ln w="14288">
                              <a:solidFill>
                                <a:srgbClr val="000000"/>
                              </a:solidFill>
                              <a:miter lim="800000"/>
                              <a:headEnd/>
                              <a:tailEnd/>
                            </a:ln>
                          </p:spPr>
                          <p:txBody>
                            <a:bodyPr/>
                            <a:lstStyle/>
                            <a:p>
                              <a:endParaRPr lang="sv-SE"/>
                            </a:p>
                          </p:txBody>
                        </p:sp>
                        <p:sp>
                          <p:nvSpPr>
                            <p:cNvPr id="100739" name="Rectangle 106"/>
                            <p:cNvSpPr>
                              <a:spLocks noChangeArrowheads="1"/>
                            </p:cNvSpPr>
                            <p:nvPr/>
                          </p:nvSpPr>
                          <p:spPr bwMode="auto">
                            <a:xfrm>
                              <a:off x="3593" y="1270"/>
                              <a:ext cx="34" cy="566"/>
                            </a:xfrm>
                            <a:prstGeom prst="rect">
                              <a:avLst/>
                            </a:prstGeom>
                            <a:solidFill>
                              <a:srgbClr val="FF9900"/>
                            </a:solidFill>
                            <a:ln w="14288">
                              <a:solidFill>
                                <a:srgbClr val="000000"/>
                              </a:solidFill>
                              <a:miter lim="800000"/>
                              <a:headEnd/>
                              <a:tailEnd/>
                            </a:ln>
                          </p:spPr>
                          <p:txBody>
                            <a:bodyPr/>
                            <a:lstStyle/>
                            <a:p>
                              <a:endParaRPr lang="sv-SE"/>
                            </a:p>
                          </p:txBody>
                        </p:sp>
                        <p:sp>
                          <p:nvSpPr>
                            <p:cNvPr id="100740" name="Rectangle 107"/>
                            <p:cNvSpPr>
                              <a:spLocks noChangeArrowheads="1"/>
                            </p:cNvSpPr>
                            <p:nvPr/>
                          </p:nvSpPr>
                          <p:spPr bwMode="auto">
                            <a:xfrm>
                              <a:off x="3670" y="1193"/>
                              <a:ext cx="43" cy="600"/>
                            </a:xfrm>
                            <a:prstGeom prst="rect">
                              <a:avLst/>
                            </a:prstGeom>
                            <a:solidFill>
                              <a:srgbClr val="FF9900"/>
                            </a:solidFill>
                            <a:ln w="14288">
                              <a:solidFill>
                                <a:srgbClr val="000000"/>
                              </a:solidFill>
                              <a:miter lim="800000"/>
                              <a:headEnd/>
                              <a:tailEnd/>
                            </a:ln>
                          </p:spPr>
                          <p:txBody>
                            <a:bodyPr/>
                            <a:lstStyle/>
                            <a:p>
                              <a:endParaRPr lang="sv-SE"/>
                            </a:p>
                          </p:txBody>
                        </p:sp>
                        <p:sp>
                          <p:nvSpPr>
                            <p:cNvPr id="100741" name="Rectangle 108"/>
                            <p:cNvSpPr>
                              <a:spLocks noChangeArrowheads="1"/>
                            </p:cNvSpPr>
                            <p:nvPr/>
                          </p:nvSpPr>
                          <p:spPr bwMode="auto">
                            <a:xfrm>
                              <a:off x="3756" y="1107"/>
                              <a:ext cx="43" cy="635"/>
                            </a:xfrm>
                            <a:prstGeom prst="rect">
                              <a:avLst/>
                            </a:prstGeom>
                            <a:solidFill>
                              <a:srgbClr val="FF9900"/>
                            </a:solidFill>
                            <a:ln w="14288">
                              <a:solidFill>
                                <a:srgbClr val="000000"/>
                              </a:solidFill>
                              <a:miter lim="800000"/>
                              <a:headEnd/>
                              <a:tailEnd/>
                            </a:ln>
                          </p:spPr>
                          <p:txBody>
                            <a:bodyPr/>
                            <a:lstStyle/>
                            <a:p>
                              <a:endParaRPr lang="sv-SE"/>
                            </a:p>
                          </p:txBody>
                        </p:sp>
                      </p:grpSp>
                    </p:grpSp>
                  </p:grpSp>
                </p:grpSp>
              </p:grpSp>
            </p:grpSp>
          </p:grpSp>
        </p:grpSp>
        <p:grpSp>
          <p:nvGrpSpPr>
            <p:cNvPr id="100696" name="Group 109"/>
            <p:cNvGrpSpPr>
              <a:grpSpLocks/>
            </p:cNvGrpSpPr>
            <p:nvPr/>
          </p:nvGrpSpPr>
          <p:grpSpPr bwMode="auto">
            <a:xfrm>
              <a:off x="1285" y="1609"/>
              <a:ext cx="1098" cy="624"/>
              <a:chOff x="1285" y="1609"/>
              <a:chExt cx="1098" cy="624"/>
            </a:xfrm>
          </p:grpSpPr>
          <p:sp>
            <p:nvSpPr>
              <p:cNvPr id="100697" name="Oval 110"/>
              <p:cNvSpPr>
                <a:spLocks noChangeArrowheads="1"/>
              </p:cNvSpPr>
              <p:nvPr/>
            </p:nvSpPr>
            <p:spPr bwMode="auto">
              <a:xfrm>
                <a:off x="1285" y="1609"/>
                <a:ext cx="1098" cy="624"/>
              </a:xfrm>
              <a:prstGeom prst="ellipse">
                <a:avLst/>
              </a:prstGeom>
              <a:solidFill>
                <a:srgbClr val="FFB217"/>
              </a:solidFill>
              <a:ln w="1270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00698" name="Rectangle 111"/>
              <p:cNvSpPr>
                <a:spLocks noChangeArrowheads="1"/>
              </p:cNvSpPr>
              <p:nvPr/>
            </p:nvSpPr>
            <p:spPr bwMode="auto">
              <a:xfrm>
                <a:off x="1399" y="1726"/>
                <a:ext cx="79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762000" eaLnBrk="0" hangingPunct="0"/>
                <a:r>
                  <a:rPr lang="en-US" dirty="0" smtClean="0">
                    <a:latin typeface="+mj-lt"/>
                  </a:rPr>
                  <a:t>Le </a:t>
                </a:r>
                <a:r>
                  <a:rPr lang="en-US" dirty="0" err="1" smtClean="0">
                    <a:latin typeface="+mj-lt"/>
                  </a:rPr>
                  <a:t>taux</a:t>
                </a:r>
                <a:r>
                  <a:rPr lang="en-US" dirty="0" smtClean="0">
                    <a:latin typeface="+mj-lt"/>
                  </a:rPr>
                  <a:t> net </a:t>
                </a:r>
              </a:p>
              <a:p>
                <a:pPr algn="ctr" defTabSz="762000" eaLnBrk="0" hangingPunct="0"/>
                <a:r>
                  <a:rPr lang="en-US" dirty="0" err="1" smtClean="0">
                    <a:latin typeface="+mj-lt"/>
                  </a:rPr>
                  <a:t>d’intérêt</a:t>
                </a:r>
                <a:endParaRPr lang="en-US" dirty="0">
                  <a:latin typeface="+mj-lt"/>
                </a:endParaRPr>
              </a:p>
            </p:txBody>
          </p:sp>
        </p:grpSp>
      </p:grpSp>
      <p:grpSp>
        <p:nvGrpSpPr>
          <p:cNvPr id="100362" name="Group 112"/>
          <p:cNvGrpSpPr>
            <a:grpSpLocks/>
          </p:cNvGrpSpPr>
          <p:nvPr/>
        </p:nvGrpSpPr>
        <p:grpSpPr bwMode="auto">
          <a:xfrm>
            <a:off x="3743325" y="4622658"/>
            <a:ext cx="2198688" cy="1066800"/>
            <a:chOff x="2448" y="2352"/>
            <a:chExt cx="1248" cy="672"/>
          </a:xfrm>
        </p:grpSpPr>
        <p:sp>
          <p:nvSpPr>
            <p:cNvPr id="100693" name="Oval 113"/>
            <p:cNvSpPr>
              <a:spLocks noChangeArrowheads="1"/>
            </p:cNvSpPr>
            <p:nvPr/>
          </p:nvSpPr>
          <p:spPr bwMode="auto">
            <a:xfrm>
              <a:off x="2448" y="2352"/>
              <a:ext cx="1248" cy="672"/>
            </a:xfrm>
            <a:prstGeom prst="ellipse">
              <a:avLst/>
            </a:prstGeom>
            <a:solidFill>
              <a:schemeClr val="hlink"/>
            </a:solidFill>
            <a:ln w="1270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00694" name="Rectangle 114"/>
            <p:cNvSpPr>
              <a:spLocks noChangeArrowheads="1"/>
            </p:cNvSpPr>
            <p:nvPr/>
          </p:nvSpPr>
          <p:spPr bwMode="auto">
            <a:xfrm>
              <a:off x="2563" y="2371"/>
              <a:ext cx="1023"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762000" eaLnBrk="0" hangingPunct="0"/>
              <a:endParaRPr lang="en-US" dirty="0">
                <a:solidFill>
                  <a:schemeClr val="bg1"/>
                </a:solidFill>
                <a:latin typeface="+mj-lt"/>
              </a:endParaRPr>
            </a:p>
            <a:p>
              <a:pPr algn="ctr" defTabSz="762000" eaLnBrk="0" hangingPunct="0"/>
              <a:r>
                <a:rPr lang="en-US" dirty="0" smtClean="0">
                  <a:solidFill>
                    <a:schemeClr val="bg1"/>
                  </a:solidFill>
                  <a:latin typeface="+mj-lt"/>
                </a:rPr>
                <a:t>La </a:t>
              </a:r>
              <a:r>
                <a:rPr lang="en-US" dirty="0" err="1" smtClean="0">
                  <a:solidFill>
                    <a:schemeClr val="bg1"/>
                  </a:solidFill>
                  <a:latin typeface="+mj-lt"/>
                </a:rPr>
                <a:t>somme</a:t>
              </a:r>
              <a:r>
                <a:rPr lang="en-US" dirty="0" smtClean="0">
                  <a:solidFill>
                    <a:schemeClr val="bg1"/>
                  </a:solidFill>
                  <a:latin typeface="+mj-lt"/>
                </a:rPr>
                <a:t> des </a:t>
              </a:r>
              <a:r>
                <a:rPr lang="en-US" dirty="0" err="1" smtClean="0">
                  <a:solidFill>
                    <a:schemeClr val="bg1"/>
                  </a:solidFill>
                  <a:latin typeface="+mj-lt"/>
                </a:rPr>
                <a:t>cotisations</a:t>
              </a:r>
              <a:endParaRPr lang="en-US" dirty="0">
                <a:solidFill>
                  <a:schemeClr val="bg1"/>
                </a:solidFill>
                <a:latin typeface="+mj-lt"/>
              </a:endParaRPr>
            </a:p>
          </p:txBody>
        </p:sp>
      </p:grpSp>
      <p:grpSp>
        <p:nvGrpSpPr>
          <p:cNvPr id="100363" name="Group 115"/>
          <p:cNvGrpSpPr>
            <a:grpSpLocks/>
          </p:cNvGrpSpPr>
          <p:nvPr/>
        </p:nvGrpSpPr>
        <p:grpSpPr bwMode="auto">
          <a:xfrm>
            <a:off x="6072191" y="4924258"/>
            <a:ext cx="2347913" cy="890582"/>
            <a:chOff x="3825" y="2596"/>
            <a:chExt cx="1479" cy="561"/>
          </a:xfrm>
        </p:grpSpPr>
        <p:sp>
          <p:nvSpPr>
            <p:cNvPr id="100691" name="Text Box 116"/>
            <p:cNvSpPr txBox="1">
              <a:spLocks noChangeArrowheads="1"/>
            </p:cNvSpPr>
            <p:nvPr/>
          </p:nvSpPr>
          <p:spPr bwMode="auto">
            <a:xfrm>
              <a:off x="4388" y="2596"/>
              <a:ext cx="381"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1400">
                  <a:solidFill>
                    <a:schemeClr val="tx1"/>
                  </a:solidFill>
                  <a:latin typeface="Verdana" pitchFamily="34" charset="0"/>
                  <a:cs typeface="Arial" charset="0"/>
                </a:defRPr>
              </a:lvl1pPr>
              <a:lvl2pPr marL="742950" indent="-285750" defTabSz="762000" eaLnBrk="0" hangingPunct="0">
                <a:defRPr sz="1400">
                  <a:solidFill>
                    <a:schemeClr val="tx1"/>
                  </a:solidFill>
                  <a:latin typeface="Verdana" pitchFamily="34" charset="0"/>
                  <a:cs typeface="Arial" charset="0"/>
                </a:defRPr>
              </a:lvl2pPr>
              <a:lvl3pPr marL="1143000" indent="-228600" defTabSz="762000" eaLnBrk="0" hangingPunct="0">
                <a:defRPr sz="1400">
                  <a:solidFill>
                    <a:schemeClr val="tx1"/>
                  </a:solidFill>
                  <a:latin typeface="Verdana" pitchFamily="34" charset="0"/>
                  <a:cs typeface="Arial" charset="0"/>
                </a:defRPr>
              </a:lvl3pPr>
              <a:lvl4pPr marL="1600200" indent="-228600" defTabSz="762000" eaLnBrk="0" hangingPunct="0">
                <a:defRPr sz="1400">
                  <a:solidFill>
                    <a:schemeClr val="tx1"/>
                  </a:solidFill>
                  <a:latin typeface="Verdana" pitchFamily="34" charset="0"/>
                  <a:cs typeface="Arial" charset="0"/>
                </a:defRPr>
              </a:lvl4pPr>
              <a:lvl5pPr marL="2057400" indent="-228600" defTabSz="762000" eaLnBrk="0" hangingPunct="0">
                <a:defRPr sz="1400">
                  <a:solidFill>
                    <a:schemeClr val="tx1"/>
                  </a:solidFill>
                  <a:latin typeface="Verdana" pitchFamily="34" charset="0"/>
                  <a:cs typeface="Arial" charset="0"/>
                </a:defRPr>
              </a:lvl5pPr>
              <a:lvl6pPr marL="2514600" indent="-228600" defTabSz="762000" eaLnBrk="0" fontAlgn="base" hangingPunct="0">
                <a:spcBef>
                  <a:spcPct val="0"/>
                </a:spcBef>
                <a:spcAft>
                  <a:spcPct val="0"/>
                </a:spcAft>
                <a:defRPr sz="1400">
                  <a:solidFill>
                    <a:schemeClr val="tx1"/>
                  </a:solidFill>
                  <a:latin typeface="Verdana" pitchFamily="34" charset="0"/>
                  <a:cs typeface="Arial" charset="0"/>
                </a:defRPr>
              </a:lvl6pPr>
              <a:lvl7pPr marL="2971800" indent="-228600" defTabSz="762000" eaLnBrk="0" fontAlgn="base" hangingPunct="0">
                <a:spcBef>
                  <a:spcPct val="0"/>
                </a:spcBef>
                <a:spcAft>
                  <a:spcPct val="0"/>
                </a:spcAft>
                <a:defRPr sz="1400">
                  <a:solidFill>
                    <a:schemeClr val="tx1"/>
                  </a:solidFill>
                  <a:latin typeface="Verdana" pitchFamily="34" charset="0"/>
                  <a:cs typeface="Arial" charset="0"/>
                </a:defRPr>
              </a:lvl7pPr>
              <a:lvl8pPr marL="3429000" indent="-228600" defTabSz="762000" eaLnBrk="0" fontAlgn="base" hangingPunct="0">
                <a:spcBef>
                  <a:spcPct val="0"/>
                </a:spcBef>
                <a:spcAft>
                  <a:spcPct val="0"/>
                </a:spcAft>
                <a:defRPr sz="1400">
                  <a:solidFill>
                    <a:schemeClr val="tx1"/>
                  </a:solidFill>
                  <a:latin typeface="Verdana" pitchFamily="34" charset="0"/>
                  <a:cs typeface="Arial" charset="0"/>
                </a:defRPr>
              </a:lvl8pPr>
              <a:lvl9pPr marL="3886200" indent="-228600" defTabSz="762000" eaLnBrk="0" fontAlgn="base" hangingPunct="0">
                <a:spcBef>
                  <a:spcPct val="0"/>
                </a:spcBef>
                <a:spcAft>
                  <a:spcPct val="0"/>
                </a:spcAft>
                <a:defRPr sz="1400">
                  <a:solidFill>
                    <a:schemeClr val="tx1"/>
                  </a:solidFill>
                  <a:latin typeface="Verdana" pitchFamily="34" charset="0"/>
                  <a:cs typeface="Arial" charset="0"/>
                </a:defRPr>
              </a:lvl9pPr>
            </a:lstStyle>
            <a:p>
              <a:r>
                <a:rPr lang="en-US" sz="4000" dirty="0">
                  <a:latin typeface="+mj-lt"/>
                </a:rPr>
                <a:t>=</a:t>
              </a:r>
            </a:p>
          </p:txBody>
        </p:sp>
        <p:sp>
          <p:nvSpPr>
            <p:cNvPr id="100692" name="Rectangle 117"/>
            <p:cNvSpPr>
              <a:spLocks noChangeArrowheads="1"/>
            </p:cNvSpPr>
            <p:nvPr/>
          </p:nvSpPr>
          <p:spPr bwMode="auto">
            <a:xfrm>
              <a:off x="3825" y="2928"/>
              <a:ext cx="1479" cy="229"/>
            </a:xfrm>
            <a:prstGeom prst="rect">
              <a:avLst/>
            </a:prstGeom>
            <a:solidFill>
              <a:schemeClr val="accent1"/>
            </a:solid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762000" eaLnBrk="0" hangingPunct="0"/>
              <a:r>
                <a:rPr lang="en-US" dirty="0" smtClean="0">
                  <a:latin typeface="+mj-lt"/>
                </a:rPr>
                <a:t>LA RETRAITE</a:t>
              </a:r>
              <a:endParaRPr lang="en-US" dirty="0">
                <a:latin typeface="+mj-lt"/>
              </a:endParaRPr>
            </a:p>
          </p:txBody>
        </p:sp>
      </p:grpSp>
      <p:grpSp>
        <p:nvGrpSpPr>
          <p:cNvPr id="100364" name="Group 118"/>
          <p:cNvGrpSpPr>
            <a:grpSpLocks/>
          </p:cNvGrpSpPr>
          <p:nvPr/>
        </p:nvGrpSpPr>
        <p:grpSpPr bwMode="auto">
          <a:xfrm>
            <a:off x="719138" y="1946133"/>
            <a:ext cx="7702550" cy="4665663"/>
            <a:chOff x="453" y="720"/>
            <a:chExt cx="4852" cy="2939"/>
          </a:xfrm>
        </p:grpSpPr>
        <p:sp>
          <p:nvSpPr>
            <p:cNvPr id="100617" name="Rectangle 119"/>
            <p:cNvSpPr>
              <a:spLocks noChangeArrowheads="1"/>
            </p:cNvSpPr>
            <p:nvPr/>
          </p:nvSpPr>
          <p:spPr bwMode="auto">
            <a:xfrm>
              <a:off x="2788" y="3523"/>
              <a:ext cx="21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762000" eaLnBrk="0" hangingPunct="0"/>
              <a:r>
                <a:rPr lang="en-US">
                  <a:solidFill>
                    <a:srgbClr val="000000"/>
                  </a:solidFill>
                  <a:latin typeface="+mn-lt"/>
                </a:rPr>
                <a:t>Age</a:t>
              </a:r>
              <a:endParaRPr lang="en-US">
                <a:latin typeface="+mn-lt"/>
              </a:endParaRPr>
            </a:p>
          </p:txBody>
        </p:sp>
        <p:sp>
          <p:nvSpPr>
            <p:cNvPr id="100618" name="Line 120"/>
            <p:cNvSpPr>
              <a:spLocks noChangeShapeType="1"/>
            </p:cNvSpPr>
            <p:nvPr/>
          </p:nvSpPr>
          <p:spPr bwMode="auto">
            <a:xfrm>
              <a:off x="488" y="3157"/>
              <a:ext cx="3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19" name="Line 121"/>
            <p:cNvSpPr>
              <a:spLocks noChangeShapeType="1"/>
            </p:cNvSpPr>
            <p:nvPr/>
          </p:nvSpPr>
          <p:spPr bwMode="auto">
            <a:xfrm>
              <a:off x="522" y="3157"/>
              <a:ext cx="478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20" name="Line 122"/>
            <p:cNvSpPr>
              <a:spLocks noChangeShapeType="1"/>
            </p:cNvSpPr>
            <p:nvPr/>
          </p:nvSpPr>
          <p:spPr bwMode="auto">
            <a:xfrm flipV="1">
              <a:off x="607"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21" name="Line 123"/>
            <p:cNvSpPr>
              <a:spLocks noChangeShapeType="1"/>
            </p:cNvSpPr>
            <p:nvPr/>
          </p:nvSpPr>
          <p:spPr bwMode="auto">
            <a:xfrm flipV="1">
              <a:off x="684"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22" name="Line 124"/>
            <p:cNvSpPr>
              <a:spLocks noChangeShapeType="1"/>
            </p:cNvSpPr>
            <p:nvPr/>
          </p:nvSpPr>
          <p:spPr bwMode="auto">
            <a:xfrm flipV="1">
              <a:off x="770"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23" name="Line 125"/>
            <p:cNvSpPr>
              <a:spLocks noChangeShapeType="1"/>
            </p:cNvSpPr>
            <p:nvPr/>
          </p:nvSpPr>
          <p:spPr bwMode="auto">
            <a:xfrm flipV="1">
              <a:off x="856"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24" name="Line 126"/>
            <p:cNvSpPr>
              <a:spLocks noChangeShapeType="1"/>
            </p:cNvSpPr>
            <p:nvPr/>
          </p:nvSpPr>
          <p:spPr bwMode="auto">
            <a:xfrm flipV="1">
              <a:off x="933"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25" name="Line 127"/>
            <p:cNvSpPr>
              <a:spLocks noChangeShapeType="1"/>
            </p:cNvSpPr>
            <p:nvPr/>
          </p:nvSpPr>
          <p:spPr bwMode="auto">
            <a:xfrm flipV="1">
              <a:off x="1018"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26" name="Line 128"/>
            <p:cNvSpPr>
              <a:spLocks noChangeShapeType="1"/>
            </p:cNvSpPr>
            <p:nvPr/>
          </p:nvSpPr>
          <p:spPr bwMode="auto">
            <a:xfrm flipV="1">
              <a:off x="1095"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27" name="Line 129"/>
            <p:cNvSpPr>
              <a:spLocks noChangeShapeType="1"/>
            </p:cNvSpPr>
            <p:nvPr/>
          </p:nvSpPr>
          <p:spPr bwMode="auto">
            <a:xfrm flipV="1">
              <a:off x="1181"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28" name="Line 130"/>
            <p:cNvSpPr>
              <a:spLocks noChangeShapeType="1"/>
            </p:cNvSpPr>
            <p:nvPr/>
          </p:nvSpPr>
          <p:spPr bwMode="auto">
            <a:xfrm flipV="1">
              <a:off x="1266"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29" name="Line 131"/>
            <p:cNvSpPr>
              <a:spLocks noChangeShapeType="1"/>
            </p:cNvSpPr>
            <p:nvPr/>
          </p:nvSpPr>
          <p:spPr bwMode="auto">
            <a:xfrm flipV="1">
              <a:off x="1343"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30" name="Line 132"/>
            <p:cNvSpPr>
              <a:spLocks noChangeShapeType="1"/>
            </p:cNvSpPr>
            <p:nvPr/>
          </p:nvSpPr>
          <p:spPr bwMode="auto">
            <a:xfrm flipV="1">
              <a:off x="1429"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31" name="Line 133"/>
            <p:cNvSpPr>
              <a:spLocks noChangeShapeType="1"/>
            </p:cNvSpPr>
            <p:nvPr/>
          </p:nvSpPr>
          <p:spPr bwMode="auto">
            <a:xfrm flipV="1">
              <a:off x="1514"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32" name="Line 134"/>
            <p:cNvSpPr>
              <a:spLocks noChangeShapeType="1"/>
            </p:cNvSpPr>
            <p:nvPr/>
          </p:nvSpPr>
          <p:spPr bwMode="auto">
            <a:xfrm flipV="1">
              <a:off x="1591"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33" name="Line 135"/>
            <p:cNvSpPr>
              <a:spLocks noChangeShapeType="1"/>
            </p:cNvSpPr>
            <p:nvPr/>
          </p:nvSpPr>
          <p:spPr bwMode="auto">
            <a:xfrm flipV="1">
              <a:off x="1677"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34" name="Line 136"/>
            <p:cNvSpPr>
              <a:spLocks noChangeShapeType="1"/>
            </p:cNvSpPr>
            <p:nvPr/>
          </p:nvSpPr>
          <p:spPr bwMode="auto">
            <a:xfrm flipV="1">
              <a:off x="1762"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35" name="Line 137"/>
            <p:cNvSpPr>
              <a:spLocks noChangeShapeType="1"/>
            </p:cNvSpPr>
            <p:nvPr/>
          </p:nvSpPr>
          <p:spPr bwMode="auto">
            <a:xfrm flipV="1">
              <a:off x="1839"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36" name="Line 138"/>
            <p:cNvSpPr>
              <a:spLocks noChangeShapeType="1"/>
            </p:cNvSpPr>
            <p:nvPr/>
          </p:nvSpPr>
          <p:spPr bwMode="auto">
            <a:xfrm flipV="1">
              <a:off x="1925"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37" name="Line 139"/>
            <p:cNvSpPr>
              <a:spLocks noChangeShapeType="1"/>
            </p:cNvSpPr>
            <p:nvPr/>
          </p:nvSpPr>
          <p:spPr bwMode="auto">
            <a:xfrm flipV="1">
              <a:off x="2002"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38" name="Line 140"/>
            <p:cNvSpPr>
              <a:spLocks noChangeShapeType="1"/>
            </p:cNvSpPr>
            <p:nvPr/>
          </p:nvSpPr>
          <p:spPr bwMode="auto">
            <a:xfrm flipV="1">
              <a:off x="2087"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39" name="Line 141"/>
            <p:cNvSpPr>
              <a:spLocks noChangeShapeType="1"/>
            </p:cNvSpPr>
            <p:nvPr/>
          </p:nvSpPr>
          <p:spPr bwMode="auto">
            <a:xfrm flipV="1">
              <a:off x="2173"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40" name="Line 142"/>
            <p:cNvSpPr>
              <a:spLocks noChangeShapeType="1"/>
            </p:cNvSpPr>
            <p:nvPr/>
          </p:nvSpPr>
          <p:spPr bwMode="auto">
            <a:xfrm flipV="1">
              <a:off x="2250"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41" name="Line 143"/>
            <p:cNvSpPr>
              <a:spLocks noChangeShapeType="1"/>
            </p:cNvSpPr>
            <p:nvPr/>
          </p:nvSpPr>
          <p:spPr bwMode="auto">
            <a:xfrm flipV="1">
              <a:off x="2336"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42" name="Line 144"/>
            <p:cNvSpPr>
              <a:spLocks noChangeShapeType="1"/>
            </p:cNvSpPr>
            <p:nvPr/>
          </p:nvSpPr>
          <p:spPr bwMode="auto">
            <a:xfrm flipV="1">
              <a:off x="2421"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43" name="Line 145"/>
            <p:cNvSpPr>
              <a:spLocks noChangeShapeType="1"/>
            </p:cNvSpPr>
            <p:nvPr/>
          </p:nvSpPr>
          <p:spPr bwMode="auto">
            <a:xfrm flipV="1">
              <a:off x="2498"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44" name="Line 146"/>
            <p:cNvSpPr>
              <a:spLocks noChangeShapeType="1"/>
            </p:cNvSpPr>
            <p:nvPr/>
          </p:nvSpPr>
          <p:spPr bwMode="auto">
            <a:xfrm flipV="1">
              <a:off x="2584"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45" name="Line 147"/>
            <p:cNvSpPr>
              <a:spLocks noChangeShapeType="1"/>
            </p:cNvSpPr>
            <p:nvPr/>
          </p:nvSpPr>
          <p:spPr bwMode="auto">
            <a:xfrm flipV="1">
              <a:off x="2669"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46" name="Line 148"/>
            <p:cNvSpPr>
              <a:spLocks noChangeShapeType="1"/>
            </p:cNvSpPr>
            <p:nvPr/>
          </p:nvSpPr>
          <p:spPr bwMode="auto">
            <a:xfrm flipV="1">
              <a:off x="2746"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47" name="Line 149"/>
            <p:cNvSpPr>
              <a:spLocks noChangeShapeType="1"/>
            </p:cNvSpPr>
            <p:nvPr/>
          </p:nvSpPr>
          <p:spPr bwMode="auto">
            <a:xfrm flipV="1">
              <a:off x="2832"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48" name="Line 150"/>
            <p:cNvSpPr>
              <a:spLocks noChangeShapeType="1"/>
            </p:cNvSpPr>
            <p:nvPr/>
          </p:nvSpPr>
          <p:spPr bwMode="auto">
            <a:xfrm flipV="1">
              <a:off x="2917"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49" name="Line 151"/>
            <p:cNvSpPr>
              <a:spLocks noChangeShapeType="1"/>
            </p:cNvSpPr>
            <p:nvPr/>
          </p:nvSpPr>
          <p:spPr bwMode="auto">
            <a:xfrm flipV="1">
              <a:off x="2994"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50" name="Line 152"/>
            <p:cNvSpPr>
              <a:spLocks noChangeShapeType="1"/>
            </p:cNvSpPr>
            <p:nvPr/>
          </p:nvSpPr>
          <p:spPr bwMode="auto">
            <a:xfrm flipV="1">
              <a:off x="3080"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51" name="Line 153"/>
            <p:cNvSpPr>
              <a:spLocks noChangeShapeType="1"/>
            </p:cNvSpPr>
            <p:nvPr/>
          </p:nvSpPr>
          <p:spPr bwMode="auto">
            <a:xfrm flipV="1">
              <a:off x="3157"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52" name="Line 154"/>
            <p:cNvSpPr>
              <a:spLocks noChangeShapeType="1"/>
            </p:cNvSpPr>
            <p:nvPr/>
          </p:nvSpPr>
          <p:spPr bwMode="auto">
            <a:xfrm flipV="1">
              <a:off x="3242"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53" name="Line 155"/>
            <p:cNvSpPr>
              <a:spLocks noChangeShapeType="1"/>
            </p:cNvSpPr>
            <p:nvPr/>
          </p:nvSpPr>
          <p:spPr bwMode="auto">
            <a:xfrm flipV="1">
              <a:off x="3328"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54" name="Line 156"/>
            <p:cNvSpPr>
              <a:spLocks noChangeShapeType="1"/>
            </p:cNvSpPr>
            <p:nvPr/>
          </p:nvSpPr>
          <p:spPr bwMode="auto">
            <a:xfrm flipV="1">
              <a:off x="3405"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55" name="Line 157"/>
            <p:cNvSpPr>
              <a:spLocks noChangeShapeType="1"/>
            </p:cNvSpPr>
            <p:nvPr/>
          </p:nvSpPr>
          <p:spPr bwMode="auto">
            <a:xfrm flipV="1">
              <a:off x="3491"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56" name="Line 158"/>
            <p:cNvSpPr>
              <a:spLocks noChangeShapeType="1"/>
            </p:cNvSpPr>
            <p:nvPr/>
          </p:nvSpPr>
          <p:spPr bwMode="auto">
            <a:xfrm flipV="1">
              <a:off x="3576"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57" name="Line 159"/>
            <p:cNvSpPr>
              <a:spLocks noChangeShapeType="1"/>
            </p:cNvSpPr>
            <p:nvPr/>
          </p:nvSpPr>
          <p:spPr bwMode="auto">
            <a:xfrm flipV="1">
              <a:off x="3653"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58" name="Line 160"/>
            <p:cNvSpPr>
              <a:spLocks noChangeShapeType="1"/>
            </p:cNvSpPr>
            <p:nvPr/>
          </p:nvSpPr>
          <p:spPr bwMode="auto">
            <a:xfrm flipV="1">
              <a:off x="3739"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59" name="Line 161"/>
            <p:cNvSpPr>
              <a:spLocks noChangeShapeType="1"/>
            </p:cNvSpPr>
            <p:nvPr/>
          </p:nvSpPr>
          <p:spPr bwMode="auto">
            <a:xfrm flipV="1">
              <a:off x="3824"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60" name="Line 162"/>
            <p:cNvSpPr>
              <a:spLocks noChangeShapeType="1"/>
            </p:cNvSpPr>
            <p:nvPr/>
          </p:nvSpPr>
          <p:spPr bwMode="auto">
            <a:xfrm flipV="1">
              <a:off x="3901"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61" name="Line 163"/>
            <p:cNvSpPr>
              <a:spLocks noChangeShapeType="1"/>
            </p:cNvSpPr>
            <p:nvPr/>
          </p:nvSpPr>
          <p:spPr bwMode="auto">
            <a:xfrm flipV="1">
              <a:off x="3987"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62" name="Line 164"/>
            <p:cNvSpPr>
              <a:spLocks noChangeShapeType="1"/>
            </p:cNvSpPr>
            <p:nvPr/>
          </p:nvSpPr>
          <p:spPr bwMode="auto">
            <a:xfrm flipV="1">
              <a:off x="4064"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63" name="Line 165"/>
            <p:cNvSpPr>
              <a:spLocks noChangeShapeType="1"/>
            </p:cNvSpPr>
            <p:nvPr/>
          </p:nvSpPr>
          <p:spPr bwMode="auto">
            <a:xfrm flipV="1">
              <a:off x="4149"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64" name="Line 166"/>
            <p:cNvSpPr>
              <a:spLocks noChangeShapeType="1"/>
            </p:cNvSpPr>
            <p:nvPr/>
          </p:nvSpPr>
          <p:spPr bwMode="auto">
            <a:xfrm flipV="1">
              <a:off x="4235"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65" name="Line 167"/>
            <p:cNvSpPr>
              <a:spLocks noChangeShapeType="1"/>
            </p:cNvSpPr>
            <p:nvPr/>
          </p:nvSpPr>
          <p:spPr bwMode="auto">
            <a:xfrm flipV="1">
              <a:off x="4312"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66" name="Line 168"/>
            <p:cNvSpPr>
              <a:spLocks noChangeShapeType="1"/>
            </p:cNvSpPr>
            <p:nvPr/>
          </p:nvSpPr>
          <p:spPr bwMode="auto">
            <a:xfrm flipV="1">
              <a:off x="4397"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67" name="Line 169"/>
            <p:cNvSpPr>
              <a:spLocks noChangeShapeType="1"/>
            </p:cNvSpPr>
            <p:nvPr/>
          </p:nvSpPr>
          <p:spPr bwMode="auto">
            <a:xfrm flipV="1">
              <a:off x="4483"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68" name="Line 170"/>
            <p:cNvSpPr>
              <a:spLocks noChangeShapeType="1"/>
            </p:cNvSpPr>
            <p:nvPr/>
          </p:nvSpPr>
          <p:spPr bwMode="auto">
            <a:xfrm flipV="1">
              <a:off x="4560"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69" name="Line 171"/>
            <p:cNvSpPr>
              <a:spLocks noChangeShapeType="1"/>
            </p:cNvSpPr>
            <p:nvPr/>
          </p:nvSpPr>
          <p:spPr bwMode="auto">
            <a:xfrm flipV="1">
              <a:off x="4645"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70" name="Line 172"/>
            <p:cNvSpPr>
              <a:spLocks noChangeShapeType="1"/>
            </p:cNvSpPr>
            <p:nvPr/>
          </p:nvSpPr>
          <p:spPr bwMode="auto">
            <a:xfrm flipV="1">
              <a:off x="4731"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71" name="Line 173"/>
            <p:cNvSpPr>
              <a:spLocks noChangeShapeType="1"/>
            </p:cNvSpPr>
            <p:nvPr/>
          </p:nvSpPr>
          <p:spPr bwMode="auto">
            <a:xfrm flipV="1">
              <a:off x="4808"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72" name="Line 174"/>
            <p:cNvSpPr>
              <a:spLocks noChangeShapeType="1"/>
            </p:cNvSpPr>
            <p:nvPr/>
          </p:nvSpPr>
          <p:spPr bwMode="auto">
            <a:xfrm flipV="1">
              <a:off x="4894"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73" name="Line 175"/>
            <p:cNvSpPr>
              <a:spLocks noChangeShapeType="1"/>
            </p:cNvSpPr>
            <p:nvPr/>
          </p:nvSpPr>
          <p:spPr bwMode="auto">
            <a:xfrm flipV="1">
              <a:off x="4971"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74" name="Line 176"/>
            <p:cNvSpPr>
              <a:spLocks noChangeShapeType="1"/>
            </p:cNvSpPr>
            <p:nvPr/>
          </p:nvSpPr>
          <p:spPr bwMode="auto">
            <a:xfrm flipV="1">
              <a:off x="5056"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75" name="Line 177"/>
            <p:cNvSpPr>
              <a:spLocks noChangeShapeType="1"/>
            </p:cNvSpPr>
            <p:nvPr/>
          </p:nvSpPr>
          <p:spPr bwMode="auto">
            <a:xfrm flipV="1">
              <a:off x="5219"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76" name="Line 178"/>
            <p:cNvSpPr>
              <a:spLocks noChangeShapeType="1"/>
            </p:cNvSpPr>
            <p:nvPr/>
          </p:nvSpPr>
          <p:spPr bwMode="auto">
            <a:xfrm flipV="1">
              <a:off x="5304"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0677" name="Rectangle 179"/>
            <p:cNvSpPr>
              <a:spLocks noChangeArrowheads="1"/>
            </p:cNvSpPr>
            <p:nvPr/>
          </p:nvSpPr>
          <p:spPr bwMode="auto">
            <a:xfrm>
              <a:off x="453" y="3303"/>
              <a:ext cx="14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762000" eaLnBrk="0" hangingPunct="0"/>
              <a:r>
                <a:rPr lang="en-US" dirty="0">
                  <a:solidFill>
                    <a:srgbClr val="000000"/>
                  </a:solidFill>
                  <a:latin typeface="+mn-lt"/>
                </a:rPr>
                <a:t>25</a:t>
              </a:r>
              <a:endParaRPr lang="en-US" dirty="0">
                <a:latin typeface="+mn-lt"/>
              </a:endParaRPr>
            </a:p>
          </p:txBody>
        </p:sp>
        <p:sp>
          <p:nvSpPr>
            <p:cNvPr id="100678" name="Rectangle 180"/>
            <p:cNvSpPr>
              <a:spLocks noChangeArrowheads="1"/>
            </p:cNvSpPr>
            <p:nvPr/>
          </p:nvSpPr>
          <p:spPr bwMode="auto">
            <a:xfrm>
              <a:off x="863" y="3303"/>
              <a:ext cx="14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762000" eaLnBrk="0" hangingPunct="0"/>
              <a:r>
                <a:rPr lang="en-US">
                  <a:solidFill>
                    <a:srgbClr val="000000"/>
                  </a:solidFill>
                  <a:latin typeface="+mn-lt"/>
                </a:rPr>
                <a:t>30</a:t>
              </a:r>
              <a:endParaRPr lang="en-US">
                <a:latin typeface="+mn-lt"/>
              </a:endParaRPr>
            </a:p>
          </p:txBody>
        </p:sp>
        <p:sp>
          <p:nvSpPr>
            <p:cNvPr id="100679" name="Rectangle 181"/>
            <p:cNvSpPr>
              <a:spLocks noChangeArrowheads="1"/>
            </p:cNvSpPr>
            <p:nvPr/>
          </p:nvSpPr>
          <p:spPr bwMode="auto">
            <a:xfrm>
              <a:off x="1274" y="3303"/>
              <a:ext cx="14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762000" eaLnBrk="0" hangingPunct="0"/>
              <a:r>
                <a:rPr lang="en-US">
                  <a:solidFill>
                    <a:srgbClr val="000000"/>
                  </a:solidFill>
                  <a:latin typeface="+mn-lt"/>
                </a:rPr>
                <a:t>35</a:t>
              </a:r>
              <a:endParaRPr lang="en-US">
                <a:latin typeface="+mn-lt"/>
              </a:endParaRPr>
            </a:p>
          </p:txBody>
        </p:sp>
        <p:sp>
          <p:nvSpPr>
            <p:cNvPr id="100680" name="Rectangle 182"/>
            <p:cNvSpPr>
              <a:spLocks noChangeArrowheads="1"/>
            </p:cNvSpPr>
            <p:nvPr/>
          </p:nvSpPr>
          <p:spPr bwMode="auto">
            <a:xfrm>
              <a:off x="1684" y="3303"/>
              <a:ext cx="14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762000" eaLnBrk="0" hangingPunct="0"/>
              <a:r>
                <a:rPr lang="en-US">
                  <a:solidFill>
                    <a:srgbClr val="000000"/>
                  </a:solidFill>
                  <a:latin typeface="+mn-lt"/>
                </a:rPr>
                <a:t>40</a:t>
              </a:r>
              <a:endParaRPr lang="en-US">
                <a:latin typeface="+mn-lt"/>
              </a:endParaRPr>
            </a:p>
          </p:txBody>
        </p:sp>
        <p:sp>
          <p:nvSpPr>
            <p:cNvPr id="100681" name="Rectangle 183"/>
            <p:cNvSpPr>
              <a:spLocks noChangeArrowheads="1"/>
            </p:cNvSpPr>
            <p:nvPr/>
          </p:nvSpPr>
          <p:spPr bwMode="auto">
            <a:xfrm>
              <a:off x="2104" y="3303"/>
              <a:ext cx="14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762000" eaLnBrk="0" hangingPunct="0"/>
              <a:r>
                <a:rPr lang="en-US">
                  <a:solidFill>
                    <a:srgbClr val="000000"/>
                  </a:solidFill>
                  <a:latin typeface="+mn-lt"/>
                </a:rPr>
                <a:t>45</a:t>
              </a:r>
              <a:endParaRPr lang="en-US">
                <a:latin typeface="+mn-lt"/>
              </a:endParaRPr>
            </a:p>
          </p:txBody>
        </p:sp>
        <p:sp>
          <p:nvSpPr>
            <p:cNvPr id="100682" name="Rectangle 184"/>
            <p:cNvSpPr>
              <a:spLocks noChangeArrowheads="1"/>
            </p:cNvSpPr>
            <p:nvPr/>
          </p:nvSpPr>
          <p:spPr bwMode="auto">
            <a:xfrm>
              <a:off x="2514" y="3303"/>
              <a:ext cx="14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762000" eaLnBrk="0" hangingPunct="0"/>
              <a:r>
                <a:rPr lang="en-US">
                  <a:solidFill>
                    <a:srgbClr val="000000"/>
                  </a:solidFill>
                  <a:latin typeface="+mn-lt"/>
                </a:rPr>
                <a:t>50</a:t>
              </a:r>
              <a:endParaRPr lang="en-US">
                <a:latin typeface="+mn-lt"/>
              </a:endParaRPr>
            </a:p>
          </p:txBody>
        </p:sp>
        <p:sp>
          <p:nvSpPr>
            <p:cNvPr id="100683" name="Rectangle 185"/>
            <p:cNvSpPr>
              <a:spLocks noChangeArrowheads="1"/>
            </p:cNvSpPr>
            <p:nvPr/>
          </p:nvSpPr>
          <p:spPr bwMode="auto">
            <a:xfrm>
              <a:off x="2925" y="3303"/>
              <a:ext cx="14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762000" eaLnBrk="0" hangingPunct="0"/>
              <a:r>
                <a:rPr lang="en-US">
                  <a:solidFill>
                    <a:srgbClr val="000000"/>
                  </a:solidFill>
                  <a:latin typeface="+mn-lt"/>
                </a:rPr>
                <a:t>55</a:t>
              </a:r>
              <a:endParaRPr lang="en-US">
                <a:latin typeface="+mn-lt"/>
              </a:endParaRPr>
            </a:p>
          </p:txBody>
        </p:sp>
        <p:sp>
          <p:nvSpPr>
            <p:cNvPr id="100684" name="Rectangle 186"/>
            <p:cNvSpPr>
              <a:spLocks noChangeArrowheads="1"/>
            </p:cNvSpPr>
            <p:nvPr/>
          </p:nvSpPr>
          <p:spPr bwMode="auto">
            <a:xfrm>
              <a:off x="3336" y="3303"/>
              <a:ext cx="14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762000" eaLnBrk="0" hangingPunct="0"/>
              <a:r>
                <a:rPr lang="en-US">
                  <a:solidFill>
                    <a:srgbClr val="000000"/>
                  </a:solidFill>
                  <a:latin typeface="+mn-lt"/>
                </a:rPr>
                <a:t>60</a:t>
              </a:r>
              <a:endParaRPr lang="en-US">
                <a:latin typeface="+mn-lt"/>
              </a:endParaRPr>
            </a:p>
          </p:txBody>
        </p:sp>
        <p:sp>
          <p:nvSpPr>
            <p:cNvPr id="100685" name="Rectangle 187"/>
            <p:cNvSpPr>
              <a:spLocks noChangeArrowheads="1"/>
            </p:cNvSpPr>
            <p:nvPr/>
          </p:nvSpPr>
          <p:spPr bwMode="auto">
            <a:xfrm>
              <a:off x="3746" y="3303"/>
              <a:ext cx="14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762000" eaLnBrk="0" hangingPunct="0"/>
              <a:r>
                <a:rPr lang="en-US">
                  <a:solidFill>
                    <a:srgbClr val="000000"/>
                  </a:solidFill>
                  <a:latin typeface="+mn-lt"/>
                </a:rPr>
                <a:t>65</a:t>
              </a:r>
              <a:endParaRPr lang="en-US">
                <a:latin typeface="+mn-lt"/>
              </a:endParaRPr>
            </a:p>
          </p:txBody>
        </p:sp>
        <p:sp>
          <p:nvSpPr>
            <p:cNvPr id="100686" name="Rectangle 188"/>
            <p:cNvSpPr>
              <a:spLocks noChangeArrowheads="1"/>
            </p:cNvSpPr>
            <p:nvPr/>
          </p:nvSpPr>
          <p:spPr bwMode="auto">
            <a:xfrm>
              <a:off x="4165" y="3303"/>
              <a:ext cx="14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762000" eaLnBrk="0" hangingPunct="0"/>
              <a:r>
                <a:rPr lang="en-US">
                  <a:solidFill>
                    <a:srgbClr val="000000"/>
                  </a:solidFill>
                  <a:latin typeface="+mn-lt"/>
                </a:rPr>
                <a:t>70</a:t>
              </a:r>
              <a:endParaRPr lang="en-US">
                <a:latin typeface="+mn-lt"/>
              </a:endParaRPr>
            </a:p>
          </p:txBody>
        </p:sp>
        <p:sp>
          <p:nvSpPr>
            <p:cNvPr id="100687" name="Rectangle 189"/>
            <p:cNvSpPr>
              <a:spLocks noChangeArrowheads="1"/>
            </p:cNvSpPr>
            <p:nvPr/>
          </p:nvSpPr>
          <p:spPr bwMode="auto">
            <a:xfrm>
              <a:off x="4576" y="3303"/>
              <a:ext cx="14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762000" eaLnBrk="0" hangingPunct="0"/>
              <a:r>
                <a:rPr lang="en-US">
                  <a:solidFill>
                    <a:srgbClr val="000000"/>
                  </a:solidFill>
                  <a:latin typeface="+mn-lt"/>
                </a:rPr>
                <a:t>75</a:t>
              </a:r>
              <a:endParaRPr lang="en-US">
                <a:latin typeface="+mn-lt"/>
              </a:endParaRPr>
            </a:p>
          </p:txBody>
        </p:sp>
        <p:sp>
          <p:nvSpPr>
            <p:cNvPr id="100688" name="Rectangle 190"/>
            <p:cNvSpPr>
              <a:spLocks noChangeArrowheads="1"/>
            </p:cNvSpPr>
            <p:nvPr/>
          </p:nvSpPr>
          <p:spPr bwMode="auto">
            <a:xfrm>
              <a:off x="4987" y="3303"/>
              <a:ext cx="14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762000" eaLnBrk="0" hangingPunct="0"/>
              <a:r>
                <a:rPr lang="en-US">
                  <a:solidFill>
                    <a:srgbClr val="000000"/>
                  </a:solidFill>
                  <a:latin typeface="+mn-lt"/>
                </a:rPr>
                <a:t>80</a:t>
              </a:r>
              <a:endParaRPr lang="en-US">
                <a:latin typeface="+mn-lt"/>
              </a:endParaRPr>
            </a:p>
          </p:txBody>
        </p:sp>
        <p:sp>
          <p:nvSpPr>
            <p:cNvPr id="100689" name="Line 191"/>
            <p:cNvSpPr>
              <a:spLocks noChangeShapeType="1"/>
            </p:cNvSpPr>
            <p:nvPr/>
          </p:nvSpPr>
          <p:spPr bwMode="auto">
            <a:xfrm>
              <a:off x="496" y="720"/>
              <a:ext cx="0" cy="24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00690" name="Line 192"/>
            <p:cNvSpPr>
              <a:spLocks noChangeShapeType="1"/>
            </p:cNvSpPr>
            <p:nvPr/>
          </p:nvSpPr>
          <p:spPr bwMode="auto">
            <a:xfrm flipV="1">
              <a:off x="5152" y="3157"/>
              <a:ext cx="1"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grpSp>
      <p:grpSp>
        <p:nvGrpSpPr>
          <p:cNvPr id="100365" name="Group 193"/>
          <p:cNvGrpSpPr>
            <a:grpSpLocks/>
          </p:cNvGrpSpPr>
          <p:nvPr/>
        </p:nvGrpSpPr>
        <p:grpSpPr bwMode="auto">
          <a:xfrm>
            <a:off x="152395" y="4105133"/>
            <a:ext cx="2181227" cy="990600"/>
            <a:chOff x="96" y="2080"/>
            <a:chExt cx="1374" cy="624"/>
          </a:xfrm>
        </p:grpSpPr>
        <p:sp>
          <p:nvSpPr>
            <p:cNvPr id="100615" name="Oval 194"/>
            <p:cNvSpPr>
              <a:spLocks noChangeArrowheads="1"/>
            </p:cNvSpPr>
            <p:nvPr/>
          </p:nvSpPr>
          <p:spPr bwMode="auto">
            <a:xfrm>
              <a:off x="96" y="2080"/>
              <a:ext cx="1374" cy="624"/>
            </a:xfrm>
            <a:prstGeom prst="ellipse">
              <a:avLst/>
            </a:prstGeom>
            <a:solidFill>
              <a:schemeClr val="accent2"/>
            </a:solidFill>
            <a:ln w="127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00616" name="Rectangle 195"/>
            <p:cNvSpPr>
              <a:spLocks noChangeArrowheads="1"/>
            </p:cNvSpPr>
            <p:nvPr/>
          </p:nvSpPr>
          <p:spPr bwMode="auto">
            <a:xfrm>
              <a:off x="225" y="2136"/>
              <a:ext cx="1124" cy="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762000" eaLnBrk="0" hangingPunct="0"/>
              <a:r>
                <a:rPr lang="en-US" dirty="0" err="1" smtClean="0"/>
                <a:t>Taux</a:t>
              </a:r>
              <a:r>
                <a:rPr lang="en-US" dirty="0" smtClean="0"/>
                <a:t> </a:t>
              </a:r>
              <a:r>
                <a:rPr lang="en-US" dirty="0" err="1" smtClean="0"/>
                <a:t>d’intérêt</a:t>
              </a:r>
              <a:r>
                <a:rPr lang="en-US" sz="1600" dirty="0" smtClean="0"/>
                <a:t> </a:t>
              </a:r>
              <a:endParaRPr lang="en-US" sz="1600" dirty="0"/>
            </a:p>
            <a:p>
              <a:pPr algn="ctr" defTabSz="762000" eaLnBrk="0" hangingPunct="0"/>
              <a:r>
                <a:rPr lang="en-US" sz="1200" dirty="0" err="1" smtClean="0"/>
                <a:t>En</a:t>
              </a:r>
              <a:r>
                <a:rPr lang="en-US" sz="1200" dirty="0" smtClean="0"/>
                <a:t> </a:t>
              </a:r>
              <a:r>
                <a:rPr lang="en-US" sz="1200" dirty="0" err="1" smtClean="0"/>
                <a:t>fonction</a:t>
              </a:r>
              <a:r>
                <a:rPr lang="en-US" sz="1200" dirty="0" smtClean="0"/>
                <a:t> de </a:t>
              </a:r>
            </a:p>
            <a:p>
              <a:pPr algn="ctr" defTabSz="762000" eaLnBrk="0" hangingPunct="0"/>
              <a:r>
                <a:rPr lang="en-US" sz="1200" dirty="0" err="1" smtClean="0"/>
                <a:t>l’évolution</a:t>
              </a:r>
              <a:r>
                <a:rPr lang="en-US" sz="1200" dirty="0" smtClean="0"/>
                <a:t> du </a:t>
              </a:r>
              <a:r>
                <a:rPr lang="en-US" sz="1200" dirty="0" err="1" smtClean="0"/>
                <a:t>salaire</a:t>
              </a:r>
              <a:endParaRPr lang="en-US" sz="1200" dirty="0"/>
            </a:p>
            <a:p>
              <a:pPr algn="ctr" defTabSz="762000" eaLnBrk="0" hangingPunct="0"/>
              <a:r>
                <a:rPr lang="en-US" sz="1200" dirty="0" err="1" smtClean="0"/>
                <a:t>moyen</a:t>
              </a:r>
              <a:endParaRPr lang="en-US" sz="1100" dirty="0"/>
            </a:p>
          </p:txBody>
        </p:sp>
      </p:grpSp>
      <p:grpSp>
        <p:nvGrpSpPr>
          <p:cNvPr id="100366" name="Group 196"/>
          <p:cNvGrpSpPr>
            <a:grpSpLocks/>
          </p:cNvGrpSpPr>
          <p:nvPr/>
        </p:nvGrpSpPr>
        <p:grpSpPr bwMode="auto">
          <a:xfrm>
            <a:off x="6248406" y="1717533"/>
            <a:ext cx="1981202" cy="2190751"/>
            <a:chOff x="3936" y="576"/>
            <a:chExt cx="1248" cy="1380"/>
          </a:xfrm>
        </p:grpSpPr>
        <p:grpSp>
          <p:nvGrpSpPr>
            <p:cNvPr id="100607" name="Group 197"/>
            <p:cNvGrpSpPr>
              <a:grpSpLocks/>
            </p:cNvGrpSpPr>
            <p:nvPr/>
          </p:nvGrpSpPr>
          <p:grpSpPr bwMode="auto">
            <a:xfrm>
              <a:off x="3936" y="576"/>
              <a:ext cx="1248" cy="624"/>
              <a:chOff x="4080" y="672"/>
              <a:chExt cx="1248" cy="624"/>
            </a:xfrm>
          </p:grpSpPr>
          <p:sp>
            <p:nvSpPr>
              <p:cNvPr id="100613" name="Oval 198"/>
              <p:cNvSpPr>
                <a:spLocks noChangeArrowheads="1"/>
              </p:cNvSpPr>
              <p:nvPr/>
            </p:nvSpPr>
            <p:spPr bwMode="auto">
              <a:xfrm>
                <a:off x="4080" y="672"/>
                <a:ext cx="1248" cy="624"/>
              </a:xfrm>
              <a:prstGeom prst="ellipse">
                <a:avLst/>
              </a:prstGeom>
              <a:solidFill>
                <a:srgbClr val="5EB0E6"/>
              </a:solidFill>
              <a:ln w="1270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00614" name="Rectangle 199"/>
              <p:cNvSpPr>
                <a:spLocks noChangeArrowheads="1"/>
              </p:cNvSpPr>
              <p:nvPr/>
            </p:nvSpPr>
            <p:spPr bwMode="auto">
              <a:xfrm>
                <a:off x="4121" y="793"/>
                <a:ext cx="1160"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762000" eaLnBrk="0" hangingPunct="0"/>
                <a:r>
                  <a:rPr lang="en-US" dirty="0" err="1" smtClean="0">
                    <a:latin typeface="+mj-lt"/>
                  </a:rPr>
                  <a:t>L’espérance</a:t>
                </a:r>
                <a:r>
                  <a:rPr lang="en-US" dirty="0" smtClean="0">
                    <a:latin typeface="+mj-lt"/>
                  </a:rPr>
                  <a:t> de vie</a:t>
                </a:r>
              </a:p>
              <a:p>
                <a:pPr algn="ctr" defTabSz="762000" eaLnBrk="0" hangingPunct="0"/>
                <a:r>
                  <a:rPr lang="en-US" dirty="0" smtClean="0">
                    <a:latin typeface="+mj-lt"/>
                  </a:rPr>
                  <a:t> à 65 </a:t>
                </a:r>
                <a:r>
                  <a:rPr lang="en-US" dirty="0" err="1" smtClean="0">
                    <a:latin typeface="+mj-lt"/>
                  </a:rPr>
                  <a:t>ans</a:t>
                </a:r>
                <a:endParaRPr lang="en-US" dirty="0" smtClean="0">
                  <a:latin typeface="+mj-lt"/>
                </a:endParaRPr>
              </a:p>
              <a:p>
                <a:pPr algn="ctr" defTabSz="762000" eaLnBrk="0" hangingPunct="0"/>
                <a:r>
                  <a:rPr lang="en-US" dirty="0" smtClean="0">
                    <a:latin typeface="+mj-lt"/>
                  </a:rPr>
                  <a:t>= 20,6 </a:t>
                </a:r>
                <a:endParaRPr lang="en-US" dirty="0">
                  <a:latin typeface="+mj-lt"/>
                </a:endParaRPr>
              </a:p>
            </p:txBody>
          </p:sp>
        </p:grpSp>
        <p:grpSp>
          <p:nvGrpSpPr>
            <p:cNvPr id="100608" name="Group 200"/>
            <p:cNvGrpSpPr>
              <a:grpSpLocks/>
            </p:cNvGrpSpPr>
            <p:nvPr/>
          </p:nvGrpSpPr>
          <p:grpSpPr bwMode="auto">
            <a:xfrm>
              <a:off x="3936" y="1005"/>
              <a:ext cx="1248" cy="951"/>
              <a:chOff x="3936" y="1005"/>
              <a:chExt cx="1248" cy="951"/>
            </a:xfrm>
          </p:grpSpPr>
          <p:grpSp>
            <p:nvGrpSpPr>
              <p:cNvPr id="100609" name="Group 201"/>
              <p:cNvGrpSpPr>
                <a:grpSpLocks/>
              </p:cNvGrpSpPr>
              <p:nvPr/>
            </p:nvGrpSpPr>
            <p:grpSpPr bwMode="auto">
              <a:xfrm>
                <a:off x="3936" y="1332"/>
                <a:ext cx="1248" cy="624"/>
                <a:chOff x="3936" y="1248"/>
                <a:chExt cx="1248" cy="624"/>
              </a:xfrm>
            </p:grpSpPr>
            <p:sp>
              <p:nvSpPr>
                <p:cNvPr id="100611" name="Oval 202"/>
                <p:cNvSpPr>
                  <a:spLocks noChangeArrowheads="1"/>
                </p:cNvSpPr>
                <p:nvPr/>
              </p:nvSpPr>
              <p:spPr bwMode="auto">
                <a:xfrm>
                  <a:off x="3936" y="1248"/>
                  <a:ext cx="1248" cy="624"/>
                </a:xfrm>
                <a:prstGeom prst="ellipse">
                  <a:avLst/>
                </a:prstGeom>
                <a:solidFill>
                  <a:srgbClr val="92D050"/>
                </a:solidFill>
                <a:ln w="1270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00612" name="Rectangle 203"/>
                <p:cNvSpPr>
                  <a:spLocks noChangeArrowheads="1"/>
                </p:cNvSpPr>
                <p:nvPr/>
              </p:nvSpPr>
              <p:spPr bwMode="auto">
                <a:xfrm>
                  <a:off x="4035" y="1382"/>
                  <a:ext cx="105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762000" eaLnBrk="0" hangingPunct="0"/>
                  <a:r>
                    <a:rPr lang="en-US" dirty="0" smtClean="0">
                      <a:latin typeface="+mj-lt"/>
                    </a:rPr>
                    <a:t>Le </a:t>
                  </a:r>
                  <a:r>
                    <a:rPr lang="en-US" dirty="0" err="1" smtClean="0">
                      <a:latin typeface="+mj-lt"/>
                    </a:rPr>
                    <a:t>taux</a:t>
                  </a:r>
                  <a:r>
                    <a:rPr lang="en-US" dirty="0" smtClean="0">
                      <a:latin typeface="+mj-lt"/>
                    </a:rPr>
                    <a:t> </a:t>
                  </a:r>
                  <a:r>
                    <a:rPr lang="en-US" dirty="0" err="1" smtClean="0">
                      <a:latin typeface="+mj-lt"/>
                    </a:rPr>
                    <a:t>d’intérêt</a:t>
                  </a:r>
                  <a:endParaRPr lang="en-US" dirty="0">
                    <a:latin typeface="+mj-lt"/>
                  </a:endParaRPr>
                </a:p>
                <a:p>
                  <a:pPr algn="ctr" defTabSz="762000" eaLnBrk="0" hangingPunct="0"/>
                  <a:r>
                    <a:rPr lang="en-US" dirty="0" smtClean="0">
                      <a:latin typeface="+mj-lt"/>
                    </a:rPr>
                    <a:t>1,6</a:t>
                  </a:r>
                  <a:r>
                    <a:rPr lang="en-US" dirty="0">
                      <a:latin typeface="+mj-lt"/>
                    </a:rPr>
                    <a:t>%</a:t>
                  </a:r>
                </a:p>
              </p:txBody>
            </p:sp>
          </p:grpSp>
          <p:sp>
            <p:nvSpPr>
              <p:cNvPr id="100610" name="Text Box 204"/>
              <p:cNvSpPr txBox="1">
                <a:spLocks noChangeArrowheads="1"/>
              </p:cNvSpPr>
              <p:nvPr/>
            </p:nvSpPr>
            <p:spPr bwMode="auto">
              <a:xfrm>
                <a:off x="4422" y="1005"/>
                <a:ext cx="278" cy="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r>
                  <a:rPr lang="en-US" sz="4400" dirty="0">
                    <a:latin typeface="+mj-lt"/>
                  </a:rPr>
                  <a:t>-</a:t>
                </a:r>
              </a:p>
            </p:txBody>
          </p:sp>
        </p:grpSp>
      </p:grpSp>
      <p:grpSp>
        <p:nvGrpSpPr>
          <p:cNvPr id="100560" name="Group 206"/>
          <p:cNvGrpSpPr>
            <a:grpSpLocks/>
          </p:cNvGrpSpPr>
          <p:nvPr/>
        </p:nvGrpSpPr>
        <p:grpSpPr bwMode="auto">
          <a:xfrm>
            <a:off x="1385888" y="2552558"/>
            <a:ext cx="4645025" cy="3036887"/>
            <a:chOff x="873" y="1107"/>
            <a:chExt cx="2926" cy="1913"/>
          </a:xfrm>
        </p:grpSpPr>
        <p:sp>
          <p:nvSpPr>
            <p:cNvPr id="100564" name="Rectangle 207"/>
            <p:cNvSpPr>
              <a:spLocks noChangeArrowheads="1"/>
            </p:cNvSpPr>
            <p:nvPr/>
          </p:nvSpPr>
          <p:spPr bwMode="auto">
            <a:xfrm>
              <a:off x="1446" y="2797"/>
              <a:ext cx="43" cy="34"/>
            </a:xfrm>
            <a:prstGeom prst="rect">
              <a:avLst/>
            </a:prstGeom>
            <a:solidFill>
              <a:srgbClr val="FF9900"/>
            </a:solidFill>
            <a:ln w="14288">
              <a:solidFill>
                <a:srgbClr val="000000"/>
              </a:solidFill>
              <a:miter lim="800000"/>
              <a:headEnd/>
              <a:tailEnd/>
            </a:ln>
          </p:spPr>
          <p:txBody>
            <a:bodyPr/>
            <a:lstStyle/>
            <a:p>
              <a:endParaRPr lang="sv-SE"/>
            </a:p>
          </p:txBody>
        </p:sp>
        <p:grpSp>
          <p:nvGrpSpPr>
            <p:cNvPr id="100565" name="Group 208"/>
            <p:cNvGrpSpPr>
              <a:grpSpLocks/>
            </p:cNvGrpSpPr>
            <p:nvPr/>
          </p:nvGrpSpPr>
          <p:grpSpPr bwMode="auto">
            <a:xfrm>
              <a:off x="873" y="1107"/>
              <a:ext cx="2926" cy="1913"/>
              <a:chOff x="873" y="1107"/>
              <a:chExt cx="2926" cy="1913"/>
            </a:xfrm>
          </p:grpSpPr>
          <p:sp>
            <p:nvSpPr>
              <p:cNvPr id="100566" name="Rectangle 209"/>
              <p:cNvSpPr>
                <a:spLocks noChangeArrowheads="1"/>
              </p:cNvSpPr>
              <p:nvPr/>
            </p:nvSpPr>
            <p:spPr bwMode="auto">
              <a:xfrm>
                <a:off x="1283" y="2857"/>
                <a:ext cx="35" cy="25"/>
              </a:xfrm>
              <a:prstGeom prst="rect">
                <a:avLst/>
              </a:prstGeom>
              <a:solidFill>
                <a:srgbClr val="FF9900"/>
              </a:solidFill>
              <a:ln w="14288">
                <a:solidFill>
                  <a:srgbClr val="000000"/>
                </a:solidFill>
                <a:miter lim="800000"/>
                <a:headEnd/>
                <a:tailEnd/>
              </a:ln>
            </p:spPr>
            <p:txBody>
              <a:bodyPr/>
              <a:lstStyle/>
              <a:p>
                <a:endParaRPr lang="sv-SE"/>
              </a:p>
            </p:txBody>
          </p:sp>
          <p:grpSp>
            <p:nvGrpSpPr>
              <p:cNvPr id="100567" name="Group 210"/>
              <p:cNvGrpSpPr>
                <a:grpSpLocks/>
              </p:cNvGrpSpPr>
              <p:nvPr/>
            </p:nvGrpSpPr>
            <p:grpSpPr bwMode="auto">
              <a:xfrm>
                <a:off x="873" y="1107"/>
                <a:ext cx="2926" cy="1913"/>
                <a:chOff x="873" y="1107"/>
                <a:chExt cx="2926" cy="1913"/>
              </a:xfrm>
            </p:grpSpPr>
            <p:sp>
              <p:nvSpPr>
                <p:cNvPr id="100568" name="Rectangle 211"/>
                <p:cNvSpPr>
                  <a:spLocks noChangeArrowheads="1"/>
                </p:cNvSpPr>
                <p:nvPr/>
              </p:nvSpPr>
              <p:spPr bwMode="auto">
                <a:xfrm>
                  <a:off x="1112" y="2925"/>
                  <a:ext cx="43" cy="17"/>
                </a:xfrm>
                <a:prstGeom prst="rect">
                  <a:avLst/>
                </a:prstGeom>
                <a:solidFill>
                  <a:srgbClr val="FF9900"/>
                </a:solidFill>
                <a:ln w="14288">
                  <a:solidFill>
                    <a:srgbClr val="000000"/>
                  </a:solidFill>
                  <a:miter lim="800000"/>
                  <a:headEnd/>
                  <a:tailEnd/>
                </a:ln>
              </p:spPr>
              <p:txBody>
                <a:bodyPr/>
                <a:lstStyle/>
                <a:p>
                  <a:endParaRPr lang="sv-SE"/>
                </a:p>
              </p:txBody>
            </p:sp>
            <p:grpSp>
              <p:nvGrpSpPr>
                <p:cNvPr id="100569" name="Group 212"/>
                <p:cNvGrpSpPr>
                  <a:grpSpLocks/>
                </p:cNvGrpSpPr>
                <p:nvPr/>
              </p:nvGrpSpPr>
              <p:grpSpPr bwMode="auto">
                <a:xfrm>
                  <a:off x="873" y="1107"/>
                  <a:ext cx="2926" cy="1913"/>
                  <a:chOff x="873" y="1107"/>
                  <a:chExt cx="2926" cy="1913"/>
                </a:xfrm>
              </p:grpSpPr>
              <p:sp>
                <p:nvSpPr>
                  <p:cNvPr id="100570" name="Rectangle 213"/>
                  <p:cNvSpPr>
                    <a:spLocks noChangeArrowheads="1"/>
                  </p:cNvSpPr>
                  <p:nvPr/>
                </p:nvSpPr>
                <p:spPr bwMode="auto">
                  <a:xfrm>
                    <a:off x="1035" y="2951"/>
                    <a:ext cx="34" cy="17"/>
                  </a:xfrm>
                  <a:prstGeom prst="rect">
                    <a:avLst/>
                  </a:prstGeom>
                  <a:solidFill>
                    <a:srgbClr val="FF9900"/>
                  </a:solidFill>
                  <a:ln w="14288">
                    <a:solidFill>
                      <a:srgbClr val="000000"/>
                    </a:solidFill>
                    <a:miter lim="800000"/>
                    <a:headEnd/>
                    <a:tailEnd/>
                  </a:ln>
                </p:spPr>
                <p:txBody>
                  <a:bodyPr/>
                  <a:lstStyle/>
                  <a:p>
                    <a:endParaRPr lang="sv-SE"/>
                  </a:p>
                </p:txBody>
              </p:sp>
              <p:grpSp>
                <p:nvGrpSpPr>
                  <p:cNvPr id="100571" name="Group 214"/>
                  <p:cNvGrpSpPr>
                    <a:grpSpLocks/>
                  </p:cNvGrpSpPr>
                  <p:nvPr/>
                </p:nvGrpSpPr>
                <p:grpSpPr bwMode="auto">
                  <a:xfrm>
                    <a:off x="873" y="1107"/>
                    <a:ext cx="2926" cy="1913"/>
                    <a:chOff x="873" y="1107"/>
                    <a:chExt cx="2926" cy="1913"/>
                  </a:xfrm>
                </p:grpSpPr>
                <p:sp>
                  <p:nvSpPr>
                    <p:cNvPr id="100572" name="Rectangle 215"/>
                    <p:cNvSpPr>
                      <a:spLocks noChangeArrowheads="1"/>
                    </p:cNvSpPr>
                    <p:nvPr/>
                  </p:nvSpPr>
                  <p:spPr bwMode="auto">
                    <a:xfrm>
                      <a:off x="950" y="2985"/>
                      <a:ext cx="42" cy="9"/>
                    </a:xfrm>
                    <a:prstGeom prst="rect">
                      <a:avLst/>
                    </a:prstGeom>
                    <a:solidFill>
                      <a:srgbClr val="FF9900"/>
                    </a:solidFill>
                    <a:ln w="14288">
                      <a:solidFill>
                        <a:srgbClr val="000000"/>
                      </a:solidFill>
                      <a:miter lim="800000"/>
                      <a:headEnd/>
                      <a:tailEnd/>
                    </a:ln>
                  </p:spPr>
                  <p:txBody>
                    <a:bodyPr/>
                    <a:lstStyle/>
                    <a:p>
                      <a:endParaRPr lang="sv-SE"/>
                    </a:p>
                  </p:txBody>
                </p:sp>
                <p:grpSp>
                  <p:nvGrpSpPr>
                    <p:cNvPr id="100573" name="Group 216"/>
                    <p:cNvGrpSpPr>
                      <a:grpSpLocks/>
                    </p:cNvGrpSpPr>
                    <p:nvPr/>
                  </p:nvGrpSpPr>
                  <p:grpSpPr bwMode="auto">
                    <a:xfrm>
                      <a:off x="873" y="1107"/>
                      <a:ext cx="2926" cy="1913"/>
                      <a:chOff x="873" y="1107"/>
                      <a:chExt cx="2926" cy="1913"/>
                    </a:xfrm>
                  </p:grpSpPr>
                  <p:sp>
                    <p:nvSpPr>
                      <p:cNvPr id="100574" name="Rectangle 217"/>
                      <p:cNvSpPr>
                        <a:spLocks noChangeArrowheads="1"/>
                      </p:cNvSpPr>
                      <p:nvPr/>
                    </p:nvSpPr>
                    <p:spPr bwMode="auto">
                      <a:xfrm>
                        <a:off x="873" y="3011"/>
                        <a:ext cx="34" cy="9"/>
                      </a:xfrm>
                      <a:prstGeom prst="rect">
                        <a:avLst/>
                      </a:prstGeom>
                      <a:solidFill>
                        <a:srgbClr val="FF9900"/>
                      </a:solidFill>
                      <a:ln w="14288">
                        <a:solidFill>
                          <a:srgbClr val="000000"/>
                        </a:solidFill>
                        <a:miter lim="800000"/>
                        <a:headEnd/>
                        <a:tailEnd/>
                      </a:ln>
                    </p:spPr>
                    <p:txBody>
                      <a:bodyPr/>
                      <a:lstStyle/>
                      <a:p>
                        <a:endParaRPr lang="sv-SE"/>
                      </a:p>
                    </p:txBody>
                  </p:sp>
                  <p:grpSp>
                    <p:nvGrpSpPr>
                      <p:cNvPr id="100575" name="Group 218"/>
                      <p:cNvGrpSpPr>
                        <a:grpSpLocks/>
                      </p:cNvGrpSpPr>
                      <p:nvPr/>
                    </p:nvGrpSpPr>
                    <p:grpSpPr bwMode="auto">
                      <a:xfrm>
                        <a:off x="1198" y="1107"/>
                        <a:ext cx="2601" cy="1810"/>
                        <a:chOff x="1198" y="1107"/>
                        <a:chExt cx="2601" cy="1810"/>
                      </a:xfrm>
                    </p:grpSpPr>
                    <p:sp>
                      <p:nvSpPr>
                        <p:cNvPr id="100576" name="Rectangle 219"/>
                        <p:cNvSpPr>
                          <a:spLocks noChangeArrowheads="1"/>
                        </p:cNvSpPr>
                        <p:nvPr/>
                      </p:nvSpPr>
                      <p:spPr bwMode="auto">
                        <a:xfrm>
                          <a:off x="1694" y="2677"/>
                          <a:ext cx="43" cy="68"/>
                        </a:xfrm>
                        <a:prstGeom prst="rect">
                          <a:avLst/>
                        </a:prstGeom>
                        <a:solidFill>
                          <a:srgbClr val="FF9900"/>
                        </a:solidFill>
                        <a:ln w="14288">
                          <a:solidFill>
                            <a:srgbClr val="000000"/>
                          </a:solidFill>
                          <a:miter lim="800000"/>
                          <a:headEnd/>
                          <a:tailEnd/>
                        </a:ln>
                      </p:spPr>
                      <p:txBody>
                        <a:bodyPr/>
                        <a:lstStyle/>
                        <a:p>
                          <a:endParaRPr lang="sv-SE"/>
                        </a:p>
                      </p:txBody>
                    </p:sp>
                    <p:grpSp>
                      <p:nvGrpSpPr>
                        <p:cNvPr id="100577" name="Group 220"/>
                        <p:cNvGrpSpPr>
                          <a:grpSpLocks/>
                        </p:cNvGrpSpPr>
                        <p:nvPr/>
                      </p:nvGrpSpPr>
                      <p:grpSpPr bwMode="auto">
                        <a:xfrm>
                          <a:off x="1198" y="1107"/>
                          <a:ext cx="2601" cy="1810"/>
                          <a:chOff x="1198" y="1107"/>
                          <a:chExt cx="2601" cy="1810"/>
                        </a:xfrm>
                      </p:grpSpPr>
                      <p:sp>
                        <p:nvSpPr>
                          <p:cNvPr id="100578" name="Rectangle 221"/>
                          <p:cNvSpPr>
                            <a:spLocks noChangeArrowheads="1"/>
                          </p:cNvSpPr>
                          <p:nvPr/>
                        </p:nvSpPr>
                        <p:spPr bwMode="auto">
                          <a:xfrm>
                            <a:off x="1198" y="2891"/>
                            <a:ext cx="43" cy="26"/>
                          </a:xfrm>
                          <a:prstGeom prst="rect">
                            <a:avLst/>
                          </a:prstGeom>
                          <a:solidFill>
                            <a:srgbClr val="FF9900"/>
                          </a:solidFill>
                          <a:ln w="14288">
                            <a:solidFill>
                              <a:srgbClr val="000000"/>
                            </a:solidFill>
                            <a:miter lim="800000"/>
                            <a:headEnd/>
                            <a:tailEnd/>
                          </a:ln>
                        </p:spPr>
                        <p:txBody>
                          <a:bodyPr/>
                          <a:lstStyle/>
                          <a:p>
                            <a:endParaRPr lang="sv-SE"/>
                          </a:p>
                        </p:txBody>
                      </p:sp>
                      <p:sp>
                        <p:nvSpPr>
                          <p:cNvPr id="100579" name="Rectangle 222"/>
                          <p:cNvSpPr>
                            <a:spLocks noChangeArrowheads="1"/>
                          </p:cNvSpPr>
                          <p:nvPr/>
                        </p:nvSpPr>
                        <p:spPr bwMode="auto">
                          <a:xfrm>
                            <a:off x="1360" y="2831"/>
                            <a:ext cx="43" cy="26"/>
                          </a:xfrm>
                          <a:prstGeom prst="rect">
                            <a:avLst/>
                          </a:prstGeom>
                          <a:solidFill>
                            <a:srgbClr val="FF9900"/>
                          </a:solidFill>
                          <a:ln w="14288">
                            <a:solidFill>
                              <a:srgbClr val="000000"/>
                            </a:solidFill>
                            <a:miter lim="800000"/>
                            <a:headEnd/>
                            <a:tailEnd/>
                          </a:ln>
                        </p:spPr>
                        <p:txBody>
                          <a:bodyPr/>
                          <a:lstStyle/>
                          <a:p>
                            <a:endParaRPr lang="sv-SE"/>
                          </a:p>
                        </p:txBody>
                      </p:sp>
                      <p:sp>
                        <p:nvSpPr>
                          <p:cNvPr id="100580" name="Rectangle 223"/>
                          <p:cNvSpPr>
                            <a:spLocks noChangeArrowheads="1"/>
                          </p:cNvSpPr>
                          <p:nvPr/>
                        </p:nvSpPr>
                        <p:spPr bwMode="auto">
                          <a:xfrm>
                            <a:off x="1531" y="2754"/>
                            <a:ext cx="35" cy="51"/>
                          </a:xfrm>
                          <a:prstGeom prst="rect">
                            <a:avLst/>
                          </a:prstGeom>
                          <a:solidFill>
                            <a:srgbClr val="FF9900"/>
                          </a:solidFill>
                          <a:ln w="14288">
                            <a:solidFill>
                              <a:srgbClr val="000000"/>
                            </a:solidFill>
                            <a:miter lim="800000"/>
                            <a:headEnd/>
                            <a:tailEnd/>
                          </a:ln>
                        </p:spPr>
                        <p:txBody>
                          <a:bodyPr/>
                          <a:lstStyle/>
                          <a:p>
                            <a:endParaRPr lang="sv-SE"/>
                          </a:p>
                        </p:txBody>
                      </p:sp>
                      <p:sp>
                        <p:nvSpPr>
                          <p:cNvPr id="100581" name="Rectangle 224"/>
                          <p:cNvSpPr>
                            <a:spLocks noChangeArrowheads="1"/>
                          </p:cNvSpPr>
                          <p:nvPr/>
                        </p:nvSpPr>
                        <p:spPr bwMode="auto">
                          <a:xfrm>
                            <a:off x="1608" y="2720"/>
                            <a:ext cx="43" cy="51"/>
                          </a:xfrm>
                          <a:prstGeom prst="rect">
                            <a:avLst/>
                          </a:prstGeom>
                          <a:solidFill>
                            <a:srgbClr val="FF9900"/>
                          </a:solidFill>
                          <a:ln w="14288">
                            <a:solidFill>
                              <a:srgbClr val="000000"/>
                            </a:solidFill>
                            <a:miter lim="800000"/>
                            <a:headEnd/>
                            <a:tailEnd/>
                          </a:ln>
                        </p:spPr>
                        <p:txBody>
                          <a:bodyPr/>
                          <a:lstStyle/>
                          <a:p>
                            <a:endParaRPr lang="sv-SE"/>
                          </a:p>
                        </p:txBody>
                      </p:sp>
                      <p:sp>
                        <p:nvSpPr>
                          <p:cNvPr id="100582" name="Rectangle 225"/>
                          <p:cNvSpPr>
                            <a:spLocks noChangeArrowheads="1"/>
                          </p:cNvSpPr>
                          <p:nvPr/>
                        </p:nvSpPr>
                        <p:spPr bwMode="auto">
                          <a:xfrm>
                            <a:off x="1779" y="2634"/>
                            <a:ext cx="35" cy="77"/>
                          </a:xfrm>
                          <a:prstGeom prst="rect">
                            <a:avLst/>
                          </a:prstGeom>
                          <a:solidFill>
                            <a:srgbClr val="FF9900"/>
                          </a:solidFill>
                          <a:ln w="14288">
                            <a:solidFill>
                              <a:srgbClr val="000000"/>
                            </a:solidFill>
                            <a:miter lim="800000"/>
                            <a:headEnd/>
                            <a:tailEnd/>
                          </a:ln>
                        </p:spPr>
                        <p:txBody>
                          <a:bodyPr/>
                          <a:lstStyle/>
                          <a:p>
                            <a:endParaRPr lang="sv-SE"/>
                          </a:p>
                        </p:txBody>
                      </p:sp>
                      <p:sp>
                        <p:nvSpPr>
                          <p:cNvPr id="100583" name="Rectangle 226"/>
                          <p:cNvSpPr>
                            <a:spLocks noChangeArrowheads="1"/>
                          </p:cNvSpPr>
                          <p:nvPr/>
                        </p:nvSpPr>
                        <p:spPr bwMode="auto">
                          <a:xfrm>
                            <a:off x="1856" y="2591"/>
                            <a:ext cx="43" cy="86"/>
                          </a:xfrm>
                          <a:prstGeom prst="rect">
                            <a:avLst/>
                          </a:prstGeom>
                          <a:solidFill>
                            <a:srgbClr val="FF9900"/>
                          </a:solidFill>
                          <a:ln w="14288">
                            <a:solidFill>
                              <a:srgbClr val="000000"/>
                            </a:solidFill>
                            <a:miter lim="800000"/>
                            <a:headEnd/>
                            <a:tailEnd/>
                          </a:ln>
                        </p:spPr>
                        <p:txBody>
                          <a:bodyPr/>
                          <a:lstStyle/>
                          <a:p>
                            <a:endParaRPr lang="sv-SE"/>
                          </a:p>
                        </p:txBody>
                      </p:sp>
                      <p:sp>
                        <p:nvSpPr>
                          <p:cNvPr id="100584" name="Rectangle 227"/>
                          <p:cNvSpPr>
                            <a:spLocks noChangeArrowheads="1"/>
                          </p:cNvSpPr>
                          <p:nvPr/>
                        </p:nvSpPr>
                        <p:spPr bwMode="auto">
                          <a:xfrm>
                            <a:off x="1942" y="2548"/>
                            <a:ext cx="34" cy="94"/>
                          </a:xfrm>
                          <a:prstGeom prst="rect">
                            <a:avLst/>
                          </a:prstGeom>
                          <a:solidFill>
                            <a:srgbClr val="FF9900"/>
                          </a:solidFill>
                          <a:ln w="14288">
                            <a:solidFill>
                              <a:srgbClr val="000000"/>
                            </a:solidFill>
                            <a:miter lim="800000"/>
                            <a:headEnd/>
                            <a:tailEnd/>
                          </a:ln>
                        </p:spPr>
                        <p:txBody>
                          <a:bodyPr/>
                          <a:lstStyle/>
                          <a:p>
                            <a:endParaRPr lang="sv-SE"/>
                          </a:p>
                        </p:txBody>
                      </p:sp>
                      <p:sp>
                        <p:nvSpPr>
                          <p:cNvPr id="100585" name="Rectangle 228"/>
                          <p:cNvSpPr>
                            <a:spLocks noChangeArrowheads="1"/>
                          </p:cNvSpPr>
                          <p:nvPr/>
                        </p:nvSpPr>
                        <p:spPr bwMode="auto">
                          <a:xfrm>
                            <a:off x="2019" y="2497"/>
                            <a:ext cx="43" cy="102"/>
                          </a:xfrm>
                          <a:prstGeom prst="rect">
                            <a:avLst/>
                          </a:prstGeom>
                          <a:solidFill>
                            <a:srgbClr val="FF9900"/>
                          </a:solidFill>
                          <a:ln w="14288">
                            <a:solidFill>
                              <a:srgbClr val="000000"/>
                            </a:solidFill>
                            <a:miter lim="800000"/>
                            <a:headEnd/>
                            <a:tailEnd/>
                          </a:ln>
                        </p:spPr>
                        <p:txBody>
                          <a:bodyPr/>
                          <a:lstStyle/>
                          <a:p>
                            <a:endParaRPr lang="sv-SE"/>
                          </a:p>
                        </p:txBody>
                      </p:sp>
                      <p:sp>
                        <p:nvSpPr>
                          <p:cNvPr id="100586" name="Rectangle 229"/>
                          <p:cNvSpPr>
                            <a:spLocks noChangeArrowheads="1"/>
                          </p:cNvSpPr>
                          <p:nvPr/>
                        </p:nvSpPr>
                        <p:spPr bwMode="auto">
                          <a:xfrm>
                            <a:off x="2105" y="2445"/>
                            <a:ext cx="42" cy="120"/>
                          </a:xfrm>
                          <a:prstGeom prst="rect">
                            <a:avLst/>
                          </a:prstGeom>
                          <a:solidFill>
                            <a:srgbClr val="FF9900"/>
                          </a:solidFill>
                          <a:ln w="14288">
                            <a:solidFill>
                              <a:srgbClr val="000000"/>
                            </a:solidFill>
                            <a:miter lim="800000"/>
                            <a:headEnd/>
                            <a:tailEnd/>
                          </a:ln>
                        </p:spPr>
                        <p:txBody>
                          <a:bodyPr/>
                          <a:lstStyle/>
                          <a:p>
                            <a:endParaRPr lang="sv-SE"/>
                          </a:p>
                        </p:txBody>
                      </p:sp>
                      <p:sp>
                        <p:nvSpPr>
                          <p:cNvPr id="100587" name="Rectangle 230"/>
                          <p:cNvSpPr>
                            <a:spLocks noChangeArrowheads="1"/>
                          </p:cNvSpPr>
                          <p:nvPr/>
                        </p:nvSpPr>
                        <p:spPr bwMode="auto">
                          <a:xfrm>
                            <a:off x="2190" y="2385"/>
                            <a:ext cx="34" cy="137"/>
                          </a:xfrm>
                          <a:prstGeom prst="rect">
                            <a:avLst/>
                          </a:prstGeom>
                          <a:solidFill>
                            <a:srgbClr val="FF9900"/>
                          </a:solidFill>
                          <a:ln w="14288">
                            <a:solidFill>
                              <a:srgbClr val="000000"/>
                            </a:solidFill>
                            <a:miter lim="800000"/>
                            <a:headEnd/>
                            <a:tailEnd/>
                          </a:ln>
                        </p:spPr>
                        <p:txBody>
                          <a:bodyPr/>
                          <a:lstStyle/>
                          <a:p>
                            <a:endParaRPr lang="sv-SE"/>
                          </a:p>
                        </p:txBody>
                      </p:sp>
                      <p:sp>
                        <p:nvSpPr>
                          <p:cNvPr id="100588" name="Rectangle 231"/>
                          <p:cNvSpPr>
                            <a:spLocks noChangeArrowheads="1"/>
                          </p:cNvSpPr>
                          <p:nvPr/>
                        </p:nvSpPr>
                        <p:spPr bwMode="auto">
                          <a:xfrm>
                            <a:off x="2267" y="2334"/>
                            <a:ext cx="43" cy="145"/>
                          </a:xfrm>
                          <a:prstGeom prst="rect">
                            <a:avLst/>
                          </a:prstGeom>
                          <a:solidFill>
                            <a:srgbClr val="FF9900"/>
                          </a:solidFill>
                          <a:ln w="14288">
                            <a:solidFill>
                              <a:srgbClr val="000000"/>
                            </a:solidFill>
                            <a:miter lim="800000"/>
                            <a:headEnd/>
                            <a:tailEnd/>
                          </a:ln>
                        </p:spPr>
                        <p:txBody>
                          <a:bodyPr/>
                          <a:lstStyle/>
                          <a:p>
                            <a:endParaRPr lang="sv-SE"/>
                          </a:p>
                        </p:txBody>
                      </p:sp>
                      <p:sp>
                        <p:nvSpPr>
                          <p:cNvPr id="100589" name="Rectangle 232"/>
                          <p:cNvSpPr>
                            <a:spLocks noChangeArrowheads="1"/>
                          </p:cNvSpPr>
                          <p:nvPr/>
                        </p:nvSpPr>
                        <p:spPr bwMode="auto">
                          <a:xfrm>
                            <a:off x="2353" y="2274"/>
                            <a:ext cx="42" cy="163"/>
                          </a:xfrm>
                          <a:prstGeom prst="rect">
                            <a:avLst/>
                          </a:prstGeom>
                          <a:solidFill>
                            <a:srgbClr val="FF9900"/>
                          </a:solidFill>
                          <a:ln w="14288">
                            <a:solidFill>
                              <a:srgbClr val="000000"/>
                            </a:solidFill>
                            <a:miter lim="800000"/>
                            <a:headEnd/>
                            <a:tailEnd/>
                          </a:ln>
                        </p:spPr>
                        <p:txBody>
                          <a:bodyPr/>
                          <a:lstStyle/>
                          <a:p>
                            <a:endParaRPr lang="sv-SE"/>
                          </a:p>
                        </p:txBody>
                      </p:sp>
                      <p:sp>
                        <p:nvSpPr>
                          <p:cNvPr id="100590" name="Rectangle 233"/>
                          <p:cNvSpPr>
                            <a:spLocks noChangeArrowheads="1"/>
                          </p:cNvSpPr>
                          <p:nvPr/>
                        </p:nvSpPr>
                        <p:spPr bwMode="auto">
                          <a:xfrm>
                            <a:off x="2438" y="2214"/>
                            <a:ext cx="34" cy="188"/>
                          </a:xfrm>
                          <a:prstGeom prst="rect">
                            <a:avLst/>
                          </a:prstGeom>
                          <a:solidFill>
                            <a:srgbClr val="FF9900"/>
                          </a:solidFill>
                          <a:ln w="14288">
                            <a:solidFill>
                              <a:srgbClr val="000000"/>
                            </a:solidFill>
                            <a:miter lim="800000"/>
                            <a:headEnd/>
                            <a:tailEnd/>
                          </a:ln>
                        </p:spPr>
                        <p:txBody>
                          <a:bodyPr/>
                          <a:lstStyle/>
                          <a:p>
                            <a:endParaRPr lang="sv-SE"/>
                          </a:p>
                        </p:txBody>
                      </p:sp>
                      <p:sp>
                        <p:nvSpPr>
                          <p:cNvPr id="100591" name="Rectangle 234"/>
                          <p:cNvSpPr>
                            <a:spLocks noChangeArrowheads="1"/>
                          </p:cNvSpPr>
                          <p:nvPr/>
                        </p:nvSpPr>
                        <p:spPr bwMode="auto">
                          <a:xfrm>
                            <a:off x="2515" y="2154"/>
                            <a:ext cx="43" cy="205"/>
                          </a:xfrm>
                          <a:prstGeom prst="rect">
                            <a:avLst/>
                          </a:prstGeom>
                          <a:solidFill>
                            <a:srgbClr val="FF9900"/>
                          </a:solidFill>
                          <a:ln w="14288">
                            <a:solidFill>
                              <a:srgbClr val="000000"/>
                            </a:solidFill>
                            <a:miter lim="800000"/>
                            <a:headEnd/>
                            <a:tailEnd/>
                          </a:ln>
                        </p:spPr>
                        <p:txBody>
                          <a:bodyPr/>
                          <a:lstStyle/>
                          <a:p>
                            <a:endParaRPr lang="sv-SE"/>
                          </a:p>
                        </p:txBody>
                      </p:sp>
                      <p:sp>
                        <p:nvSpPr>
                          <p:cNvPr id="100592" name="Rectangle 235"/>
                          <p:cNvSpPr>
                            <a:spLocks noChangeArrowheads="1"/>
                          </p:cNvSpPr>
                          <p:nvPr/>
                        </p:nvSpPr>
                        <p:spPr bwMode="auto">
                          <a:xfrm>
                            <a:off x="2601" y="2094"/>
                            <a:ext cx="43" cy="222"/>
                          </a:xfrm>
                          <a:prstGeom prst="rect">
                            <a:avLst/>
                          </a:prstGeom>
                          <a:solidFill>
                            <a:srgbClr val="FF9900"/>
                          </a:solidFill>
                          <a:ln w="14288">
                            <a:solidFill>
                              <a:srgbClr val="000000"/>
                            </a:solidFill>
                            <a:miter lim="800000"/>
                            <a:headEnd/>
                            <a:tailEnd/>
                          </a:ln>
                        </p:spPr>
                        <p:txBody>
                          <a:bodyPr/>
                          <a:lstStyle/>
                          <a:p>
                            <a:endParaRPr lang="sv-SE"/>
                          </a:p>
                        </p:txBody>
                      </p:sp>
                      <p:sp>
                        <p:nvSpPr>
                          <p:cNvPr id="100593" name="Rectangle 236"/>
                          <p:cNvSpPr>
                            <a:spLocks noChangeArrowheads="1"/>
                          </p:cNvSpPr>
                          <p:nvPr/>
                        </p:nvSpPr>
                        <p:spPr bwMode="auto">
                          <a:xfrm>
                            <a:off x="2686" y="2034"/>
                            <a:ext cx="35" cy="248"/>
                          </a:xfrm>
                          <a:prstGeom prst="rect">
                            <a:avLst/>
                          </a:prstGeom>
                          <a:solidFill>
                            <a:srgbClr val="FF9900"/>
                          </a:solidFill>
                          <a:ln w="14288">
                            <a:solidFill>
                              <a:srgbClr val="000000"/>
                            </a:solidFill>
                            <a:miter lim="800000"/>
                            <a:headEnd/>
                            <a:tailEnd/>
                          </a:ln>
                        </p:spPr>
                        <p:txBody>
                          <a:bodyPr/>
                          <a:lstStyle/>
                          <a:p>
                            <a:endParaRPr lang="sv-SE"/>
                          </a:p>
                        </p:txBody>
                      </p:sp>
                      <p:sp>
                        <p:nvSpPr>
                          <p:cNvPr id="100594" name="Rectangle 237"/>
                          <p:cNvSpPr>
                            <a:spLocks noChangeArrowheads="1"/>
                          </p:cNvSpPr>
                          <p:nvPr/>
                        </p:nvSpPr>
                        <p:spPr bwMode="auto">
                          <a:xfrm>
                            <a:off x="2763" y="1973"/>
                            <a:ext cx="43" cy="266"/>
                          </a:xfrm>
                          <a:prstGeom prst="rect">
                            <a:avLst/>
                          </a:prstGeom>
                          <a:solidFill>
                            <a:srgbClr val="FF9900"/>
                          </a:solidFill>
                          <a:ln w="14288">
                            <a:solidFill>
                              <a:srgbClr val="000000"/>
                            </a:solidFill>
                            <a:miter lim="800000"/>
                            <a:headEnd/>
                            <a:tailEnd/>
                          </a:ln>
                        </p:spPr>
                        <p:txBody>
                          <a:bodyPr/>
                          <a:lstStyle/>
                          <a:p>
                            <a:endParaRPr lang="sv-SE"/>
                          </a:p>
                        </p:txBody>
                      </p:sp>
                      <p:sp>
                        <p:nvSpPr>
                          <p:cNvPr id="100595" name="Rectangle 238"/>
                          <p:cNvSpPr>
                            <a:spLocks noChangeArrowheads="1"/>
                          </p:cNvSpPr>
                          <p:nvPr/>
                        </p:nvSpPr>
                        <p:spPr bwMode="auto">
                          <a:xfrm>
                            <a:off x="2849" y="1913"/>
                            <a:ext cx="43" cy="283"/>
                          </a:xfrm>
                          <a:prstGeom prst="rect">
                            <a:avLst/>
                          </a:prstGeom>
                          <a:solidFill>
                            <a:srgbClr val="FF9900"/>
                          </a:solidFill>
                          <a:ln w="14288">
                            <a:solidFill>
                              <a:srgbClr val="000000"/>
                            </a:solidFill>
                            <a:miter lim="800000"/>
                            <a:headEnd/>
                            <a:tailEnd/>
                          </a:ln>
                        </p:spPr>
                        <p:txBody>
                          <a:bodyPr/>
                          <a:lstStyle/>
                          <a:p>
                            <a:endParaRPr lang="sv-SE"/>
                          </a:p>
                        </p:txBody>
                      </p:sp>
                      <p:sp>
                        <p:nvSpPr>
                          <p:cNvPr id="100596" name="Rectangle 239"/>
                          <p:cNvSpPr>
                            <a:spLocks noChangeArrowheads="1"/>
                          </p:cNvSpPr>
                          <p:nvPr/>
                        </p:nvSpPr>
                        <p:spPr bwMode="auto">
                          <a:xfrm>
                            <a:off x="2934" y="1845"/>
                            <a:ext cx="35" cy="317"/>
                          </a:xfrm>
                          <a:prstGeom prst="rect">
                            <a:avLst/>
                          </a:prstGeom>
                          <a:solidFill>
                            <a:srgbClr val="FF9900"/>
                          </a:solidFill>
                          <a:ln w="14288">
                            <a:solidFill>
                              <a:srgbClr val="000000"/>
                            </a:solidFill>
                            <a:miter lim="800000"/>
                            <a:headEnd/>
                            <a:tailEnd/>
                          </a:ln>
                        </p:spPr>
                        <p:txBody>
                          <a:bodyPr/>
                          <a:lstStyle/>
                          <a:p>
                            <a:endParaRPr lang="sv-SE"/>
                          </a:p>
                        </p:txBody>
                      </p:sp>
                      <p:sp>
                        <p:nvSpPr>
                          <p:cNvPr id="100597" name="Rectangle 240"/>
                          <p:cNvSpPr>
                            <a:spLocks noChangeArrowheads="1"/>
                          </p:cNvSpPr>
                          <p:nvPr/>
                        </p:nvSpPr>
                        <p:spPr bwMode="auto">
                          <a:xfrm>
                            <a:off x="3011" y="1776"/>
                            <a:ext cx="43" cy="343"/>
                          </a:xfrm>
                          <a:prstGeom prst="rect">
                            <a:avLst/>
                          </a:prstGeom>
                          <a:solidFill>
                            <a:srgbClr val="FF9900"/>
                          </a:solidFill>
                          <a:ln w="14288">
                            <a:solidFill>
                              <a:srgbClr val="000000"/>
                            </a:solidFill>
                            <a:miter lim="800000"/>
                            <a:headEnd/>
                            <a:tailEnd/>
                          </a:ln>
                        </p:spPr>
                        <p:txBody>
                          <a:bodyPr/>
                          <a:lstStyle/>
                          <a:p>
                            <a:endParaRPr lang="sv-SE"/>
                          </a:p>
                        </p:txBody>
                      </p:sp>
                      <p:sp>
                        <p:nvSpPr>
                          <p:cNvPr id="100598" name="Rectangle 241"/>
                          <p:cNvSpPr>
                            <a:spLocks noChangeArrowheads="1"/>
                          </p:cNvSpPr>
                          <p:nvPr/>
                        </p:nvSpPr>
                        <p:spPr bwMode="auto">
                          <a:xfrm>
                            <a:off x="3097" y="1708"/>
                            <a:ext cx="34" cy="368"/>
                          </a:xfrm>
                          <a:prstGeom prst="rect">
                            <a:avLst/>
                          </a:prstGeom>
                          <a:solidFill>
                            <a:srgbClr val="FF9900"/>
                          </a:solidFill>
                          <a:ln w="14288">
                            <a:solidFill>
                              <a:srgbClr val="000000"/>
                            </a:solidFill>
                            <a:miter lim="800000"/>
                            <a:headEnd/>
                            <a:tailEnd/>
                          </a:ln>
                        </p:spPr>
                        <p:txBody>
                          <a:bodyPr/>
                          <a:lstStyle/>
                          <a:p>
                            <a:endParaRPr lang="sv-SE"/>
                          </a:p>
                        </p:txBody>
                      </p:sp>
                      <p:sp>
                        <p:nvSpPr>
                          <p:cNvPr id="100599" name="Rectangle 242"/>
                          <p:cNvSpPr>
                            <a:spLocks noChangeArrowheads="1"/>
                          </p:cNvSpPr>
                          <p:nvPr/>
                        </p:nvSpPr>
                        <p:spPr bwMode="auto">
                          <a:xfrm>
                            <a:off x="3174" y="1639"/>
                            <a:ext cx="43" cy="403"/>
                          </a:xfrm>
                          <a:prstGeom prst="rect">
                            <a:avLst/>
                          </a:prstGeom>
                          <a:solidFill>
                            <a:srgbClr val="FF9900"/>
                          </a:solidFill>
                          <a:ln w="14288">
                            <a:solidFill>
                              <a:srgbClr val="000000"/>
                            </a:solidFill>
                            <a:miter lim="800000"/>
                            <a:headEnd/>
                            <a:tailEnd/>
                          </a:ln>
                        </p:spPr>
                        <p:txBody>
                          <a:bodyPr/>
                          <a:lstStyle/>
                          <a:p>
                            <a:endParaRPr lang="sv-SE"/>
                          </a:p>
                        </p:txBody>
                      </p:sp>
                      <p:sp>
                        <p:nvSpPr>
                          <p:cNvPr id="100600" name="Rectangle 243"/>
                          <p:cNvSpPr>
                            <a:spLocks noChangeArrowheads="1"/>
                          </p:cNvSpPr>
                          <p:nvPr/>
                        </p:nvSpPr>
                        <p:spPr bwMode="auto">
                          <a:xfrm>
                            <a:off x="3260" y="1570"/>
                            <a:ext cx="42" cy="429"/>
                          </a:xfrm>
                          <a:prstGeom prst="rect">
                            <a:avLst/>
                          </a:prstGeom>
                          <a:solidFill>
                            <a:srgbClr val="FF9900"/>
                          </a:solidFill>
                          <a:ln w="14288">
                            <a:solidFill>
                              <a:srgbClr val="000000"/>
                            </a:solidFill>
                            <a:miter lim="800000"/>
                            <a:headEnd/>
                            <a:tailEnd/>
                          </a:ln>
                        </p:spPr>
                        <p:txBody>
                          <a:bodyPr/>
                          <a:lstStyle/>
                          <a:p>
                            <a:endParaRPr lang="sv-SE"/>
                          </a:p>
                        </p:txBody>
                      </p:sp>
                      <p:sp>
                        <p:nvSpPr>
                          <p:cNvPr id="100601" name="Rectangle 244"/>
                          <p:cNvSpPr>
                            <a:spLocks noChangeArrowheads="1"/>
                          </p:cNvSpPr>
                          <p:nvPr/>
                        </p:nvSpPr>
                        <p:spPr bwMode="auto">
                          <a:xfrm>
                            <a:off x="3345" y="1502"/>
                            <a:ext cx="34" cy="454"/>
                          </a:xfrm>
                          <a:prstGeom prst="rect">
                            <a:avLst/>
                          </a:prstGeom>
                          <a:solidFill>
                            <a:srgbClr val="FF9900"/>
                          </a:solidFill>
                          <a:ln w="14288">
                            <a:solidFill>
                              <a:srgbClr val="000000"/>
                            </a:solidFill>
                            <a:miter lim="800000"/>
                            <a:headEnd/>
                            <a:tailEnd/>
                          </a:ln>
                        </p:spPr>
                        <p:txBody>
                          <a:bodyPr/>
                          <a:lstStyle/>
                          <a:p>
                            <a:endParaRPr lang="sv-SE"/>
                          </a:p>
                        </p:txBody>
                      </p:sp>
                      <p:sp>
                        <p:nvSpPr>
                          <p:cNvPr id="100602" name="Rectangle 245"/>
                          <p:cNvSpPr>
                            <a:spLocks noChangeArrowheads="1"/>
                          </p:cNvSpPr>
                          <p:nvPr/>
                        </p:nvSpPr>
                        <p:spPr bwMode="auto">
                          <a:xfrm>
                            <a:off x="3422" y="1425"/>
                            <a:ext cx="43" cy="488"/>
                          </a:xfrm>
                          <a:prstGeom prst="rect">
                            <a:avLst/>
                          </a:prstGeom>
                          <a:solidFill>
                            <a:srgbClr val="FF9900"/>
                          </a:solidFill>
                          <a:ln w="14288">
                            <a:solidFill>
                              <a:srgbClr val="000000"/>
                            </a:solidFill>
                            <a:miter lim="800000"/>
                            <a:headEnd/>
                            <a:tailEnd/>
                          </a:ln>
                        </p:spPr>
                        <p:txBody>
                          <a:bodyPr/>
                          <a:lstStyle/>
                          <a:p>
                            <a:endParaRPr lang="sv-SE"/>
                          </a:p>
                        </p:txBody>
                      </p:sp>
                      <p:sp>
                        <p:nvSpPr>
                          <p:cNvPr id="100603" name="Rectangle 246"/>
                          <p:cNvSpPr>
                            <a:spLocks noChangeArrowheads="1"/>
                          </p:cNvSpPr>
                          <p:nvPr/>
                        </p:nvSpPr>
                        <p:spPr bwMode="auto">
                          <a:xfrm>
                            <a:off x="3508" y="1348"/>
                            <a:ext cx="42" cy="523"/>
                          </a:xfrm>
                          <a:prstGeom prst="rect">
                            <a:avLst/>
                          </a:prstGeom>
                          <a:solidFill>
                            <a:srgbClr val="FF9900"/>
                          </a:solidFill>
                          <a:ln w="14288">
                            <a:solidFill>
                              <a:srgbClr val="000000"/>
                            </a:solidFill>
                            <a:miter lim="800000"/>
                            <a:headEnd/>
                            <a:tailEnd/>
                          </a:ln>
                        </p:spPr>
                        <p:txBody>
                          <a:bodyPr/>
                          <a:lstStyle/>
                          <a:p>
                            <a:endParaRPr lang="sv-SE"/>
                          </a:p>
                        </p:txBody>
                      </p:sp>
                      <p:sp>
                        <p:nvSpPr>
                          <p:cNvPr id="100604" name="Rectangle 247"/>
                          <p:cNvSpPr>
                            <a:spLocks noChangeArrowheads="1"/>
                          </p:cNvSpPr>
                          <p:nvPr/>
                        </p:nvSpPr>
                        <p:spPr bwMode="auto">
                          <a:xfrm>
                            <a:off x="3593" y="1270"/>
                            <a:ext cx="34" cy="566"/>
                          </a:xfrm>
                          <a:prstGeom prst="rect">
                            <a:avLst/>
                          </a:prstGeom>
                          <a:solidFill>
                            <a:srgbClr val="FF9900"/>
                          </a:solidFill>
                          <a:ln w="14288">
                            <a:solidFill>
                              <a:srgbClr val="000000"/>
                            </a:solidFill>
                            <a:miter lim="800000"/>
                            <a:headEnd/>
                            <a:tailEnd/>
                          </a:ln>
                        </p:spPr>
                        <p:txBody>
                          <a:bodyPr/>
                          <a:lstStyle/>
                          <a:p>
                            <a:endParaRPr lang="sv-SE"/>
                          </a:p>
                        </p:txBody>
                      </p:sp>
                      <p:sp>
                        <p:nvSpPr>
                          <p:cNvPr id="100605" name="Rectangle 248"/>
                          <p:cNvSpPr>
                            <a:spLocks noChangeArrowheads="1"/>
                          </p:cNvSpPr>
                          <p:nvPr/>
                        </p:nvSpPr>
                        <p:spPr bwMode="auto">
                          <a:xfrm>
                            <a:off x="3670" y="1193"/>
                            <a:ext cx="43" cy="600"/>
                          </a:xfrm>
                          <a:prstGeom prst="rect">
                            <a:avLst/>
                          </a:prstGeom>
                          <a:solidFill>
                            <a:srgbClr val="FF9900"/>
                          </a:solidFill>
                          <a:ln w="14288">
                            <a:solidFill>
                              <a:srgbClr val="000000"/>
                            </a:solidFill>
                            <a:miter lim="800000"/>
                            <a:headEnd/>
                            <a:tailEnd/>
                          </a:ln>
                        </p:spPr>
                        <p:txBody>
                          <a:bodyPr/>
                          <a:lstStyle/>
                          <a:p>
                            <a:endParaRPr lang="sv-SE"/>
                          </a:p>
                        </p:txBody>
                      </p:sp>
                      <p:sp>
                        <p:nvSpPr>
                          <p:cNvPr id="100606" name="Rectangle 249"/>
                          <p:cNvSpPr>
                            <a:spLocks noChangeArrowheads="1"/>
                          </p:cNvSpPr>
                          <p:nvPr/>
                        </p:nvSpPr>
                        <p:spPr bwMode="auto">
                          <a:xfrm>
                            <a:off x="3756" y="1107"/>
                            <a:ext cx="43" cy="635"/>
                          </a:xfrm>
                          <a:prstGeom prst="rect">
                            <a:avLst/>
                          </a:prstGeom>
                          <a:solidFill>
                            <a:srgbClr val="FF9900"/>
                          </a:solidFill>
                          <a:ln w="14288">
                            <a:solidFill>
                              <a:srgbClr val="000000"/>
                            </a:solidFill>
                            <a:miter lim="800000"/>
                            <a:headEnd/>
                            <a:tailEnd/>
                          </a:ln>
                        </p:spPr>
                        <p:txBody>
                          <a:bodyPr/>
                          <a:lstStyle/>
                          <a:p>
                            <a:endParaRPr lang="sv-SE"/>
                          </a:p>
                        </p:txBody>
                      </p:sp>
                    </p:grpSp>
                  </p:grpSp>
                </p:grpSp>
              </p:grpSp>
            </p:grpSp>
          </p:grpSp>
        </p:grpSp>
      </p:grpSp>
      <p:grpSp>
        <p:nvGrpSpPr>
          <p:cNvPr id="100507" name="Group 262"/>
          <p:cNvGrpSpPr>
            <a:grpSpLocks/>
          </p:cNvGrpSpPr>
          <p:nvPr/>
        </p:nvGrpSpPr>
        <p:grpSpPr bwMode="auto">
          <a:xfrm>
            <a:off x="1385888" y="2552558"/>
            <a:ext cx="4645025" cy="3036887"/>
            <a:chOff x="873" y="1107"/>
            <a:chExt cx="2926" cy="1913"/>
          </a:xfrm>
        </p:grpSpPr>
        <p:sp>
          <p:nvSpPr>
            <p:cNvPr id="100511" name="Rectangle 263"/>
            <p:cNvSpPr>
              <a:spLocks noChangeArrowheads="1"/>
            </p:cNvSpPr>
            <p:nvPr/>
          </p:nvSpPr>
          <p:spPr bwMode="auto">
            <a:xfrm>
              <a:off x="1446" y="2797"/>
              <a:ext cx="43" cy="34"/>
            </a:xfrm>
            <a:prstGeom prst="rect">
              <a:avLst/>
            </a:prstGeom>
            <a:solidFill>
              <a:srgbClr val="FF9900"/>
            </a:solidFill>
            <a:ln w="14288">
              <a:solidFill>
                <a:srgbClr val="000000"/>
              </a:solidFill>
              <a:miter lim="800000"/>
              <a:headEnd/>
              <a:tailEnd/>
            </a:ln>
          </p:spPr>
          <p:txBody>
            <a:bodyPr/>
            <a:lstStyle/>
            <a:p>
              <a:endParaRPr lang="sv-SE"/>
            </a:p>
          </p:txBody>
        </p:sp>
        <p:grpSp>
          <p:nvGrpSpPr>
            <p:cNvPr id="100512" name="Group 264"/>
            <p:cNvGrpSpPr>
              <a:grpSpLocks/>
            </p:cNvGrpSpPr>
            <p:nvPr/>
          </p:nvGrpSpPr>
          <p:grpSpPr bwMode="auto">
            <a:xfrm>
              <a:off x="873" y="1107"/>
              <a:ext cx="2926" cy="1913"/>
              <a:chOff x="873" y="1107"/>
              <a:chExt cx="2926" cy="1913"/>
            </a:xfrm>
          </p:grpSpPr>
          <p:sp>
            <p:nvSpPr>
              <p:cNvPr id="100513" name="Rectangle 265"/>
              <p:cNvSpPr>
                <a:spLocks noChangeArrowheads="1"/>
              </p:cNvSpPr>
              <p:nvPr/>
            </p:nvSpPr>
            <p:spPr bwMode="auto">
              <a:xfrm>
                <a:off x="1283" y="2857"/>
                <a:ext cx="35" cy="25"/>
              </a:xfrm>
              <a:prstGeom prst="rect">
                <a:avLst/>
              </a:prstGeom>
              <a:solidFill>
                <a:srgbClr val="FF9900"/>
              </a:solidFill>
              <a:ln w="14288">
                <a:solidFill>
                  <a:srgbClr val="000000"/>
                </a:solidFill>
                <a:miter lim="800000"/>
                <a:headEnd/>
                <a:tailEnd/>
              </a:ln>
            </p:spPr>
            <p:txBody>
              <a:bodyPr/>
              <a:lstStyle/>
              <a:p>
                <a:endParaRPr lang="sv-SE"/>
              </a:p>
            </p:txBody>
          </p:sp>
          <p:grpSp>
            <p:nvGrpSpPr>
              <p:cNvPr id="100514" name="Group 266"/>
              <p:cNvGrpSpPr>
                <a:grpSpLocks/>
              </p:cNvGrpSpPr>
              <p:nvPr/>
            </p:nvGrpSpPr>
            <p:grpSpPr bwMode="auto">
              <a:xfrm>
                <a:off x="873" y="1107"/>
                <a:ext cx="2926" cy="1913"/>
                <a:chOff x="873" y="1107"/>
                <a:chExt cx="2926" cy="1913"/>
              </a:xfrm>
            </p:grpSpPr>
            <p:sp>
              <p:nvSpPr>
                <p:cNvPr id="100515" name="Rectangle 267"/>
                <p:cNvSpPr>
                  <a:spLocks noChangeArrowheads="1"/>
                </p:cNvSpPr>
                <p:nvPr/>
              </p:nvSpPr>
              <p:spPr bwMode="auto">
                <a:xfrm>
                  <a:off x="1112" y="2925"/>
                  <a:ext cx="43" cy="17"/>
                </a:xfrm>
                <a:prstGeom prst="rect">
                  <a:avLst/>
                </a:prstGeom>
                <a:solidFill>
                  <a:srgbClr val="FF9900"/>
                </a:solidFill>
                <a:ln w="14288">
                  <a:solidFill>
                    <a:srgbClr val="000000"/>
                  </a:solidFill>
                  <a:miter lim="800000"/>
                  <a:headEnd/>
                  <a:tailEnd/>
                </a:ln>
              </p:spPr>
              <p:txBody>
                <a:bodyPr/>
                <a:lstStyle/>
                <a:p>
                  <a:endParaRPr lang="sv-SE"/>
                </a:p>
              </p:txBody>
            </p:sp>
            <p:grpSp>
              <p:nvGrpSpPr>
                <p:cNvPr id="100516" name="Group 268"/>
                <p:cNvGrpSpPr>
                  <a:grpSpLocks/>
                </p:cNvGrpSpPr>
                <p:nvPr/>
              </p:nvGrpSpPr>
              <p:grpSpPr bwMode="auto">
                <a:xfrm>
                  <a:off x="873" y="1107"/>
                  <a:ext cx="2926" cy="1913"/>
                  <a:chOff x="873" y="1107"/>
                  <a:chExt cx="2926" cy="1913"/>
                </a:xfrm>
              </p:grpSpPr>
              <p:sp>
                <p:nvSpPr>
                  <p:cNvPr id="100517" name="Rectangle 269"/>
                  <p:cNvSpPr>
                    <a:spLocks noChangeArrowheads="1"/>
                  </p:cNvSpPr>
                  <p:nvPr/>
                </p:nvSpPr>
                <p:spPr bwMode="auto">
                  <a:xfrm>
                    <a:off x="1035" y="2951"/>
                    <a:ext cx="34" cy="17"/>
                  </a:xfrm>
                  <a:prstGeom prst="rect">
                    <a:avLst/>
                  </a:prstGeom>
                  <a:solidFill>
                    <a:srgbClr val="FF9900"/>
                  </a:solidFill>
                  <a:ln w="14288">
                    <a:solidFill>
                      <a:srgbClr val="000000"/>
                    </a:solidFill>
                    <a:miter lim="800000"/>
                    <a:headEnd/>
                    <a:tailEnd/>
                  </a:ln>
                </p:spPr>
                <p:txBody>
                  <a:bodyPr/>
                  <a:lstStyle/>
                  <a:p>
                    <a:endParaRPr lang="sv-SE"/>
                  </a:p>
                </p:txBody>
              </p:sp>
              <p:grpSp>
                <p:nvGrpSpPr>
                  <p:cNvPr id="100518" name="Group 270"/>
                  <p:cNvGrpSpPr>
                    <a:grpSpLocks/>
                  </p:cNvGrpSpPr>
                  <p:nvPr/>
                </p:nvGrpSpPr>
                <p:grpSpPr bwMode="auto">
                  <a:xfrm>
                    <a:off x="873" y="1107"/>
                    <a:ext cx="2926" cy="1913"/>
                    <a:chOff x="873" y="1107"/>
                    <a:chExt cx="2926" cy="1913"/>
                  </a:xfrm>
                </p:grpSpPr>
                <p:sp>
                  <p:nvSpPr>
                    <p:cNvPr id="100519" name="Rectangle 271"/>
                    <p:cNvSpPr>
                      <a:spLocks noChangeArrowheads="1"/>
                    </p:cNvSpPr>
                    <p:nvPr/>
                  </p:nvSpPr>
                  <p:spPr bwMode="auto">
                    <a:xfrm>
                      <a:off x="950" y="2985"/>
                      <a:ext cx="42" cy="9"/>
                    </a:xfrm>
                    <a:prstGeom prst="rect">
                      <a:avLst/>
                    </a:prstGeom>
                    <a:solidFill>
                      <a:srgbClr val="FF9900"/>
                    </a:solidFill>
                    <a:ln w="14288">
                      <a:solidFill>
                        <a:srgbClr val="000000"/>
                      </a:solidFill>
                      <a:miter lim="800000"/>
                      <a:headEnd/>
                      <a:tailEnd/>
                    </a:ln>
                  </p:spPr>
                  <p:txBody>
                    <a:bodyPr/>
                    <a:lstStyle/>
                    <a:p>
                      <a:endParaRPr lang="sv-SE"/>
                    </a:p>
                  </p:txBody>
                </p:sp>
                <p:grpSp>
                  <p:nvGrpSpPr>
                    <p:cNvPr id="100520" name="Group 272"/>
                    <p:cNvGrpSpPr>
                      <a:grpSpLocks/>
                    </p:cNvGrpSpPr>
                    <p:nvPr/>
                  </p:nvGrpSpPr>
                  <p:grpSpPr bwMode="auto">
                    <a:xfrm>
                      <a:off x="873" y="1107"/>
                      <a:ext cx="2926" cy="1913"/>
                      <a:chOff x="873" y="1107"/>
                      <a:chExt cx="2926" cy="1913"/>
                    </a:xfrm>
                  </p:grpSpPr>
                  <p:sp>
                    <p:nvSpPr>
                      <p:cNvPr id="100521" name="Rectangle 273"/>
                      <p:cNvSpPr>
                        <a:spLocks noChangeArrowheads="1"/>
                      </p:cNvSpPr>
                      <p:nvPr/>
                    </p:nvSpPr>
                    <p:spPr bwMode="auto">
                      <a:xfrm>
                        <a:off x="873" y="3011"/>
                        <a:ext cx="34" cy="9"/>
                      </a:xfrm>
                      <a:prstGeom prst="rect">
                        <a:avLst/>
                      </a:prstGeom>
                      <a:solidFill>
                        <a:srgbClr val="FF9900"/>
                      </a:solidFill>
                      <a:ln w="14288">
                        <a:solidFill>
                          <a:srgbClr val="000000"/>
                        </a:solidFill>
                        <a:miter lim="800000"/>
                        <a:headEnd/>
                        <a:tailEnd/>
                      </a:ln>
                    </p:spPr>
                    <p:txBody>
                      <a:bodyPr/>
                      <a:lstStyle/>
                      <a:p>
                        <a:endParaRPr lang="sv-SE"/>
                      </a:p>
                    </p:txBody>
                  </p:sp>
                  <p:grpSp>
                    <p:nvGrpSpPr>
                      <p:cNvPr id="100522" name="Group 274"/>
                      <p:cNvGrpSpPr>
                        <a:grpSpLocks/>
                      </p:cNvGrpSpPr>
                      <p:nvPr/>
                    </p:nvGrpSpPr>
                    <p:grpSpPr bwMode="auto">
                      <a:xfrm>
                        <a:off x="1198" y="1107"/>
                        <a:ext cx="2601" cy="1810"/>
                        <a:chOff x="1198" y="1107"/>
                        <a:chExt cx="2601" cy="1810"/>
                      </a:xfrm>
                    </p:grpSpPr>
                    <p:sp>
                      <p:nvSpPr>
                        <p:cNvPr id="100523" name="Rectangle 275"/>
                        <p:cNvSpPr>
                          <a:spLocks noChangeArrowheads="1"/>
                        </p:cNvSpPr>
                        <p:nvPr/>
                      </p:nvSpPr>
                      <p:spPr bwMode="auto">
                        <a:xfrm>
                          <a:off x="1694" y="2677"/>
                          <a:ext cx="43" cy="68"/>
                        </a:xfrm>
                        <a:prstGeom prst="rect">
                          <a:avLst/>
                        </a:prstGeom>
                        <a:solidFill>
                          <a:srgbClr val="FF9900"/>
                        </a:solidFill>
                        <a:ln w="14288">
                          <a:solidFill>
                            <a:srgbClr val="000000"/>
                          </a:solidFill>
                          <a:miter lim="800000"/>
                          <a:headEnd/>
                          <a:tailEnd/>
                        </a:ln>
                      </p:spPr>
                      <p:txBody>
                        <a:bodyPr/>
                        <a:lstStyle/>
                        <a:p>
                          <a:endParaRPr lang="sv-SE"/>
                        </a:p>
                      </p:txBody>
                    </p:sp>
                    <p:grpSp>
                      <p:nvGrpSpPr>
                        <p:cNvPr id="100524" name="Group 276"/>
                        <p:cNvGrpSpPr>
                          <a:grpSpLocks/>
                        </p:cNvGrpSpPr>
                        <p:nvPr/>
                      </p:nvGrpSpPr>
                      <p:grpSpPr bwMode="auto">
                        <a:xfrm>
                          <a:off x="1198" y="1107"/>
                          <a:ext cx="2601" cy="1810"/>
                          <a:chOff x="1198" y="1107"/>
                          <a:chExt cx="2601" cy="1810"/>
                        </a:xfrm>
                      </p:grpSpPr>
                      <p:sp>
                        <p:nvSpPr>
                          <p:cNvPr id="100525" name="Rectangle 277"/>
                          <p:cNvSpPr>
                            <a:spLocks noChangeArrowheads="1"/>
                          </p:cNvSpPr>
                          <p:nvPr/>
                        </p:nvSpPr>
                        <p:spPr bwMode="auto">
                          <a:xfrm>
                            <a:off x="1198" y="2891"/>
                            <a:ext cx="43" cy="26"/>
                          </a:xfrm>
                          <a:prstGeom prst="rect">
                            <a:avLst/>
                          </a:prstGeom>
                          <a:solidFill>
                            <a:srgbClr val="FF9900"/>
                          </a:solidFill>
                          <a:ln w="14288">
                            <a:solidFill>
                              <a:srgbClr val="000000"/>
                            </a:solidFill>
                            <a:miter lim="800000"/>
                            <a:headEnd/>
                            <a:tailEnd/>
                          </a:ln>
                        </p:spPr>
                        <p:txBody>
                          <a:bodyPr/>
                          <a:lstStyle/>
                          <a:p>
                            <a:endParaRPr lang="sv-SE"/>
                          </a:p>
                        </p:txBody>
                      </p:sp>
                      <p:sp>
                        <p:nvSpPr>
                          <p:cNvPr id="100526" name="Rectangle 278"/>
                          <p:cNvSpPr>
                            <a:spLocks noChangeArrowheads="1"/>
                          </p:cNvSpPr>
                          <p:nvPr/>
                        </p:nvSpPr>
                        <p:spPr bwMode="auto">
                          <a:xfrm>
                            <a:off x="1360" y="2831"/>
                            <a:ext cx="43" cy="26"/>
                          </a:xfrm>
                          <a:prstGeom prst="rect">
                            <a:avLst/>
                          </a:prstGeom>
                          <a:solidFill>
                            <a:srgbClr val="FF9900"/>
                          </a:solidFill>
                          <a:ln w="14288">
                            <a:solidFill>
                              <a:srgbClr val="000000"/>
                            </a:solidFill>
                            <a:miter lim="800000"/>
                            <a:headEnd/>
                            <a:tailEnd/>
                          </a:ln>
                        </p:spPr>
                        <p:txBody>
                          <a:bodyPr/>
                          <a:lstStyle/>
                          <a:p>
                            <a:endParaRPr lang="sv-SE"/>
                          </a:p>
                        </p:txBody>
                      </p:sp>
                      <p:sp>
                        <p:nvSpPr>
                          <p:cNvPr id="100527" name="Rectangle 279"/>
                          <p:cNvSpPr>
                            <a:spLocks noChangeArrowheads="1"/>
                          </p:cNvSpPr>
                          <p:nvPr/>
                        </p:nvSpPr>
                        <p:spPr bwMode="auto">
                          <a:xfrm>
                            <a:off x="1531" y="2754"/>
                            <a:ext cx="35" cy="51"/>
                          </a:xfrm>
                          <a:prstGeom prst="rect">
                            <a:avLst/>
                          </a:prstGeom>
                          <a:solidFill>
                            <a:srgbClr val="FF9900"/>
                          </a:solidFill>
                          <a:ln w="14288">
                            <a:solidFill>
                              <a:srgbClr val="000000"/>
                            </a:solidFill>
                            <a:miter lim="800000"/>
                            <a:headEnd/>
                            <a:tailEnd/>
                          </a:ln>
                        </p:spPr>
                        <p:txBody>
                          <a:bodyPr/>
                          <a:lstStyle/>
                          <a:p>
                            <a:endParaRPr lang="sv-SE"/>
                          </a:p>
                        </p:txBody>
                      </p:sp>
                      <p:sp>
                        <p:nvSpPr>
                          <p:cNvPr id="100528" name="Rectangle 280"/>
                          <p:cNvSpPr>
                            <a:spLocks noChangeArrowheads="1"/>
                          </p:cNvSpPr>
                          <p:nvPr/>
                        </p:nvSpPr>
                        <p:spPr bwMode="auto">
                          <a:xfrm>
                            <a:off x="1608" y="2720"/>
                            <a:ext cx="43" cy="51"/>
                          </a:xfrm>
                          <a:prstGeom prst="rect">
                            <a:avLst/>
                          </a:prstGeom>
                          <a:solidFill>
                            <a:srgbClr val="FF9900"/>
                          </a:solidFill>
                          <a:ln w="14288">
                            <a:solidFill>
                              <a:srgbClr val="000000"/>
                            </a:solidFill>
                            <a:miter lim="800000"/>
                            <a:headEnd/>
                            <a:tailEnd/>
                          </a:ln>
                        </p:spPr>
                        <p:txBody>
                          <a:bodyPr/>
                          <a:lstStyle/>
                          <a:p>
                            <a:endParaRPr lang="sv-SE"/>
                          </a:p>
                        </p:txBody>
                      </p:sp>
                      <p:sp>
                        <p:nvSpPr>
                          <p:cNvPr id="100529" name="Rectangle 281"/>
                          <p:cNvSpPr>
                            <a:spLocks noChangeArrowheads="1"/>
                          </p:cNvSpPr>
                          <p:nvPr/>
                        </p:nvSpPr>
                        <p:spPr bwMode="auto">
                          <a:xfrm>
                            <a:off x="1779" y="2634"/>
                            <a:ext cx="35" cy="77"/>
                          </a:xfrm>
                          <a:prstGeom prst="rect">
                            <a:avLst/>
                          </a:prstGeom>
                          <a:solidFill>
                            <a:srgbClr val="FF9900"/>
                          </a:solidFill>
                          <a:ln w="14288">
                            <a:solidFill>
                              <a:srgbClr val="000000"/>
                            </a:solidFill>
                            <a:miter lim="800000"/>
                            <a:headEnd/>
                            <a:tailEnd/>
                          </a:ln>
                        </p:spPr>
                        <p:txBody>
                          <a:bodyPr/>
                          <a:lstStyle/>
                          <a:p>
                            <a:endParaRPr lang="sv-SE"/>
                          </a:p>
                        </p:txBody>
                      </p:sp>
                      <p:sp>
                        <p:nvSpPr>
                          <p:cNvPr id="100530" name="Rectangle 282"/>
                          <p:cNvSpPr>
                            <a:spLocks noChangeArrowheads="1"/>
                          </p:cNvSpPr>
                          <p:nvPr/>
                        </p:nvSpPr>
                        <p:spPr bwMode="auto">
                          <a:xfrm>
                            <a:off x="1856" y="2591"/>
                            <a:ext cx="43" cy="86"/>
                          </a:xfrm>
                          <a:prstGeom prst="rect">
                            <a:avLst/>
                          </a:prstGeom>
                          <a:solidFill>
                            <a:srgbClr val="FF9900"/>
                          </a:solidFill>
                          <a:ln w="14288">
                            <a:solidFill>
                              <a:srgbClr val="000000"/>
                            </a:solidFill>
                            <a:miter lim="800000"/>
                            <a:headEnd/>
                            <a:tailEnd/>
                          </a:ln>
                        </p:spPr>
                        <p:txBody>
                          <a:bodyPr/>
                          <a:lstStyle/>
                          <a:p>
                            <a:endParaRPr lang="sv-SE"/>
                          </a:p>
                        </p:txBody>
                      </p:sp>
                      <p:sp>
                        <p:nvSpPr>
                          <p:cNvPr id="100531" name="Rectangle 283"/>
                          <p:cNvSpPr>
                            <a:spLocks noChangeArrowheads="1"/>
                          </p:cNvSpPr>
                          <p:nvPr/>
                        </p:nvSpPr>
                        <p:spPr bwMode="auto">
                          <a:xfrm>
                            <a:off x="1942" y="2548"/>
                            <a:ext cx="34" cy="94"/>
                          </a:xfrm>
                          <a:prstGeom prst="rect">
                            <a:avLst/>
                          </a:prstGeom>
                          <a:solidFill>
                            <a:srgbClr val="FF9900"/>
                          </a:solidFill>
                          <a:ln w="14288">
                            <a:solidFill>
                              <a:srgbClr val="000000"/>
                            </a:solidFill>
                            <a:miter lim="800000"/>
                            <a:headEnd/>
                            <a:tailEnd/>
                          </a:ln>
                        </p:spPr>
                        <p:txBody>
                          <a:bodyPr/>
                          <a:lstStyle/>
                          <a:p>
                            <a:endParaRPr lang="sv-SE"/>
                          </a:p>
                        </p:txBody>
                      </p:sp>
                      <p:sp>
                        <p:nvSpPr>
                          <p:cNvPr id="100532" name="Rectangle 284"/>
                          <p:cNvSpPr>
                            <a:spLocks noChangeArrowheads="1"/>
                          </p:cNvSpPr>
                          <p:nvPr/>
                        </p:nvSpPr>
                        <p:spPr bwMode="auto">
                          <a:xfrm>
                            <a:off x="2019" y="2497"/>
                            <a:ext cx="43" cy="102"/>
                          </a:xfrm>
                          <a:prstGeom prst="rect">
                            <a:avLst/>
                          </a:prstGeom>
                          <a:solidFill>
                            <a:srgbClr val="FF9900"/>
                          </a:solidFill>
                          <a:ln w="14288">
                            <a:solidFill>
                              <a:srgbClr val="000000"/>
                            </a:solidFill>
                            <a:miter lim="800000"/>
                            <a:headEnd/>
                            <a:tailEnd/>
                          </a:ln>
                        </p:spPr>
                        <p:txBody>
                          <a:bodyPr/>
                          <a:lstStyle/>
                          <a:p>
                            <a:endParaRPr lang="sv-SE"/>
                          </a:p>
                        </p:txBody>
                      </p:sp>
                      <p:sp>
                        <p:nvSpPr>
                          <p:cNvPr id="100533" name="Rectangle 285"/>
                          <p:cNvSpPr>
                            <a:spLocks noChangeArrowheads="1"/>
                          </p:cNvSpPr>
                          <p:nvPr/>
                        </p:nvSpPr>
                        <p:spPr bwMode="auto">
                          <a:xfrm>
                            <a:off x="2105" y="2445"/>
                            <a:ext cx="42" cy="120"/>
                          </a:xfrm>
                          <a:prstGeom prst="rect">
                            <a:avLst/>
                          </a:prstGeom>
                          <a:solidFill>
                            <a:srgbClr val="FF9900"/>
                          </a:solidFill>
                          <a:ln w="14288">
                            <a:solidFill>
                              <a:srgbClr val="000000"/>
                            </a:solidFill>
                            <a:miter lim="800000"/>
                            <a:headEnd/>
                            <a:tailEnd/>
                          </a:ln>
                        </p:spPr>
                        <p:txBody>
                          <a:bodyPr/>
                          <a:lstStyle/>
                          <a:p>
                            <a:endParaRPr lang="sv-SE"/>
                          </a:p>
                        </p:txBody>
                      </p:sp>
                      <p:sp>
                        <p:nvSpPr>
                          <p:cNvPr id="100534" name="Rectangle 286"/>
                          <p:cNvSpPr>
                            <a:spLocks noChangeArrowheads="1"/>
                          </p:cNvSpPr>
                          <p:nvPr/>
                        </p:nvSpPr>
                        <p:spPr bwMode="auto">
                          <a:xfrm>
                            <a:off x="2190" y="2385"/>
                            <a:ext cx="34" cy="137"/>
                          </a:xfrm>
                          <a:prstGeom prst="rect">
                            <a:avLst/>
                          </a:prstGeom>
                          <a:solidFill>
                            <a:srgbClr val="FF9900"/>
                          </a:solidFill>
                          <a:ln w="14288">
                            <a:solidFill>
                              <a:srgbClr val="000000"/>
                            </a:solidFill>
                            <a:miter lim="800000"/>
                            <a:headEnd/>
                            <a:tailEnd/>
                          </a:ln>
                        </p:spPr>
                        <p:txBody>
                          <a:bodyPr/>
                          <a:lstStyle/>
                          <a:p>
                            <a:endParaRPr lang="sv-SE"/>
                          </a:p>
                        </p:txBody>
                      </p:sp>
                      <p:sp>
                        <p:nvSpPr>
                          <p:cNvPr id="100535" name="Rectangle 287"/>
                          <p:cNvSpPr>
                            <a:spLocks noChangeArrowheads="1"/>
                          </p:cNvSpPr>
                          <p:nvPr/>
                        </p:nvSpPr>
                        <p:spPr bwMode="auto">
                          <a:xfrm>
                            <a:off x="2267" y="2334"/>
                            <a:ext cx="43" cy="145"/>
                          </a:xfrm>
                          <a:prstGeom prst="rect">
                            <a:avLst/>
                          </a:prstGeom>
                          <a:solidFill>
                            <a:srgbClr val="FF9900"/>
                          </a:solidFill>
                          <a:ln w="14288">
                            <a:solidFill>
                              <a:srgbClr val="000000"/>
                            </a:solidFill>
                            <a:miter lim="800000"/>
                            <a:headEnd/>
                            <a:tailEnd/>
                          </a:ln>
                        </p:spPr>
                        <p:txBody>
                          <a:bodyPr/>
                          <a:lstStyle/>
                          <a:p>
                            <a:endParaRPr lang="sv-SE"/>
                          </a:p>
                        </p:txBody>
                      </p:sp>
                      <p:sp>
                        <p:nvSpPr>
                          <p:cNvPr id="100536" name="Rectangle 288"/>
                          <p:cNvSpPr>
                            <a:spLocks noChangeArrowheads="1"/>
                          </p:cNvSpPr>
                          <p:nvPr/>
                        </p:nvSpPr>
                        <p:spPr bwMode="auto">
                          <a:xfrm>
                            <a:off x="2353" y="2274"/>
                            <a:ext cx="42" cy="163"/>
                          </a:xfrm>
                          <a:prstGeom prst="rect">
                            <a:avLst/>
                          </a:prstGeom>
                          <a:solidFill>
                            <a:srgbClr val="FF9900"/>
                          </a:solidFill>
                          <a:ln w="14288">
                            <a:solidFill>
                              <a:srgbClr val="000000"/>
                            </a:solidFill>
                            <a:miter lim="800000"/>
                            <a:headEnd/>
                            <a:tailEnd/>
                          </a:ln>
                        </p:spPr>
                        <p:txBody>
                          <a:bodyPr/>
                          <a:lstStyle/>
                          <a:p>
                            <a:endParaRPr lang="sv-SE"/>
                          </a:p>
                        </p:txBody>
                      </p:sp>
                      <p:sp>
                        <p:nvSpPr>
                          <p:cNvPr id="100537" name="Rectangle 289"/>
                          <p:cNvSpPr>
                            <a:spLocks noChangeArrowheads="1"/>
                          </p:cNvSpPr>
                          <p:nvPr/>
                        </p:nvSpPr>
                        <p:spPr bwMode="auto">
                          <a:xfrm>
                            <a:off x="2438" y="2214"/>
                            <a:ext cx="34" cy="188"/>
                          </a:xfrm>
                          <a:prstGeom prst="rect">
                            <a:avLst/>
                          </a:prstGeom>
                          <a:solidFill>
                            <a:srgbClr val="FF9900"/>
                          </a:solidFill>
                          <a:ln w="14288">
                            <a:solidFill>
                              <a:srgbClr val="000000"/>
                            </a:solidFill>
                            <a:miter lim="800000"/>
                            <a:headEnd/>
                            <a:tailEnd/>
                          </a:ln>
                        </p:spPr>
                        <p:txBody>
                          <a:bodyPr/>
                          <a:lstStyle/>
                          <a:p>
                            <a:endParaRPr lang="sv-SE"/>
                          </a:p>
                        </p:txBody>
                      </p:sp>
                      <p:sp>
                        <p:nvSpPr>
                          <p:cNvPr id="100538" name="Rectangle 290"/>
                          <p:cNvSpPr>
                            <a:spLocks noChangeArrowheads="1"/>
                          </p:cNvSpPr>
                          <p:nvPr/>
                        </p:nvSpPr>
                        <p:spPr bwMode="auto">
                          <a:xfrm>
                            <a:off x="2515" y="2154"/>
                            <a:ext cx="43" cy="205"/>
                          </a:xfrm>
                          <a:prstGeom prst="rect">
                            <a:avLst/>
                          </a:prstGeom>
                          <a:solidFill>
                            <a:srgbClr val="FF9900"/>
                          </a:solidFill>
                          <a:ln w="14288">
                            <a:solidFill>
                              <a:srgbClr val="000000"/>
                            </a:solidFill>
                            <a:miter lim="800000"/>
                            <a:headEnd/>
                            <a:tailEnd/>
                          </a:ln>
                        </p:spPr>
                        <p:txBody>
                          <a:bodyPr/>
                          <a:lstStyle/>
                          <a:p>
                            <a:endParaRPr lang="sv-SE"/>
                          </a:p>
                        </p:txBody>
                      </p:sp>
                      <p:sp>
                        <p:nvSpPr>
                          <p:cNvPr id="100539" name="Rectangle 291"/>
                          <p:cNvSpPr>
                            <a:spLocks noChangeArrowheads="1"/>
                          </p:cNvSpPr>
                          <p:nvPr/>
                        </p:nvSpPr>
                        <p:spPr bwMode="auto">
                          <a:xfrm>
                            <a:off x="2601" y="2094"/>
                            <a:ext cx="43" cy="222"/>
                          </a:xfrm>
                          <a:prstGeom prst="rect">
                            <a:avLst/>
                          </a:prstGeom>
                          <a:solidFill>
                            <a:srgbClr val="FF9900"/>
                          </a:solidFill>
                          <a:ln w="14288">
                            <a:solidFill>
                              <a:srgbClr val="000000"/>
                            </a:solidFill>
                            <a:miter lim="800000"/>
                            <a:headEnd/>
                            <a:tailEnd/>
                          </a:ln>
                        </p:spPr>
                        <p:txBody>
                          <a:bodyPr/>
                          <a:lstStyle/>
                          <a:p>
                            <a:endParaRPr lang="sv-SE"/>
                          </a:p>
                        </p:txBody>
                      </p:sp>
                      <p:sp>
                        <p:nvSpPr>
                          <p:cNvPr id="100540" name="Rectangle 292"/>
                          <p:cNvSpPr>
                            <a:spLocks noChangeArrowheads="1"/>
                          </p:cNvSpPr>
                          <p:nvPr/>
                        </p:nvSpPr>
                        <p:spPr bwMode="auto">
                          <a:xfrm>
                            <a:off x="2686" y="2034"/>
                            <a:ext cx="35" cy="248"/>
                          </a:xfrm>
                          <a:prstGeom prst="rect">
                            <a:avLst/>
                          </a:prstGeom>
                          <a:solidFill>
                            <a:srgbClr val="FF9900"/>
                          </a:solidFill>
                          <a:ln w="14288">
                            <a:solidFill>
                              <a:srgbClr val="000000"/>
                            </a:solidFill>
                            <a:miter lim="800000"/>
                            <a:headEnd/>
                            <a:tailEnd/>
                          </a:ln>
                        </p:spPr>
                        <p:txBody>
                          <a:bodyPr/>
                          <a:lstStyle/>
                          <a:p>
                            <a:endParaRPr lang="sv-SE"/>
                          </a:p>
                        </p:txBody>
                      </p:sp>
                      <p:sp>
                        <p:nvSpPr>
                          <p:cNvPr id="100541" name="Rectangle 293"/>
                          <p:cNvSpPr>
                            <a:spLocks noChangeArrowheads="1"/>
                          </p:cNvSpPr>
                          <p:nvPr/>
                        </p:nvSpPr>
                        <p:spPr bwMode="auto">
                          <a:xfrm>
                            <a:off x="2763" y="1973"/>
                            <a:ext cx="43" cy="266"/>
                          </a:xfrm>
                          <a:prstGeom prst="rect">
                            <a:avLst/>
                          </a:prstGeom>
                          <a:solidFill>
                            <a:srgbClr val="FF9900"/>
                          </a:solidFill>
                          <a:ln w="14288">
                            <a:solidFill>
                              <a:srgbClr val="000000"/>
                            </a:solidFill>
                            <a:miter lim="800000"/>
                            <a:headEnd/>
                            <a:tailEnd/>
                          </a:ln>
                        </p:spPr>
                        <p:txBody>
                          <a:bodyPr/>
                          <a:lstStyle/>
                          <a:p>
                            <a:endParaRPr lang="sv-SE"/>
                          </a:p>
                        </p:txBody>
                      </p:sp>
                      <p:sp>
                        <p:nvSpPr>
                          <p:cNvPr id="100542" name="Rectangle 294"/>
                          <p:cNvSpPr>
                            <a:spLocks noChangeArrowheads="1"/>
                          </p:cNvSpPr>
                          <p:nvPr/>
                        </p:nvSpPr>
                        <p:spPr bwMode="auto">
                          <a:xfrm>
                            <a:off x="2849" y="1913"/>
                            <a:ext cx="43" cy="283"/>
                          </a:xfrm>
                          <a:prstGeom prst="rect">
                            <a:avLst/>
                          </a:prstGeom>
                          <a:solidFill>
                            <a:srgbClr val="FF9900"/>
                          </a:solidFill>
                          <a:ln w="14288">
                            <a:solidFill>
                              <a:srgbClr val="000000"/>
                            </a:solidFill>
                            <a:miter lim="800000"/>
                            <a:headEnd/>
                            <a:tailEnd/>
                          </a:ln>
                        </p:spPr>
                        <p:txBody>
                          <a:bodyPr/>
                          <a:lstStyle/>
                          <a:p>
                            <a:endParaRPr lang="sv-SE"/>
                          </a:p>
                        </p:txBody>
                      </p:sp>
                      <p:sp>
                        <p:nvSpPr>
                          <p:cNvPr id="100543" name="Rectangle 295"/>
                          <p:cNvSpPr>
                            <a:spLocks noChangeArrowheads="1"/>
                          </p:cNvSpPr>
                          <p:nvPr/>
                        </p:nvSpPr>
                        <p:spPr bwMode="auto">
                          <a:xfrm>
                            <a:off x="2934" y="1845"/>
                            <a:ext cx="35" cy="317"/>
                          </a:xfrm>
                          <a:prstGeom prst="rect">
                            <a:avLst/>
                          </a:prstGeom>
                          <a:solidFill>
                            <a:srgbClr val="FF9900"/>
                          </a:solidFill>
                          <a:ln w="14288">
                            <a:solidFill>
                              <a:srgbClr val="000000"/>
                            </a:solidFill>
                            <a:miter lim="800000"/>
                            <a:headEnd/>
                            <a:tailEnd/>
                          </a:ln>
                        </p:spPr>
                        <p:txBody>
                          <a:bodyPr/>
                          <a:lstStyle/>
                          <a:p>
                            <a:endParaRPr lang="sv-SE"/>
                          </a:p>
                        </p:txBody>
                      </p:sp>
                      <p:sp>
                        <p:nvSpPr>
                          <p:cNvPr id="100544" name="Rectangle 296"/>
                          <p:cNvSpPr>
                            <a:spLocks noChangeArrowheads="1"/>
                          </p:cNvSpPr>
                          <p:nvPr/>
                        </p:nvSpPr>
                        <p:spPr bwMode="auto">
                          <a:xfrm>
                            <a:off x="3011" y="1776"/>
                            <a:ext cx="43" cy="343"/>
                          </a:xfrm>
                          <a:prstGeom prst="rect">
                            <a:avLst/>
                          </a:prstGeom>
                          <a:solidFill>
                            <a:srgbClr val="FF9900"/>
                          </a:solidFill>
                          <a:ln w="14288">
                            <a:solidFill>
                              <a:srgbClr val="000000"/>
                            </a:solidFill>
                            <a:miter lim="800000"/>
                            <a:headEnd/>
                            <a:tailEnd/>
                          </a:ln>
                        </p:spPr>
                        <p:txBody>
                          <a:bodyPr/>
                          <a:lstStyle/>
                          <a:p>
                            <a:endParaRPr lang="sv-SE"/>
                          </a:p>
                        </p:txBody>
                      </p:sp>
                      <p:sp>
                        <p:nvSpPr>
                          <p:cNvPr id="100545" name="Rectangle 297"/>
                          <p:cNvSpPr>
                            <a:spLocks noChangeArrowheads="1"/>
                          </p:cNvSpPr>
                          <p:nvPr/>
                        </p:nvSpPr>
                        <p:spPr bwMode="auto">
                          <a:xfrm>
                            <a:off x="3097" y="1708"/>
                            <a:ext cx="34" cy="368"/>
                          </a:xfrm>
                          <a:prstGeom prst="rect">
                            <a:avLst/>
                          </a:prstGeom>
                          <a:solidFill>
                            <a:srgbClr val="FF9900"/>
                          </a:solidFill>
                          <a:ln w="14288">
                            <a:solidFill>
                              <a:srgbClr val="000000"/>
                            </a:solidFill>
                            <a:miter lim="800000"/>
                            <a:headEnd/>
                            <a:tailEnd/>
                          </a:ln>
                        </p:spPr>
                        <p:txBody>
                          <a:bodyPr/>
                          <a:lstStyle/>
                          <a:p>
                            <a:endParaRPr lang="sv-SE"/>
                          </a:p>
                        </p:txBody>
                      </p:sp>
                      <p:sp>
                        <p:nvSpPr>
                          <p:cNvPr id="100546" name="Rectangle 298"/>
                          <p:cNvSpPr>
                            <a:spLocks noChangeArrowheads="1"/>
                          </p:cNvSpPr>
                          <p:nvPr/>
                        </p:nvSpPr>
                        <p:spPr bwMode="auto">
                          <a:xfrm>
                            <a:off x="3174" y="1639"/>
                            <a:ext cx="43" cy="403"/>
                          </a:xfrm>
                          <a:prstGeom prst="rect">
                            <a:avLst/>
                          </a:prstGeom>
                          <a:solidFill>
                            <a:srgbClr val="FF9900"/>
                          </a:solidFill>
                          <a:ln w="14288">
                            <a:solidFill>
                              <a:srgbClr val="000000"/>
                            </a:solidFill>
                            <a:miter lim="800000"/>
                            <a:headEnd/>
                            <a:tailEnd/>
                          </a:ln>
                        </p:spPr>
                        <p:txBody>
                          <a:bodyPr/>
                          <a:lstStyle/>
                          <a:p>
                            <a:endParaRPr lang="sv-SE"/>
                          </a:p>
                        </p:txBody>
                      </p:sp>
                      <p:sp>
                        <p:nvSpPr>
                          <p:cNvPr id="100547" name="Rectangle 299"/>
                          <p:cNvSpPr>
                            <a:spLocks noChangeArrowheads="1"/>
                          </p:cNvSpPr>
                          <p:nvPr/>
                        </p:nvSpPr>
                        <p:spPr bwMode="auto">
                          <a:xfrm>
                            <a:off x="3260" y="1570"/>
                            <a:ext cx="42" cy="429"/>
                          </a:xfrm>
                          <a:prstGeom prst="rect">
                            <a:avLst/>
                          </a:prstGeom>
                          <a:solidFill>
                            <a:srgbClr val="FF9900"/>
                          </a:solidFill>
                          <a:ln w="14288">
                            <a:solidFill>
                              <a:srgbClr val="000000"/>
                            </a:solidFill>
                            <a:miter lim="800000"/>
                            <a:headEnd/>
                            <a:tailEnd/>
                          </a:ln>
                        </p:spPr>
                        <p:txBody>
                          <a:bodyPr/>
                          <a:lstStyle/>
                          <a:p>
                            <a:endParaRPr lang="sv-SE"/>
                          </a:p>
                        </p:txBody>
                      </p:sp>
                      <p:sp>
                        <p:nvSpPr>
                          <p:cNvPr id="100548" name="Rectangle 300"/>
                          <p:cNvSpPr>
                            <a:spLocks noChangeArrowheads="1"/>
                          </p:cNvSpPr>
                          <p:nvPr/>
                        </p:nvSpPr>
                        <p:spPr bwMode="auto">
                          <a:xfrm>
                            <a:off x="3345" y="1502"/>
                            <a:ext cx="34" cy="454"/>
                          </a:xfrm>
                          <a:prstGeom prst="rect">
                            <a:avLst/>
                          </a:prstGeom>
                          <a:solidFill>
                            <a:srgbClr val="FF9900"/>
                          </a:solidFill>
                          <a:ln w="14288">
                            <a:solidFill>
                              <a:srgbClr val="000000"/>
                            </a:solidFill>
                            <a:miter lim="800000"/>
                            <a:headEnd/>
                            <a:tailEnd/>
                          </a:ln>
                        </p:spPr>
                        <p:txBody>
                          <a:bodyPr/>
                          <a:lstStyle/>
                          <a:p>
                            <a:endParaRPr lang="sv-SE"/>
                          </a:p>
                        </p:txBody>
                      </p:sp>
                      <p:sp>
                        <p:nvSpPr>
                          <p:cNvPr id="100549" name="Rectangle 301"/>
                          <p:cNvSpPr>
                            <a:spLocks noChangeArrowheads="1"/>
                          </p:cNvSpPr>
                          <p:nvPr/>
                        </p:nvSpPr>
                        <p:spPr bwMode="auto">
                          <a:xfrm>
                            <a:off x="3422" y="1425"/>
                            <a:ext cx="43" cy="488"/>
                          </a:xfrm>
                          <a:prstGeom prst="rect">
                            <a:avLst/>
                          </a:prstGeom>
                          <a:solidFill>
                            <a:srgbClr val="FF9900"/>
                          </a:solidFill>
                          <a:ln w="14288">
                            <a:solidFill>
                              <a:srgbClr val="000000"/>
                            </a:solidFill>
                            <a:miter lim="800000"/>
                            <a:headEnd/>
                            <a:tailEnd/>
                          </a:ln>
                        </p:spPr>
                        <p:txBody>
                          <a:bodyPr/>
                          <a:lstStyle/>
                          <a:p>
                            <a:endParaRPr lang="sv-SE"/>
                          </a:p>
                        </p:txBody>
                      </p:sp>
                      <p:sp>
                        <p:nvSpPr>
                          <p:cNvPr id="100550" name="Rectangle 302"/>
                          <p:cNvSpPr>
                            <a:spLocks noChangeArrowheads="1"/>
                          </p:cNvSpPr>
                          <p:nvPr/>
                        </p:nvSpPr>
                        <p:spPr bwMode="auto">
                          <a:xfrm>
                            <a:off x="3508" y="1348"/>
                            <a:ext cx="42" cy="523"/>
                          </a:xfrm>
                          <a:prstGeom prst="rect">
                            <a:avLst/>
                          </a:prstGeom>
                          <a:solidFill>
                            <a:srgbClr val="FF9900"/>
                          </a:solidFill>
                          <a:ln w="14288">
                            <a:solidFill>
                              <a:srgbClr val="000000"/>
                            </a:solidFill>
                            <a:miter lim="800000"/>
                            <a:headEnd/>
                            <a:tailEnd/>
                          </a:ln>
                        </p:spPr>
                        <p:txBody>
                          <a:bodyPr/>
                          <a:lstStyle/>
                          <a:p>
                            <a:endParaRPr lang="sv-SE"/>
                          </a:p>
                        </p:txBody>
                      </p:sp>
                      <p:sp>
                        <p:nvSpPr>
                          <p:cNvPr id="100551" name="Rectangle 303"/>
                          <p:cNvSpPr>
                            <a:spLocks noChangeArrowheads="1"/>
                          </p:cNvSpPr>
                          <p:nvPr/>
                        </p:nvSpPr>
                        <p:spPr bwMode="auto">
                          <a:xfrm>
                            <a:off x="3593" y="1270"/>
                            <a:ext cx="34" cy="566"/>
                          </a:xfrm>
                          <a:prstGeom prst="rect">
                            <a:avLst/>
                          </a:prstGeom>
                          <a:solidFill>
                            <a:srgbClr val="FF9900"/>
                          </a:solidFill>
                          <a:ln w="14288">
                            <a:solidFill>
                              <a:srgbClr val="000000"/>
                            </a:solidFill>
                            <a:miter lim="800000"/>
                            <a:headEnd/>
                            <a:tailEnd/>
                          </a:ln>
                        </p:spPr>
                        <p:txBody>
                          <a:bodyPr/>
                          <a:lstStyle/>
                          <a:p>
                            <a:endParaRPr lang="sv-SE"/>
                          </a:p>
                        </p:txBody>
                      </p:sp>
                      <p:sp>
                        <p:nvSpPr>
                          <p:cNvPr id="100552" name="Rectangle 304"/>
                          <p:cNvSpPr>
                            <a:spLocks noChangeArrowheads="1"/>
                          </p:cNvSpPr>
                          <p:nvPr/>
                        </p:nvSpPr>
                        <p:spPr bwMode="auto">
                          <a:xfrm>
                            <a:off x="3670" y="1193"/>
                            <a:ext cx="43" cy="600"/>
                          </a:xfrm>
                          <a:prstGeom prst="rect">
                            <a:avLst/>
                          </a:prstGeom>
                          <a:solidFill>
                            <a:srgbClr val="FF9900"/>
                          </a:solidFill>
                          <a:ln w="14288">
                            <a:solidFill>
                              <a:srgbClr val="000000"/>
                            </a:solidFill>
                            <a:miter lim="800000"/>
                            <a:headEnd/>
                            <a:tailEnd/>
                          </a:ln>
                        </p:spPr>
                        <p:txBody>
                          <a:bodyPr/>
                          <a:lstStyle/>
                          <a:p>
                            <a:endParaRPr lang="sv-SE"/>
                          </a:p>
                        </p:txBody>
                      </p:sp>
                      <p:sp>
                        <p:nvSpPr>
                          <p:cNvPr id="100553" name="Rectangle 305"/>
                          <p:cNvSpPr>
                            <a:spLocks noChangeArrowheads="1"/>
                          </p:cNvSpPr>
                          <p:nvPr/>
                        </p:nvSpPr>
                        <p:spPr bwMode="auto">
                          <a:xfrm>
                            <a:off x="3756" y="1107"/>
                            <a:ext cx="43" cy="635"/>
                          </a:xfrm>
                          <a:prstGeom prst="rect">
                            <a:avLst/>
                          </a:prstGeom>
                          <a:solidFill>
                            <a:srgbClr val="FF9900"/>
                          </a:solidFill>
                          <a:ln w="14288">
                            <a:solidFill>
                              <a:srgbClr val="000000"/>
                            </a:solidFill>
                            <a:miter lim="800000"/>
                            <a:headEnd/>
                            <a:tailEnd/>
                          </a:ln>
                        </p:spPr>
                        <p:txBody>
                          <a:bodyPr/>
                          <a:lstStyle/>
                          <a:p>
                            <a:endParaRPr lang="sv-SE"/>
                          </a:p>
                        </p:txBody>
                      </p:sp>
                    </p:grpSp>
                  </p:grpSp>
                </p:grpSp>
              </p:grpSp>
            </p:grpSp>
          </p:grpSp>
        </p:grpSp>
      </p:grpSp>
      <p:sp>
        <p:nvSpPr>
          <p:cNvPr id="2" name="Rubrik 1"/>
          <p:cNvSpPr>
            <a:spLocks noGrp="1"/>
          </p:cNvSpPr>
          <p:nvPr>
            <p:ph type="title"/>
          </p:nvPr>
        </p:nvSpPr>
        <p:spPr/>
        <p:txBody>
          <a:bodyPr/>
          <a:lstStyle/>
          <a:p>
            <a:r>
              <a:rPr lang="fr-FR" altLang="sv-SE" dirty="0"/>
              <a:t>L’évolution du compte notionnel et le calcul du montant de la retraite </a:t>
            </a:r>
            <a:r>
              <a:rPr lang="fr-FR" altLang="sv-SE" dirty="0" smtClean="0"/>
              <a:t>versée</a:t>
            </a:r>
            <a:endParaRPr lang="sv-SE" dirty="0"/>
          </a:p>
        </p:txBody>
      </p:sp>
      <p:sp>
        <p:nvSpPr>
          <p:cNvPr id="293" name="Platshållare för datum 3"/>
          <p:cNvSpPr>
            <a:spLocks noGrp="1"/>
          </p:cNvSpPr>
          <p:nvPr>
            <p:ph type="dt" sz="quarter" idx="11"/>
          </p:nvPr>
        </p:nvSpPr>
        <p:spPr>
          <a:xfrm>
            <a:off x="7435850" y="6470650"/>
            <a:ext cx="900113" cy="217488"/>
          </a:xfrm>
        </p:spPr>
        <p:txBody>
          <a:bodyPr/>
          <a:lstStyle/>
          <a:p>
            <a:fld id="{16AC8E8C-9CBC-4808-B4F4-1162B8C48B68}" type="datetime1">
              <a:rPr lang="sv-SE" smtClean="0"/>
              <a:t>2018-06-28</a:t>
            </a:fld>
            <a:endParaRPr lang="sv-SE" dirty="0"/>
          </a:p>
        </p:txBody>
      </p:sp>
    </p:spTree>
    <p:extLst>
      <p:ext uri="{BB962C8B-B14F-4D97-AF65-F5344CB8AC3E}">
        <p14:creationId xmlns:p14="http://schemas.microsoft.com/office/powerpoint/2010/main" val="224802489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a:xfrm>
            <a:off x="511175" y="984250"/>
            <a:ext cx="8408988" cy="835025"/>
          </a:xfrm>
        </p:spPr>
        <p:txBody>
          <a:bodyPr anchor="t"/>
          <a:lstStyle/>
          <a:p>
            <a:r>
              <a:rPr lang="fr-FR" altLang="sv-SE" dirty="0"/>
              <a:t>L’importance de l’évolution de l’espérance </a:t>
            </a:r>
            <a:r>
              <a:rPr lang="fr-FR" altLang="sv-SE" dirty="0" smtClean="0"/>
              <a:t>de vie </a:t>
            </a:r>
            <a:endParaRPr lang="sv-SE" dirty="0"/>
          </a:p>
        </p:txBody>
      </p:sp>
      <p:sp>
        <p:nvSpPr>
          <p:cNvPr id="43010" name="Platshållare för bildnummer 2"/>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fld id="{2AA65614-BE5D-407A-847C-F8E753859A35}" type="slidenum">
              <a:rPr lang="en-US" altLang="sv-SE" sz="800"/>
              <a:pPr>
                <a:lnSpc>
                  <a:spcPct val="100000"/>
                </a:lnSpc>
                <a:buClrTx/>
                <a:buFontTx/>
                <a:buNone/>
              </a:pPr>
              <a:t>17</a:t>
            </a:fld>
            <a:endParaRPr lang="en-US" altLang="sv-SE" sz="800"/>
          </a:p>
        </p:txBody>
      </p:sp>
      <p:sp>
        <p:nvSpPr>
          <p:cNvPr id="20484" name="Rectangle 2"/>
          <p:cNvSpPr>
            <a:spLocks noChangeArrowheads="1"/>
          </p:cNvSpPr>
          <p:nvPr/>
        </p:nvSpPr>
        <p:spPr bwMode="auto">
          <a:xfrm>
            <a:off x="936625" y="3406638"/>
            <a:ext cx="8207375" cy="3448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nchor="ctr">
            <a:spAutoFit/>
          </a:bodyPr>
          <a:lstStyle>
            <a:lvl1pPr marL="342900" indent="-342900" defTabSz="990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defTabSz="99060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defTabSz="990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defTabSz="990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defTabSz="990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marL="288000" indent="-288000">
              <a:lnSpc>
                <a:spcPct val="100000"/>
              </a:lnSpc>
              <a:buClrTx/>
              <a:buFontTx/>
              <a:buAutoNum type="arabicPlain" startAt="1930"/>
            </a:pPr>
            <a:r>
              <a:rPr lang="fr-FR" altLang="sv-SE" sz="1600" dirty="0"/>
              <a:t>      1995	</a:t>
            </a:r>
            <a:r>
              <a:rPr lang="fr-FR" altLang="sv-SE" sz="1600" dirty="0">
                <a:solidFill>
                  <a:schemeClr val="tx2"/>
                </a:solidFill>
              </a:rPr>
              <a:t>82 + 5 mois    </a:t>
            </a:r>
            <a:r>
              <a:rPr lang="fr-FR" altLang="sv-SE" sz="1600" dirty="0"/>
              <a:t>	    65 ans		17 ans + 5 mois	</a:t>
            </a:r>
          </a:p>
          <a:p>
            <a:pPr marL="288000" indent="-288000">
              <a:lnSpc>
                <a:spcPct val="100000"/>
              </a:lnSpc>
              <a:buClrTx/>
              <a:buFontTx/>
              <a:buNone/>
            </a:pPr>
            <a:endParaRPr lang="fr-FR" altLang="sv-SE" sz="1600" dirty="0"/>
          </a:p>
          <a:p>
            <a:pPr marL="288000" indent="-288000">
              <a:lnSpc>
                <a:spcPct val="100000"/>
              </a:lnSpc>
              <a:buClrTx/>
              <a:buFontTx/>
              <a:buNone/>
            </a:pPr>
            <a:r>
              <a:rPr lang="fr-FR" altLang="sv-SE" sz="1600" dirty="0"/>
              <a:t>1940	2005	</a:t>
            </a:r>
            <a:r>
              <a:rPr lang="fr-FR" altLang="sv-SE" sz="1600" dirty="0">
                <a:solidFill>
                  <a:schemeClr val="tx2"/>
                </a:solidFill>
              </a:rPr>
              <a:t>84 + 0</a:t>
            </a:r>
            <a:r>
              <a:rPr lang="fr-FR" altLang="sv-SE" sz="1600" dirty="0"/>
              <a:t>	   	    65 + 2		18 + 10</a:t>
            </a:r>
          </a:p>
          <a:p>
            <a:pPr marL="288000" indent="-288000">
              <a:lnSpc>
                <a:spcPct val="100000"/>
              </a:lnSpc>
              <a:buClrTx/>
              <a:buFontTx/>
              <a:buNone/>
            </a:pPr>
            <a:endParaRPr lang="fr-FR" altLang="sv-SE" sz="1600" dirty="0"/>
          </a:p>
          <a:p>
            <a:pPr marL="288000" indent="-288000">
              <a:lnSpc>
                <a:spcPct val="100000"/>
              </a:lnSpc>
              <a:buClrTx/>
              <a:buFontTx/>
              <a:buNone/>
            </a:pPr>
            <a:r>
              <a:rPr lang="fr-FR" altLang="sv-SE" sz="1600" dirty="0"/>
              <a:t>1950	2015	</a:t>
            </a:r>
            <a:r>
              <a:rPr lang="fr-FR" altLang="sv-SE" sz="1600" dirty="0">
                <a:solidFill>
                  <a:schemeClr val="tx2"/>
                </a:solidFill>
              </a:rPr>
              <a:t>85 + 3</a:t>
            </a:r>
            <a:r>
              <a:rPr lang="fr-FR" altLang="sv-SE" sz="1600" dirty="0"/>
              <a:t>	  	    66 + 4 	19 + 4</a:t>
            </a:r>
          </a:p>
          <a:p>
            <a:pPr marL="288000" indent="-288000">
              <a:lnSpc>
                <a:spcPct val="100000"/>
              </a:lnSpc>
              <a:buClrTx/>
              <a:buFontTx/>
              <a:buNone/>
            </a:pPr>
            <a:endParaRPr lang="fr-FR" altLang="sv-SE" sz="1600" dirty="0"/>
          </a:p>
          <a:p>
            <a:pPr marL="288000" indent="-288000">
              <a:lnSpc>
                <a:spcPct val="100000"/>
              </a:lnSpc>
              <a:buClrTx/>
              <a:buFontTx/>
              <a:buNone/>
            </a:pPr>
            <a:r>
              <a:rPr lang="fr-FR" altLang="sv-SE" sz="1600" dirty="0"/>
              <a:t>1960	2025	</a:t>
            </a:r>
            <a:r>
              <a:rPr lang="fr-FR" altLang="sv-SE" sz="1600" dirty="0">
                <a:solidFill>
                  <a:schemeClr val="tx2"/>
                </a:solidFill>
              </a:rPr>
              <a:t>85 + 11</a:t>
            </a:r>
            <a:r>
              <a:rPr lang="fr-FR" altLang="sv-SE" sz="1600" dirty="0"/>
              <a:t>	  	    67 + 6 	19 + 3</a:t>
            </a:r>
          </a:p>
          <a:p>
            <a:pPr marL="288000" indent="-288000">
              <a:lnSpc>
                <a:spcPct val="100000"/>
              </a:lnSpc>
              <a:buClrTx/>
              <a:buFontTx/>
              <a:buNone/>
            </a:pPr>
            <a:endParaRPr lang="fr-FR" altLang="sv-SE" sz="1600" dirty="0"/>
          </a:p>
          <a:p>
            <a:pPr marL="288000" indent="-288000">
              <a:lnSpc>
                <a:spcPct val="100000"/>
              </a:lnSpc>
              <a:buClrTx/>
              <a:buFontTx/>
              <a:buNone/>
            </a:pPr>
            <a:r>
              <a:rPr lang="fr-FR" altLang="sv-SE" sz="1600" dirty="0"/>
              <a:t>1970	2035	</a:t>
            </a:r>
            <a:r>
              <a:rPr lang="fr-FR" altLang="sv-SE" sz="1600" dirty="0">
                <a:solidFill>
                  <a:schemeClr val="tx2"/>
                </a:solidFill>
              </a:rPr>
              <a:t>86 + 11</a:t>
            </a:r>
            <a:r>
              <a:rPr lang="fr-FR" altLang="sv-SE" sz="1600" dirty="0"/>
              <a:t>	  	    68 + 1	 	19 + 7</a:t>
            </a:r>
          </a:p>
          <a:p>
            <a:pPr marL="288000" indent="-288000">
              <a:lnSpc>
                <a:spcPct val="100000"/>
              </a:lnSpc>
              <a:buClrTx/>
              <a:buFontTx/>
              <a:buNone/>
            </a:pPr>
            <a:endParaRPr lang="fr-FR" altLang="sv-SE" sz="1600" dirty="0"/>
          </a:p>
          <a:p>
            <a:pPr marL="288000" indent="-288000">
              <a:lnSpc>
                <a:spcPct val="100000"/>
              </a:lnSpc>
              <a:buClrTx/>
              <a:buFontTx/>
              <a:buNone/>
            </a:pPr>
            <a:r>
              <a:rPr lang="fr-FR" altLang="sv-SE" sz="1600" dirty="0"/>
              <a:t>1980	2045	</a:t>
            </a:r>
            <a:r>
              <a:rPr lang="fr-FR" altLang="sv-SE" sz="1600" dirty="0">
                <a:solidFill>
                  <a:schemeClr val="tx2"/>
                </a:solidFill>
              </a:rPr>
              <a:t>87 + 10</a:t>
            </a:r>
            <a:r>
              <a:rPr lang="fr-FR" altLang="sv-SE" sz="1600" dirty="0"/>
              <a:t>	  	    68 + 10 	20 + 0</a:t>
            </a:r>
          </a:p>
          <a:p>
            <a:pPr marL="288000" indent="-288000">
              <a:lnSpc>
                <a:spcPct val="100000"/>
              </a:lnSpc>
              <a:buClrTx/>
              <a:buFontTx/>
              <a:buNone/>
            </a:pPr>
            <a:endParaRPr lang="fr-FR" altLang="sv-SE" sz="1600" dirty="0"/>
          </a:p>
          <a:p>
            <a:pPr marL="288000" indent="-288000">
              <a:lnSpc>
                <a:spcPct val="100000"/>
              </a:lnSpc>
              <a:buClrTx/>
              <a:buFontTx/>
              <a:buNone/>
            </a:pPr>
            <a:r>
              <a:rPr lang="fr-FR" altLang="sv-SE" sz="1600" dirty="0"/>
              <a:t>1990	2055	</a:t>
            </a:r>
            <a:r>
              <a:rPr lang="fr-FR" altLang="sv-SE" sz="1600" dirty="0">
                <a:solidFill>
                  <a:schemeClr val="tx2"/>
                </a:solidFill>
              </a:rPr>
              <a:t>88 + 9</a:t>
            </a:r>
            <a:r>
              <a:rPr lang="fr-FR" altLang="sv-SE" sz="1600" dirty="0"/>
              <a:t>	  	    69 + 4 	20 + 3</a:t>
            </a:r>
          </a:p>
          <a:p>
            <a:pPr marL="288000" indent="-288000">
              <a:lnSpc>
                <a:spcPct val="100000"/>
              </a:lnSpc>
              <a:buClrTx/>
              <a:buFontTx/>
              <a:buNone/>
            </a:pPr>
            <a:endParaRPr lang="fr-FR" altLang="sv-SE" sz="1600" dirty="0"/>
          </a:p>
        </p:txBody>
      </p:sp>
      <p:grpSp>
        <p:nvGrpSpPr>
          <p:cNvPr id="3" name="Group 9"/>
          <p:cNvGrpSpPr>
            <a:grpSpLocks/>
          </p:cNvGrpSpPr>
          <p:nvPr/>
        </p:nvGrpSpPr>
        <p:grpSpPr bwMode="auto">
          <a:xfrm>
            <a:off x="819150" y="1800087"/>
            <a:ext cx="1389063" cy="1435100"/>
            <a:chOff x="295" y="469"/>
            <a:chExt cx="739" cy="904"/>
          </a:xfrm>
          <a:solidFill>
            <a:schemeClr val="accent2"/>
          </a:solidFill>
        </p:grpSpPr>
        <p:sp>
          <p:nvSpPr>
            <p:cNvPr id="43027" name="Line 10"/>
            <p:cNvSpPr>
              <a:spLocks noChangeShapeType="1"/>
            </p:cNvSpPr>
            <p:nvPr/>
          </p:nvSpPr>
          <p:spPr bwMode="auto">
            <a:xfrm>
              <a:off x="476" y="618"/>
              <a:ext cx="0" cy="755"/>
            </a:xfrm>
            <a:prstGeom prst="line">
              <a:avLst/>
            </a:prstGeom>
            <a:grp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sv-SE" sz="1200"/>
            </a:p>
          </p:txBody>
        </p:sp>
        <p:sp>
          <p:nvSpPr>
            <p:cNvPr id="43028" name="Text Box 11"/>
            <p:cNvSpPr txBox="1">
              <a:spLocks noChangeArrowheads="1"/>
            </p:cNvSpPr>
            <p:nvPr/>
          </p:nvSpPr>
          <p:spPr bwMode="auto">
            <a:xfrm>
              <a:off x="295" y="469"/>
              <a:ext cx="739" cy="330"/>
            </a:xfrm>
            <a:prstGeom prst="rect">
              <a:avLst/>
            </a:prstGeom>
            <a:grpFill/>
            <a:ln w="12700">
              <a:noFill/>
              <a:miter lim="800000"/>
              <a:headEnd/>
              <a:tailEnd/>
            </a:ln>
          </p:spPr>
          <p:txBody>
            <a:bodyPr>
              <a:spAutoFit/>
            </a:bodyPr>
            <a:lstStyle>
              <a:lvl1pPr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defTabSz="76200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defTabSz="7620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defTabSz="7620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gn="ctr">
                <a:lnSpc>
                  <a:spcPct val="100000"/>
                </a:lnSpc>
                <a:buClrTx/>
                <a:buFontTx/>
                <a:buNone/>
              </a:pPr>
              <a:r>
                <a:rPr lang="fr-FR" altLang="ja-JP" sz="1400" dirty="0">
                  <a:ea typeface="MS PGothic" panose="020B0600070205080204" pitchFamily="34" charset="-128"/>
                </a:rPr>
                <a:t>Année de naissance</a:t>
              </a:r>
              <a:endParaRPr lang="fr-FR" altLang="sv-SE" sz="1400" dirty="0"/>
            </a:p>
          </p:txBody>
        </p:sp>
      </p:grpSp>
      <p:grpSp>
        <p:nvGrpSpPr>
          <p:cNvPr id="4" name="Group 12"/>
          <p:cNvGrpSpPr>
            <a:grpSpLocks/>
          </p:cNvGrpSpPr>
          <p:nvPr/>
        </p:nvGrpSpPr>
        <p:grpSpPr bwMode="auto">
          <a:xfrm>
            <a:off x="1507062" y="2398576"/>
            <a:ext cx="957262" cy="836613"/>
            <a:chOff x="658" y="846"/>
            <a:chExt cx="603" cy="527"/>
          </a:xfrm>
          <a:solidFill>
            <a:schemeClr val="accent2"/>
          </a:solidFill>
        </p:grpSpPr>
        <p:sp>
          <p:nvSpPr>
            <p:cNvPr id="43025" name="Line 13"/>
            <p:cNvSpPr>
              <a:spLocks noChangeShapeType="1"/>
            </p:cNvSpPr>
            <p:nvPr/>
          </p:nvSpPr>
          <p:spPr bwMode="auto">
            <a:xfrm>
              <a:off x="1066" y="1055"/>
              <a:ext cx="0" cy="318"/>
            </a:xfrm>
            <a:prstGeom prst="line">
              <a:avLst/>
            </a:prstGeom>
            <a:grp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sv-SE" sz="1200"/>
            </a:p>
          </p:txBody>
        </p:sp>
        <p:sp>
          <p:nvSpPr>
            <p:cNvPr id="43026" name="Text Box 14"/>
            <p:cNvSpPr txBox="1">
              <a:spLocks noChangeArrowheads="1"/>
            </p:cNvSpPr>
            <p:nvPr/>
          </p:nvSpPr>
          <p:spPr bwMode="auto">
            <a:xfrm>
              <a:off x="658" y="846"/>
              <a:ext cx="603" cy="330"/>
            </a:xfrm>
            <a:prstGeom prst="rect">
              <a:avLst/>
            </a:prstGeom>
            <a:grpFill/>
            <a:ln w="12700">
              <a:noFill/>
              <a:miter lim="800000"/>
              <a:headEnd/>
              <a:tailEnd/>
            </a:ln>
          </p:spPr>
          <p:txBody>
            <a:bodyPr>
              <a:spAutoFit/>
            </a:bodyPr>
            <a:lstStyle>
              <a:lvl1pPr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defTabSz="76200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defTabSz="7620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defTabSz="7620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gn="ctr">
                <a:lnSpc>
                  <a:spcPct val="100000"/>
                </a:lnSpc>
                <a:buClrTx/>
                <a:buFontTx/>
                <a:buNone/>
              </a:pPr>
              <a:r>
                <a:rPr lang="fr-FR" altLang="ja-JP" sz="1400" dirty="0">
                  <a:ea typeface="MS PGothic" panose="020B0600070205080204" pitchFamily="34" charset="-128"/>
                </a:rPr>
                <a:t>...aura </a:t>
              </a:r>
            </a:p>
            <a:p>
              <a:pPr algn="ctr">
                <a:lnSpc>
                  <a:spcPct val="100000"/>
                </a:lnSpc>
                <a:buClrTx/>
                <a:buFontTx/>
                <a:buNone/>
              </a:pPr>
              <a:r>
                <a:rPr lang="fr-FR" altLang="ja-JP" sz="1400" dirty="0">
                  <a:ea typeface="MS PGothic" panose="020B0600070205080204" pitchFamily="34" charset="-128"/>
                </a:rPr>
                <a:t>65 ans</a:t>
              </a:r>
              <a:endParaRPr lang="fr-FR" altLang="sv-SE" sz="1400" dirty="0"/>
            </a:p>
          </p:txBody>
        </p:sp>
      </p:grpSp>
      <p:grpSp>
        <p:nvGrpSpPr>
          <p:cNvPr id="5" name="Group 15"/>
          <p:cNvGrpSpPr>
            <a:grpSpLocks/>
          </p:cNvGrpSpPr>
          <p:nvPr/>
        </p:nvGrpSpPr>
        <p:grpSpPr bwMode="auto">
          <a:xfrm>
            <a:off x="2649177" y="2287451"/>
            <a:ext cx="1233009" cy="960438"/>
            <a:chOff x="1400" y="1185"/>
            <a:chExt cx="941" cy="605"/>
          </a:xfrm>
          <a:solidFill>
            <a:schemeClr val="accent2"/>
          </a:solidFill>
        </p:grpSpPr>
        <p:sp>
          <p:nvSpPr>
            <p:cNvPr id="43023" name="Line 16"/>
            <p:cNvSpPr>
              <a:spLocks noChangeShapeType="1"/>
            </p:cNvSpPr>
            <p:nvPr/>
          </p:nvSpPr>
          <p:spPr bwMode="auto">
            <a:xfrm>
              <a:off x="1927" y="1253"/>
              <a:ext cx="0" cy="537"/>
            </a:xfrm>
            <a:prstGeom prst="line">
              <a:avLst/>
            </a:prstGeom>
            <a:grp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sv-SE" sz="1200"/>
            </a:p>
          </p:txBody>
        </p:sp>
        <p:sp>
          <p:nvSpPr>
            <p:cNvPr id="43024" name="Text Box 17"/>
            <p:cNvSpPr txBox="1">
              <a:spLocks noChangeArrowheads="1"/>
            </p:cNvSpPr>
            <p:nvPr/>
          </p:nvSpPr>
          <p:spPr bwMode="auto">
            <a:xfrm>
              <a:off x="1400" y="1185"/>
              <a:ext cx="941" cy="465"/>
            </a:xfrm>
            <a:prstGeom prst="rect">
              <a:avLst/>
            </a:prstGeom>
            <a:grpFill/>
            <a:ln w="12700">
              <a:noFill/>
              <a:miter lim="800000"/>
              <a:headEnd/>
              <a:tailEnd/>
            </a:ln>
          </p:spPr>
          <p:txBody>
            <a:bodyPr wrap="none">
              <a:spAutoFit/>
            </a:bodyPr>
            <a:lstStyle>
              <a:lvl1pPr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defTabSz="76200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defTabSz="7620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defTabSz="7620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gn="ctr">
                <a:lnSpc>
                  <a:spcPct val="100000"/>
                </a:lnSpc>
                <a:buClrTx/>
                <a:buFontTx/>
                <a:buNone/>
              </a:pPr>
              <a:r>
                <a:rPr lang="fr-FR" altLang="sv-SE" sz="1400" dirty="0"/>
                <a:t>L’espérance</a:t>
              </a:r>
            </a:p>
            <a:p>
              <a:pPr algn="ctr">
                <a:lnSpc>
                  <a:spcPct val="100000"/>
                </a:lnSpc>
                <a:buClrTx/>
                <a:buFontTx/>
                <a:buNone/>
              </a:pPr>
              <a:r>
                <a:rPr lang="fr-FR" altLang="sv-SE" sz="1400" dirty="0"/>
                <a:t>de vie </a:t>
              </a:r>
            </a:p>
            <a:p>
              <a:pPr algn="ctr">
                <a:lnSpc>
                  <a:spcPct val="100000"/>
                </a:lnSpc>
                <a:buClrTx/>
                <a:buFontTx/>
                <a:buNone/>
              </a:pPr>
              <a:r>
                <a:rPr lang="fr-FR" altLang="sv-SE" sz="1400" dirty="0"/>
                <a:t>à </a:t>
              </a:r>
              <a:r>
                <a:rPr lang="fr-FR" altLang="sv-SE" sz="1400" dirty="0" smtClean="0"/>
                <a:t>65 ans</a:t>
              </a:r>
              <a:endParaRPr lang="fr-FR" altLang="sv-SE" sz="1400" dirty="0"/>
            </a:p>
          </p:txBody>
        </p:sp>
      </p:grpSp>
      <p:grpSp>
        <p:nvGrpSpPr>
          <p:cNvPr id="6" name="Group 18"/>
          <p:cNvGrpSpPr>
            <a:grpSpLocks/>
          </p:cNvGrpSpPr>
          <p:nvPr/>
        </p:nvGrpSpPr>
        <p:grpSpPr bwMode="auto">
          <a:xfrm>
            <a:off x="6491292" y="1893185"/>
            <a:ext cx="2141538" cy="1370572"/>
            <a:chOff x="4194" y="957"/>
            <a:chExt cx="1349" cy="851"/>
          </a:xfrm>
          <a:solidFill>
            <a:schemeClr val="accent2"/>
          </a:solidFill>
        </p:grpSpPr>
        <p:sp>
          <p:nvSpPr>
            <p:cNvPr id="43021" name="Line 19"/>
            <p:cNvSpPr>
              <a:spLocks noChangeShapeType="1"/>
            </p:cNvSpPr>
            <p:nvPr/>
          </p:nvSpPr>
          <p:spPr bwMode="auto">
            <a:xfrm>
              <a:off x="4694" y="1389"/>
              <a:ext cx="0" cy="419"/>
            </a:xfrm>
            <a:prstGeom prst="line">
              <a:avLst/>
            </a:prstGeom>
            <a:grp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sv-SE"/>
            </a:p>
          </p:txBody>
        </p:sp>
        <p:sp>
          <p:nvSpPr>
            <p:cNvPr id="43022" name="Text Box 20"/>
            <p:cNvSpPr txBox="1">
              <a:spLocks noChangeArrowheads="1"/>
            </p:cNvSpPr>
            <p:nvPr/>
          </p:nvSpPr>
          <p:spPr bwMode="auto">
            <a:xfrm>
              <a:off x="4194" y="957"/>
              <a:ext cx="1349" cy="726"/>
            </a:xfrm>
            <a:prstGeom prst="rect">
              <a:avLst/>
            </a:prstGeom>
            <a:grpFill/>
            <a:ln w="12700">
              <a:noFill/>
              <a:miter lim="800000"/>
              <a:headEnd/>
              <a:tailEnd/>
            </a:ln>
          </p:spPr>
          <p:txBody>
            <a:bodyPr>
              <a:spAutoFit/>
            </a:bodyPr>
            <a:lstStyle>
              <a:lvl1pPr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defTabSz="76200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defTabSz="7620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defTabSz="7620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gn="ctr">
                <a:lnSpc>
                  <a:spcPct val="100000"/>
                </a:lnSpc>
                <a:buClrTx/>
                <a:buFontTx/>
                <a:buNone/>
              </a:pPr>
              <a:r>
                <a:rPr lang="fr-FR" altLang="sv-SE" sz="1400" dirty="0" smtClean="0"/>
                <a:t>Estimation </a:t>
              </a:r>
              <a:r>
                <a:rPr lang="fr-FR" altLang="sv-SE" sz="1400" dirty="0"/>
                <a:t>des années en tant que retraité basée sur le « nouvel âge</a:t>
              </a:r>
            </a:p>
            <a:p>
              <a:pPr algn="ctr">
                <a:lnSpc>
                  <a:spcPct val="100000"/>
                </a:lnSpc>
                <a:buClrTx/>
                <a:buFontTx/>
                <a:buNone/>
              </a:pPr>
              <a:r>
                <a:rPr lang="fr-FR" altLang="sv-SE" sz="1400" dirty="0"/>
                <a:t>de retraite »</a:t>
              </a:r>
            </a:p>
          </p:txBody>
        </p:sp>
      </p:grpSp>
      <p:sp>
        <p:nvSpPr>
          <p:cNvPr id="43016" name="Line 21"/>
          <p:cNvSpPr>
            <a:spLocks noChangeShapeType="1"/>
          </p:cNvSpPr>
          <p:nvPr/>
        </p:nvSpPr>
        <p:spPr bwMode="auto">
          <a:xfrm rot="16200000" flipV="1">
            <a:off x="4650582" y="-618469"/>
            <a:ext cx="0" cy="776446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sv-SE"/>
          </a:p>
        </p:txBody>
      </p:sp>
      <p:grpSp>
        <p:nvGrpSpPr>
          <p:cNvPr id="7" name="Group 6"/>
          <p:cNvGrpSpPr>
            <a:grpSpLocks/>
          </p:cNvGrpSpPr>
          <p:nvPr/>
        </p:nvGrpSpPr>
        <p:grpSpPr bwMode="auto">
          <a:xfrm>
            <a:off x="4210927" y="1574647"/>
            <a:ext cx="2124787" cy="1698625"/>
            <a:chOff x="2845" y="327"/>
            <a:chExt cx="1029" cy="1070"/>
          </a:xfrm>
          <a:solidFill>
            <a:schemeClr val="accent2"/>
          </a:solidFill>
        </p:grpSpPr>
        <p:sp>
          <p:nvSpPr>
            <p:cNvPr id="43019" name="Line 7"/>
            <p:cNvSpPr>
              <a:spLocks noChangeShapeType="1"/>
            </p:cNvSpPr>
            <p:nvPr/>
          </p:nvSpPr>
          <p:spPr bwMode="auto">
            <a:xfrm>
              <a:off x="3379" y="864"/>
              <a:ext cx="0" cy="533"/>
            </a:xfrm>
            <a:prstGeom prst="line">
              <a:avLst/>
            </a:prstGeom>
            <a:grp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sv-SE" sz="1200"/>
            </a:p>
          </p:txBody>
        </p:sp>
        <p:sp>
          <p:nvSpPr>
            <p:cNvPr id="43020" name="Text Box 8"/>
            <p:cNvSpPr txBox="1">
              <a:spLocks noChangeArrowheads="1"/>
            </p:cNvSpPr>
            <p:nvPr/>
          </p:nvSpPr>
          <p:spPr bwMode="auto">
            <a:xfrm>
              <a:off x="2845" y="327"/>
              <a:ext cx="1029" cy="950"/>
            </a:xfrm>
            <a:prstGeom prst="rect">
              <a:avLst/>
            </a:prstGeom>
            <a:grpFill/>
            <a:ln w="12700">
              <a:noFill/>
              <a:miter lim="800000"/>
              <a:headEnd/>
              <a:tailEnd/>
            </a:ln>
          </p:spPr>
          <p:txBody>
            <a:bodyPr wrap="square">
              <a:spAutoFit/>
            </a:bodyPr>
            <a:lstStyle>
              <a:lvl1pPr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defTabSz="76200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defTabSz="7620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defTabSz="7620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gn="ctr">
                <a:lnSpc>
                  <a:spcPct val="100000"/>
                </a:lnSpc>
                <a:buClrTx/>
                <a:buFontTx/>
                <a:buNone/>
              </a:pPr>
              <a:r>
                <a:rPr lang="fr-FR" altLang="ja-JP" sz="1400" dirty="0">
                  <a:ea typeface="MS PGothic" panose="020B0600070205080204" pitchFamily="34" charset="-128"/>
                </a:rPr>
                <a:t>L’âge de la retraite calculé </a:t>
              </a:r>
              <a:r>
                <a:rPr lang="fr-FR" altLang="ja-JP" sz="1400" dirty="0" smtClean="0">
                  <a:ea typeface="MS PGothic" panose="020B0600070205080204" pitchFamily="34" charset="-128"/>
                </a:rPr>
                <a:t>pour éviter </a:t>
              </a:r>
              <a:r>
                <a:rPr lang="fr-FR" altLang="ja-JP" sz="1400" dirty="0">
                  <a:ea typeface="MS PGothic" panose="020B0600070205080204" pitchFamily="34" charset="-128"/>
                </a:rPr>
                <a:t>un effet négatif sur le montant des pensions</a:t>
              </a:r>
            </a:p>
            <a:p>
              <a:pPr algn="ctr">
                <a:lnSpc>
                  <a:spcPct val="100000"/>
                </a:lnSpc>
                <a:buClrTx/>
                <a:buFontTx/>
                <a:buNone/>
              </a:pPr>
              <a:r>
                <a:rPr lang="fr-FR" altLang="sv-SE" sz="1100" dirty="0">
                  <a:ea typeface="MS PGothic" panose="020B0600070205080204" pitchFamily="34" charset="-128"/>
                </a:rPr>
                <a:t>« nouvel âge de </a:t>
              </a:r>
              <a:r>
                <a:rPr lang="fr-FR" altLang="sv-SE" sz="1100" dirty="0" smtClean="0">
                  <a:ea typeface="MS PGothic" panose="020B0600070205080204" pitchFamily="34" charset="-128"/>
                </a:rPr>
                <a:t>la retraite</a:t>
              </a:r>
              <a:r>
                <a:rPr lang="fr-FR" altLang="sv-SE" sz="1100" dirty="0">
                  <a:ea typeface="MS PGothic" panose="020B0600070205080204" pitchFamily="34" charset="-128"/>
                </a:rPr>
                <a:t> »</a:t>
              </a:r>
            </a:p>
          </p:txBody>
        </p:sp>
      </p:grpSp>
    </p:spTree>
    <p:extLst>
      <p:ext uri="{BB962C8B-B14F-4D97-AF65-F5344CB8AC3E}">
        <p14:creationId xmlns:p14="http://schemas.microsoft.com/office/powerpoint/2010/main" val="12687702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4">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a:xfrm>
            <a:off x="511175" y="984250"/>
            <a:ext cx="8508134" cy="835025"/>
          </a:xfrm>
        </p:spPr>
        <p:txBody>
          <a:bodyPr/>
          <a:lstStyle/>
          <a:p>
            <a:r>
              <a:rPr lang="fr-FR" altLang="sv-SE" dirty="0"/>
              <a:t>Information individuelle fournie dans l’enveloppe orange, un assuré typique de 44 ans (2017</a:t>
            </a:r>
            <a:r>
              <a:rPr lang="fr-FR" altLang="sv-SE" dirty="0" smtClean="0"/>
              <a:t>)</a:t>
            </a:r>
            <a:endParaRPr lang="sv-SE" dirty="0"/>
          </a:p>
        </p:txBody>
      </p:sp>
      <p:sp>
        <p:nvSpPr>
          <p:cNvPr id="40962" name="Platshållare för bildnummer 4"/>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eaLnBrk="0" hangingPunct="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eaLnBrk="0" hangingPunct="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eaLnBrk="0" hangingPunct="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fld id="{9A8C42CF-AC2A-42CE-A35A-94345B50CF6B}" type="slidenum">
              <a:rPr lang="fr-FR" altLang="sv-SE" sz="800"/>
              <a:pPr eaLnBrk="1" hangingPunct="1">
                <a:lnSpc>
                  <a:spcPct val="100000"/>
                </a:lnSpc>
                <a:buClrTx/>
                <a:buFontTx/>
                <a:buNone/>
              </a:pPr>
              <a:t>18</a:t>
            </a:fld>
            <a:endParaRPr lang="fr-FR" altLang="sv-SE" sz="800"/>
          </a:p>
        </p:txBody>
      </p:sp>
      <p:sp>
        <p:nvSpPr>
          <p:cNvPr id="40963" name="Rectangle 22"/>
          <p:cNvSpPr>
            <a:spLocks noChangeArrowheads="1"/>
          </p:cNvSpPr>
          <p:nvPr/>
        </p:nvSpPr>
        <p:spPr bwMode="auto">
          <a:xfrm>
            <a:off x="763588" y="1922463"/>
            <a:ext cx="5572125" cy="584775"/>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eaLnBrk="0" hangingPunct="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eaLnBrk="0" hangingPunct="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eaLnBrk="0" hangingPunct="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fr-FR" altLang="sv-SE" sz="2400" dirty="0"/>
              <a:t>Vos comptes de retraite</a:t>
            </a:r>
            <a:r>
              <a:rPr lang="fr-FR" altLang="sv-SE" sz="3200" dirty="0"/>
              <a:t> </a:t>
            </a:r>
          </a:p>
        </p:txBody>
      </p:sp>
      <p:sp>
        <p:nvSpPr>
          <p:cNvPr id="40964" name="Rectangle 23"/>
          <p:cNvSpPr>
            <a:spLocks noChangeArrowheads="1"/>
          </p:cNvSpPr>
          <p:nvPr/>
        </p:nvSpPr>
        <p:spPr bwMode="auto">
          <a:xfrm>
            <a:off x="762000" y="2838478"/>
            <a:ext cx="3241675" cy="366713"/>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eaLnBrk="0" hangingPunct="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eaLnBrk="0" hangingPunct="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eaLnBrk="0" hangingPunct="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fr-FR" altLang="sv-SE" sz="1800" dirty="0"/>
              <a:t>Change en 2016</a:t>
            </a:r>
          </a:p>
        </p:txBody>
      </p:sp>
      <p:sp>
        <p:nvSpPr>
          <p:cNvPr id="40965" name="Rectangle 24"/>
          <p:cNvSpPr>
            <a:spLocks noChangeArrowheads="1"/>
          </p:cNvSpPr>
          <p:nvPr/>
        </p:nvSpPr>
        <p:spPr bwMode="auto">
          <a:xfrm>
            <a:off x="7370763" y="2239963"/>
            <a:ext cx="1431925" cy="214312"/>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eaLnBrk="0" hangingPunct="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eaLnBrk="0" hangingPunct="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eaLnBrk="0" hangingPunct="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fr-FR" altLang="sv-SE" sz="800"/>
              <a:t>Montant en couronnes,</a:t>
            </a:r>
          </a:p>
        </p:txBody>
      </p:sp>
      <p:sp>
        <p:nvSpPr>
          <p:cNvPr id="40972" name="Rectangle 38"/>
          <p:cNvSpPr>
            <a:spLocks noChangeArrowheads="1"/>
          </p:cNvSpPr>
          <p:nvPr/>
        </p:nvSpPr>
        <p:spPr bwMode="auto">
          <a:xfrm>
            <a:off x="0" y="3371850"/>
            <a:ext cx="18415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eaLnBrk="0" hangingPunct="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eaLnBrk="0" hangingPunct="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eaLnBrk="0" hangingPunct="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endParaRPr lang="fr-FR" altLang="sv-SE" sz="1400"/>
          </a:p>
        </p:txBody>
      </p:sp>
      <p:graphicFrame>
        <p:nvGraphicFramePr>
          <p:cNvPr id="40973" name="Object 40"/>
          <p:cNvGraphicFramePr>
            <a:graphicFrameLocks noChangeAspect="1"/>
          </p:cNvGraphicFramePr>
          <p:nvPr/>
        </p:nvGraphicFramePr>
        <p:xfrm>
          <a:off x="7837488" y="2417763"/>
          <a:ext cx="150812" cy="144462"/>
        </p:xfrm>
        <a:graphic>
          <a:graphicData uri="http://schemas.openxmlformats.org/presentationml/2006/ole">
            <mc:AlternateContent xmlns:mc="http://schemas.openxmlformats.org/markup-compatibility/2006">
              <mc:Choice xmlns:v="urn:schemas-microsoft-com:vml" Requires="v">
                <p:oleObj spid="_x0000_s1191" name="Formel" r:id="rId3" imgW="114102" imgH="114102" progId="Equation.3">
                  <p:embed/>
                </p:oleObj>
              </mc:Choice>
              <mc:Fallback>
                <p:oleObj name="Formel" r:id="rId3" imgW="114102" imgH="114102" progId="Equation.3">
                  <p:embed/>
                  <p:pic>
                    <p:nvPicPr>
                      <p:cNvPr id="40973" name="Object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7488" y="2417763"/>
                        <a:ext cx="150812" cy="144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40974" name="Rectangle 44"/>
          <p:cNvSpPr>
            <a:spLocks noChangeArrowheads="1"/>
          </p:cNvSpPr>
          <p:nvPr/>
        </p:nvSpPr>
        <p:spPr bwMode="auto">
          <a:xfrm>
            <a:off x="5056361" y="2895628"/>
            <a:ext cx="1779587" cy="309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eaLnBrk="0" hangingPunct="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eaLnBrk="0" hangingPunct="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eaLnBrk="0" hangingPunct="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r>
              <a:rPr lang="fr-FR" altLang="sv-SE" sz="1400" dirty="0"/>
              <a:t>Compte notionnel</a:t>
            </a:r>
          </a:p>
        </p:txBody>
      </p:sp>
      <p:sp>
        <p:nvSpPr>
          <p:cNvPr id="40975" name="Rectangle 45"/>
          <p:cNvSpPr>
            <a:spLocks noChangeArrowheads="1"/>
          </p:cNvSpPr>
          <p:nvPr/>
        </p:nvSpPr>
        <p:spPr bwMode="auto">
          <a:xfrm>
            <a:off x="7026440" y="2895628"/>
            <a:ext cx="1747837" cy="309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eaLnBrk="0" hangingPunct="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eaLnBrk="0" hangingPunct="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eaLnBrk="0" hangingPunct="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r>
              <a:rPr lang="fr-FR" altLang="sv-SE" sz="1400" dirty="0"/>
              <a:t>Par Capitalisation</a:t>
            </a:r>
            <a:endParaRPr lang="fr-FR" altLang="sv-SE" sz="800" dirty="0"/>
          </a:p>
        </p:txBody>
      </p:sp>
      <p:sp>
        <p:nvSpPr>
          <p:cNvPr id="40976" name="Line 47"/>
          <p:cNvSpPr>
            <a:spLocks noChangeShapeType="1"/>
          </p:cNvSpPr>
          <p:nvPr/>
        </p:nvSpPr>
        <p:spPr bwMode="auto">
          <a:xfrm>
            <a:off x="838200" y="3228975"/>
            <a:ext cx="804703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spAutoFit/>
          </a:bodyPr>
          <a:lstStyle/>
          <a:p>
            <a:endParaRPr lang="sv-SE"/>
          </a:p>
        </p:txBody>
      </p:sp>
      <p:sp>
        <p:nvSpPr>
          <p:cNvPr id="40977" name="Line 48"/>
          <p:cNvSpPr>
            <a:spLocks noChangeShapeType="1"/>
          </p:cNvSpPr>
          <p:nvPr/>
        </p:nvSpPr>
        <p:spPr bwMode="auto">
          <a:xfrm>
            <a:off x="839788" y="3587750"/>
            <a:ext cx="804703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spAutoFit/>
          </a:bodyPr>
          <a:lstStyle/>
          <a:p>
            <a:endParaRPr lang="sv-SE"/>
          </a:p>
        </p:txBody>
      </p:sp>
      <p:sp>
        <p:nvSpPr>
          <p:cNvPr id="40978" name="Line 49"/>
          <p:cNvSpPr>
            <a:spLocks noChangeShapeType="1"/>
          </p:cNvSpPr>
          <p:nvPr/>
        </p:nvSpPr>
        <p:spPr bwMode="auto">
          <a:xfrm>
            <a:off x="838200" y="3228975"/>
            <a:ext cx="804703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spAutoFit/>
          </a:bodyPr>
          <a:lstStyle/>
          <a:p>
            <a:endParaRPr lang="sv-SE"/>
          </a:p>
        </p:txBody>
      </p:sp>
      <p:sp>
        <p:nvSpPr>
          <p:cNvPr id="40979" name="Line 50"/>
          <p:cNvSpPr>
            <a:spLocks noChangeShapeType="1"/>
          </p:cNvSpPr>
          <p:nvPr/>
        </p:nvSpPr>
        <p:spPr bwMode="auto">
          <a:xfrm>
            <a:off x="838200" y="3587750"/>
            <a:ext cx="804703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spAutoFit/>
          </a:bodyPr>
          <a:lstStyle/>
          <a:p>
            <a:endParaRPr lang="sv-SE"/>
          </a:p>
        </p:txBody>
      </p:sp>
      <p:sp>
        <p:nvSpPr>
          <p:cNvPr id="40980" name="Line 51"/>
          <p:cNvSpPr>
            <a:spLocks noChangeShapeType="1"/>
          </p:cNvSpPr>
          <p:nvPr/>
        </p:nvSpPr>
        <p:spPr bwMode="auto">
          <a:xfrm>
            <a:off x="831850" y="6007832"/>
            <a:ext cx="804703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spAutoFit/>
          </a:bodyPr>
          <a:lstStyle/>
          <a:p>
            <a:endParaRPr lang="sv-SE"/>
          </a:p>
        </p:txBody>
      </p:sp>
      <p:sp>
        <p:nvSpPr>
          <p:cNvPr id="40981" name="Line 52"/>
          <p:cNvSpPr>
            <a:spLocks noChangeShapeType="1"/>
          </p:cNvSpPr>
          <p:nvPr/>
        </p:nvSpPr>
        <p:spPr bwMode="auto">
          <a:xfrm>
            <a:off x="831850" y="6366607"/>
            <a:ext cx="804703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spAutoFit/>
          </a:bodyPr>
          <a:lstStyle/>
          <a:p>
            <a:endParaRPr lang="sv-SE"/>
          </a:p>
        </p:txBody>
      </p:sp>
      <p:grpSp>
        <p:nvGrpSpPr>
          <p:cNvPr id="2" name="Grupp 1"/>
          <p:cNvGrpSpPr/>
          <p:nvPr/>
        </p:nvGrpSpPr>
        <p:grpSpPr>
          <a:xfrm>
            <a:off x="755650" y="3236913"/>
            <a:ext cx="8018627" cy="350105"/>
            <a:chOff x="755650" y="3236913"/>
            <a:chExt cx="8018627" cy="350105"/>
          </a:xfrm>
        </p:grpSpPr>
        <p:sp>
          <p:nvSpPr>
            <p:cNvPr id="40966" name="Rectangle 25"/>
            <p:cNvSpPr>
              <a:spLocks noChangeArrowheads="1"/>
            </p:cNvSpPr>
            <p:nvPr/>
          </p:nvSpPr>
          <p:spPr bwMode="auto">
            <a:xfrm>
              <a:off x="755650" y="3236913"/>
              <a:ext cx="3825875" cy="30480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eaLnBrk="0" hangingPunct="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eaLnBrk="0" hangingPunct="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eaLnBrk="0" hangingPunct="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fr-FR" altLang="sv-SE" sz="1400" dirty="0"/>
                <a:t>Valeur au 31 Décembre 2015</a:t>
              </a:r>
            </a:p>
          </p:txBody>
        </p:sp>
        <p:sp>
          <p:nvSpPr>
            <p:cNvPr id="40982" name="Text Box 54"/>
            <p:cNvSpPr txBox="1">
              <a:spLocks noChangeArrowheads="1"/>
            </p:cNvSpPr>
            <p:nvPr/>
          </p:nvSpPr>
          <p:spPr bwMode="auto">
            <a:xfrm>
              <a:off x="5732463" y="3236913"/>
              <a:ext cx="1103485" cy="3099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eaLnBrk="0" hangingPunct="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eaLnBrk="0" hangingPunct="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eaLnBrk="0" hangingPunct="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r>
                <a:rPr lang="fr-FR" altLang="sv-SE" sz="1400" dirty="0"/>
                <a:t>1 078 853</a:t>
              </a:r>
            </a:p>
          </p:txBody>
        </p:sp>
        <p:sp>
          <p:nvSpPr>
            <p:cNvPr id="40988" name="Text Box 60"/>
            <p:cNvSpPr txBox="1">
              <a:spLocks noChangeArrowheads="1"/>
            </p:cNvSpPr>
            <p:nvPr/>
          </p:nvSpPr>
          <p:spPr bwMode="auto">
            <a:xfrm>
              <a:off x="7961477" y="3277455"/>
              <a:ext cx="812800" cy="309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eaLnBrk="0" hangingPunct="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eaLnBrk="0" hangingPunct="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eaLnBrk="0" hangingPunct="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r>
                <a:rPr lang="fr-FR" altLang="sv-SE" sz="1400" dirty="0"/>
                <a:t>87 226</a:t>
              </a:r>
            </a:p>
          </p:txBody>
        </p:sp>
      </p:grpSp>
      <p:grpSp>
        <p:nvGrpSpPr>
          <p:cNvPr id="3" name="Grupp 2"/>
          <p:cNvGrpSpPr/>
          <p:nvPr/>
        </p:nvGrpSpPr>
        <p:grpSpPr>
          <a:xfrm>
            <a:off x="755650" y="3699527"/>
            <a:ext cx="8018068" cy="350501"/>
            <a:chOff x="755650" y="3692525"/>
            <a:chExt cx="8018068" cy="350501"/>
          </a:xfrm>
        </p:grpSpPr>
        <p:sp>
          <p:nvSpPr>
            <p:cNvPr id="40967" name="Rectangle 30"/>
            <p:cNvSpPr>
              <a:spLocks noChangeArrowheads="1"/>
            </p:cNvSpPr>
            <p:nvPr/>
          </p:nvSpPr>
          <p:spPr bwMode="auto">
            <a:xfrm>
              <a:off x="755650" y="3692525"/>
              <a:ext cx="4094163" cy="307975"/>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eaLnBrk="0" hangingPunct="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eaLnBrk="0" hangingPunct="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eaLnBrk="0" hangingPunct="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fr-FR" altLang="sv-SE" sz="1400" dirty="0"/>
                <a:t>Nouveau crédit de retraite, cotisé en 2015</a:t>
              </a:r>
            </a:p>
          </p:txBody>
        </p:sp>
        <p:sp>
          <p:nvSpPr>
            <p:cNvPr id="40983" name="Text Box 55"/>
            <p:cNvSpPr txBox="1">
              <a:spLocks noChangeArrowheads="1"/>
            </p:cNvSpPr>
            <p:nvPr/>
          </p:nvSpPr>
          <p:spPr bwMode="auto">
            <a:xfrm>
              <a:off x="6022607" y="3692525"/>
              <a:ext cx="813341" cy="3099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eaLnBrk="0" hangingPunct="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eaLnBrk="0" hangingPunct="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eaLnBrk="0" hangingPunct="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r>
                <a:rPr lang="fr-FR" altLang="sv-SE" sz="1400" dirty="0"/>
                <a:t>52 448</a:t>
              </a:r>
            </a:p>
          </p:txBody>
        </p:sp>
        <p:sp>
          <p:nvSpPr>
            <p:cNvPr id="40989" name="Text Box 61"/>
            <p:cNvSpPr txBox="1">
              <a:spLocks noChangeArrowheads="1"/>
            </p:cNvSpPr>
            <p:nvPr/>
          </p:nvSpPr>
          <p:spPr bwMode="auto">
            <a:xfrm>
              <a:off x="8074190" y="3733068"/>
              <a:ext cx="699528" cy="3099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eaLnBrk="0" hangingPunct="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eaLnBrk="0" hangingPunct="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eaLnBrk="0" hangingPunct="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r>
                <a:rPr lang="fr-FR" altLang="sv-SE" sz="1400" dirty="0"/>
                <a:t>8 195</a:t>
              </a:r>
            </a:p>
          </p:txBody>
        </p:sp>
      </p:grpSp>
      <p:grpSp>
        <p:nvGrpSpPr>
          <p:cNvPr id="5" name="Grupp 4"/>
          <p:cNvGrpSpPr/>
          <p:nvPr/>
        </p:nvGrpSpPr>
        <p:grpSpPr>
          <a:xfrm>
            <a:off x="755650" y="4625151"/>
            <a:ext cx="8018627" cy="352088"/>
            <a:chOff x="755650" y="4655282"/>
            <a:chExt cx="8018627" cy="352088"/>
          </a:xfrm>
        </p:grpSpPr>
        <p:sp>
          <p:nvSpPr>
            <p:cNvPr id="40968" name="Rectangle 31"/>
            <p:cNvSpPr>
              <a:spLocks noChangeArrowheads="1"/>
            </p:cNvSpPr>
            <p:nvPr/>
          </p:nvSpPr>
          <p:spPr bwMode="auto">
            <a:xfrm>
              <a:off x="755650" y="4655282"/>
              <a:ext cx="3825875" cy="30480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eaLnBrk="0" hangingPunct="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eaLnBrk="0" hangingPunct="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eaLnBrk="0" hangingPunct="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fr-FR" altLang="sv-SE" sz="1400" dirty="0"/>
                <a:t>Gains hérités</a:t>
              </a:r>
            </a:p>
          </p:txBody>
        </p:sp>
        <p:sp>
          <p:nvSpPr>
            <p:cNvPr id="40984" name="Text Box 56"/>
            <p:cNvSpPr txBox="1">
              <a:spLocks noChangeArrowheads="1"/>
            </p:cNvSpPr>
            <p:nvPr/>
          </p:nvSpPr>
          <p:spPr bwMode="auto">
            <a:xfrm>
              <a:off x="6312750" y="4656869"/>
              <a:ext cx="523198" cy="3099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eaLnBrk="0" hangingPunct="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eaLnBrk="0" hangingPunct="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eaLnBrk="0" hangingPunct="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r>
                <a:rPr lang="fr-FR" altLang="sv-SE" sz="1400" dirty="0"/>
                <a:t>768</a:t>
              </a:r>
            </a:p>
          </p:txBody>
        </p:sp>
        <p:sp>
          <p:nvSpPr>
            <p:cNvPr id="40990" name="Text Box 62"/>
            <p:cNvSpPr txBox="1">
              <a:spLocks noChangeArrowheads="1"/>
            </p:cNvSpPr>
            <p:nvPr/>
          </p:nvSpPr>
          <p:spPr bwMode="auto">
            <a:xfrm>
              <a:off x="8251079" y="4697412"/>
              <a:ext cx="523198" cy="3099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eaLnBrk="0" hangingPunct="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eaLnBrk="0" hangingPunct="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eaLnBrk="0" hangingPunct="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r>
                <a:rPr lang="fr-FR" altLang="sv-SE" sz="1400" dirty="0"/>
                <a:t>168</a:t>
              </a:r>
            </a:p>
          </p:txBody>
        </p:sp>
      </p:grpSp>
      <p:grpSp>
        <p:nvGrpSpPr>
          <p:cNvPr id="6" name="Grupp 5"/>
          <p:cNvGrpSpPr/>
          <p:nvPr/>
        </p:nvGrpSpPr>
        <p:grpSpPr>
          <a:xfrm>
            <a:off x="755650" y="5089748"/>
            <a:ext cx="8018627" cy="353676"/>
            <a:chOff x="755650" y="5110894"/>
            <a:chExt cx="8018627" cy="353676"/>
          </a:xfrm>
        </p:grpSpPr>
        <p:sp>
          <p:nvSpPr>
            <p:cNvPr id="40970" name="Rectangle 33"/>
            <p:cNvSpPr>
              <a:spLocks noChangeArrowheads="1"/>
            </p:cNvSpPr>
            <p:nvPr/>
          </p:nvSpPr>
          <p:spPr bwMode="auto">
            <a:xfrm>
              <a:off x="755650" y="5110894"/>
              <a:ext cx="3825875" cy="30480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eaLnBrk="0" hangingPunct="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eaLnBrk="0" hangingPunct="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eaLnBrk="0" hangingPunct="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fr-FR" altLang="sv-SE" sz="1400" dirty="0"/>
                <a:t>Coûts de gestion</a:t>
              </a:r>
            </a:p>
          </p:txBody>
        </p:sp>
        <p:sp>
          <p:nvSpPr>
            <p:cNvPr id="40985" name="Text Box 57"/>
            <p:cNvSpPr txBox="1">
              <a:spLocks noChangeArrowheads="1"/>
            </p:cNvSpPr>
            <p:nvPr/>
          </p:nvSpPr>
          <p:spPr bwMode="auto">
            <a:xfrm>
              <a:off x="6168480" y="5114069"/>
              <a:ext cx="667468" cy="3099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eaLnBrk="0" hangingPunct="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eaLnBrk="0" hangingPunct="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eaLnBrk="0" hangingPunct="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r>
                <a:rPr lang="fr-FR" altLang="sv-SE" sz="1400" dirty="0"/>
                <a:t>- 357</a:t>
              </a:r>
            </a:p>
          </p:txBody>
        </p:sp>
        <p:sp>
          <p:nvSpPr>
            <p:cNvPr id="40991" name="Text Box 63"/>
            <p:cNvSpPr txBox="1">
              <a:spLocks noChangeArrowheads="1"/>
            </p:cNvSpPr>
            <p:nvPr/>
          </p:nvSpPr>
          <p:spPr bwMode="auto">
            <a:xfrm>
              <a:off x="7992996" y="5154612"/>
              <a:ext cx="781281" cy="3099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eaLnBrk="0" hangingPunct="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eaLnBrk="0" hangingPunct="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eaLnBrk="0" hangingPunct="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r>
                <a:rPr lang="fr-FR" altLang="sv-SE" sz="1400" dirty="0"/>
                <a:t>-1 313</a:t>
              </a:r>
            </a:p>
          </p:txBody>
        </p:sp>
      </p:grpSp>
      <p:grpSp>
        <p:nvGrpSpPr>
          <p:cNvPr id="7" name="Grupp 6"/>
          <p:cNvGrpSpPr/>
          <p:nvPr/>
        </p:nvGrpSpPr>
        <p:grpSpPr>
          <a:xfrm>
            <a:off x="755650" y="5555933"/>
            <a:ext cx="8018627" cy="355263"/>
            <a:chOff x="755650" y="5566507"/>
            <a:chExt cx="8018627" cy="355263"/>
          </a:xfrm>
        </p:grpSpPr>
        <p:sp>
          <p:nvSpPr>
            <p:cNvPr id="40969" name="Rectangle 32"/>
            <p:cNvSpPr>
              <a:spLocks noChangeArrowheads="1"/>
            </p:cNvSpPr>
            <p:nvPr/>
          </p:nvSpPr>
          <p:spPr bwMode="auto">
            <a:xfrm>
              <a:off x="755650" y="5566507"/>
              <a:ext cx="2084388" cy="30480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eaLnBrk="0" hangingPunct="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eaLnBrk="0" hangingPunct="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eaLnBrk="0" hangingPunct="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fr-FR" altLang="sv-SE" sz="1400" dirty="0"/>
                <a:t>Indexation</a:t>
              </a:r>
            </a:p>
          </p:txBody>
        </p:sp>
        <p:sp>
          <p:nvSpPr>
            <p:cNvPr id="40986" name="Text Box 58"/>
            <p:cNvSpPr txBox="1">
              <a:spLocks noChangeArrowheads="1"/>
            </p:cNvSpPr>
            <p:nvPr/>
          </p:nvSpPr>
          <p:spPr bwMode="auto">
            <a:xfrm>
              <a:off x="6022607" y="5571269"/>
              <a:ext cx="813341" cy="3099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eaLnBrk="0" hangingPunct="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eaLnBrk="0" hangingPunct="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eaLnBrk="0" hangingPunct="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r>
                <a:rPr lang="fr-FR" altLang="sv-SE" sz="1400" dirty="0"/>
                <a:t>49 826</a:t>
              </a:r>
            </a:p>
          </p:txBody>
        </p:sp>
        <p:sp>
          <p:nvSpPr>
            <p:cNvPr id="40992" name="Text Box 64"/>
            <p:cNvSpPr txBox="1">
              <a:spLocks noChangeArrowheads="1"/>
            </p:cNvSpPr>
            <p:nvPr/>
          </p:nvSpPr>
          <p:spPr bwMode="auto">
            <a:xfrm>
              <a:off x="8074749" y="5611812"/>
              <a:ext cx="699528" cy="3099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eaLnBrk="0" hangingPunct="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eaLnBrk="0" hangingPunct="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eaLnBrk="0" hangingPunct="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r>
                <a:rPr lang="fr-FR" altLang="sv-SE" sz="1400" dirty="0"/>
                <a:t>2 333</a:t>
              </a:r>
            </a:p>
          </p:txBody>
        </p:sp>
      </p:grpSp>
      <p:grpSp>
        <p:nvGrpSpPr>
          <p:cNvPr id="8" name="Grupp 7"/>
          <p:cNvGrpSpPr/>
          <p:nvPr/>
        </p:nvGrpSpPr>
        <p:grpSpPr>
          <a:xfrm>
            <a:off x="755650" y="6023707"/>
            <a:ext cx="8018627" cy="316308"/>
            <a:chOff x="755650" y="6023707"/>
            <a:chExt cx="8018627" cy="316308"/>
          </a:xfrm>
        </p:grpSpPr>
        <p:sp>
          <p:nvSpPr>
            <p:cNvPr id="40971" name="Rectangle 34"/>
            <p:cNvSpPr>
              <a:spLocks noChangeArrowheads="1"/>
            </p:cNvSpPr>
            <p:nvPr/>
          </p:nvSpPr>
          <p:spPr bwMode="auto">
            <a:xfrm>
              <a:off x="755650" y="6023707"/>
              <a:ext cx="3825875" cy="30480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eaLnBrk="0" hangingPunct="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eaLnBrk="0" hangingPunct="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eaLnBrk="0" hangingPunct="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fr-FR" altLang="sv-SE" sz="1400" dirty="0"/>
                <a:t>Valeur</a:t>
              </a:r>
              <a:r>
                <a:rPr lang="fr-FR" altLang="sv-SE" sz="1400" i="1" dirty="0"/>
                <a:t> </a:t>
              </a:r>
              <a:r>
                <a:rPr lang="fr-FR" altLang="sv-SE" sz="1400" dirty="0"/>
                <a:t>au</a:t>
              </a:r>
              <a:r>
                <a:rPr lang="fr-FR" altLang="sv-SE" sz="1400" i="1" dirty="0"/>
                <a:t> </a:t>
              </a:r>
              <a:r>
                <a:rPr lang="fr-FR" altLang="sv-SE" sz="1400" dirty="0"/>
                <a:t>31 Décembre 2016</a:t>
              </a:r>
            </a:p>
          </p:txBody>
        </p:sp>
        <p:sp>
          <p:nvSpPr>
            <p:cNvPr id="40987" name="Text Box 59"/>
            <p:cNvSpPr txBox="1">
              <a:spLocks noChangeArrowheads="1"/>
            </p:cNvSpPr>
            <p:nvPr/>
          </p:nvSpPr>
          <p:spPr bwMode="auto">
            <a:xfrm>
              <a:off x="5732463" y="6028469"/>
              <a:ext cx="1103485" cy="3099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eaLnBrk="0" hangingPunct="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eaLnBrk="0" hangingPunct="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eaLnBrk="0" hangingPunct="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r>
                <a:rPr lang="fr-FR" altLang="sv-SE" sz="1400" dirty="0"/>
                <a:t>1 180 641</a:t>
              </a:r>
            </a:p>
          </p:txBody>
        </p:sp>
        <p:sp>
          <p:nvSpPr>
            <p:cNvPr id="40993" name="Text Box 65"/>
            <p:cNvSpPr txBox="1">
              <a:spLocks noChangeArrowheads="1"/>
            </p:cNvSpPr>
            <p:nvPr/>
          </p:nvSpPr>
          <p:spPr bwMode="auto">
            <a:xfrm>
              <a:off x="7847122" y="6030057"/>
              <a:ext cx="927155" cy="3099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eaLnBrk="0" hangingPunct="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eaLnBrk="0" hangingPunct="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eaLnBrk="0" hangingPunct="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r>
                <a:rPr lang="fr-FR" altLang="sv-SE" sz="1400" dirty="0"/>
                <a:t>226 964</a:t>
              </a:r>
            </a:p>
          </p:txBody>
        </p:sp>
      </p:grpSp>
      <p:sp>
        <p:nvSpPr>
          <p:cNvPr id="40994" name="Rectangle 66"/>
          <p:cNvSpPr>
            <a:spLocks noChangeArrowheads="1"/>
          </p:cNvSpPr>
          <p:nvPr/>
        </p:nvSpPr>
        <p:spPr bwMode="auto">
          <a:xfrm>
            <a:off x="7358063" y="2381250"/>
            <a:ext cx="1438512" cy="217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eaLnBrk="0" hangingPunct="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eaLnBrk="0" hangingPunct="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eaLnBrk="0" hangingPunct="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r>
              <a:rPr lang="fr-FR" altLang="sv-SE" sz="800" dirty="0"/>
              <a:t>1 euro      10 couronnes</a:t>
            </a:r>
          </a:p>
        </p:txBody>
      </p:sp>
      <p:grpSp>
        <p:nvGrpSpPr>
          <p:cNvPr id="4" name="Grupp 3"/>
          <p:cNvGrpSpPr/>
          <p:nvPr/>
        </p:nvGrpSpPr>
        <p:grpSpPr>
          <a:xfrm>
            <a:off x="762054" y="4162141"/>
            <a:ext cx="8012223" cy="350501"/>
            <a:chOff x="762054" y="4190705"/>
            <a:chExt cx="8012223" cy="350501"/>
          </a:xfrm>
        </p:grpSpPr>
        <p:sp>
          <p:nvSpPr>
            <p:cNvPr id="38" name="Rectangle 30"/>
            <p:cNvSpPr>
              <a:spLocks noChangeArrowheads="1"/>
            </p:cNvSpPr>
            <p:nvPr/>
          </p:nvSpPr>
          <p:spPr bwMode="auto">
            <a:xfrm>
              <a:off x="762054" y="4190705"/>
              <a:ext cx="4094163" cy="307777"/>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eaLnBrk="0" hangingPunct="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eaLnBrk="0" hangingPunct="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eaLnBrk="0" hangingPunct="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fr-FR" altLang="sv-SE" sz="1400" dirty="0"/>
                <a:t>Réduction, mécanisme d’equlibrage</a:t>
              </a:r>
            </a:p>
          </p:txBody>
        </p:sp>
        <p:sp>
          <p:nvSpPr>
            <p:cNvPr id="39" name="Text Box 55"/>
            <p:cNvSpPr txBox="1">
              <a:spLocks noChangeArrowheads="1"/>
            </p:cNvSpPr>
            <p:nvPr/>
          </p:nvSpPr>
          <p:spPr bwMode="auto">
            <a:xfrm>
              <a:off x="6168480" y="4190705"/>
              <a:ext cx="667468" cy="3099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eaLnBrk="0" hangingPunct="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eaLnBrk="0" hangingPunct="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eaLnBrk="0" hangingPunct="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r>
                <a:rPr lang="fr-FR" altLang="sv-SE" sz="1400" dirty="0"/>
                <a:t>- 897</a:t>
              </a:r>
            </a:p>
          </p:txBody>
        </p:sp>
        <p:sp>
          <p:nvSpPr>
            <p:cNvPr id="40" name="Text Box 61"/>
            <p:cNvSpPr txBox="1">
              <a:spLocks noChangeArrowheads="1"/>
            </p:cNvSpPr>
            <p:nvPr/>
          </p:nvSpPr>
          <p:spPr bwMode="auto">
            <a:xfrm>
              <a:off x="8510766" y="4231248"/>
              <a:ext cx="263511" cy="3099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eaLnBrk="0" hangingPunct="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eaLnBrk="0" hangingPunct="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eaLnBrk="0" hangingPunct="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eaLnBrk="0" hangingPunct="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r>
                <a:rPr lang="fr-FR" altLang="sv-SE" sz="1400" dirty="0"/>
                <a:t>-</a:t>
              </a:r>
            </a:p>
          </p:txBody>
        </p:sp>
      </p:grpSp>
      <p:sp>
        <p:nvSpPr>
          <p:cNvPr id="47" name="Platshållare för datum 4"/>
          <p:cNvSpPr>
            <a:spLocks noGrp="1"/>
          </p:cNvSpPr>
          <p:nvPr>
            <p:ph type="dt" sz="quarter" idx="11"/>
          </p:nvPr>
        </p:nvSpPr>
        <p:spPr>
          <a:xfrm>
            <a:off x="7435850" y="6470650"/>
            <a:ext cx="900113" cy="217488"/>
          </a:xfrm>
        </p:spPr>
        <p:txBody>
          <a:bodyPr/>
          <a:lstStyle/>
          <a:p>
            <a:fld id="{DAF56A17-5CC4-4649-A234-1AD67177AA58}" type="datetime1">
              <a:rPr lang="sv-SE" smtClean="0"/>
              <a:t>2018-06-28</a:t>
            </a:fld>
            <a:endParaRPr lang="sv-SE" dirty="0"/>
          </a:p>
        </p:txBody>
      </p:sp>
      <p:sp>
        <p:nvSpPr>
          <p:cNvPr id="48" name="Platshållare för sidfot 5"/>
          <p:cNvSpPr>
            <a:spLocks noGrp="1"/>
          </p:cNvSpPr>
          <p:nvPr>
            <p:ph type="ftr" sz="quarter" idx="12"/>
          </p:nvPr>
        </p:nvSpPr>
        <p:spPr>
          <a:xfrm>
            <a:off x="4476750" y="6470650"/>
            <a:ext cx="2879725"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en-US" altLang="sv-SE" sz="800" dirty="0"/>
              <a:t>Ole </a:t>
            </a:r>
            <a:r>
              <a:rPr lang="en-US" altLang="sv-SE" sz="800" dirty="0" err="1"/>
              <a:t>Settergren</a:t>
            </a:r>
            <a:r>
              <a:rPr lang="en-US" altLang="sv-SE" sz="800" dirty="0"/>
              <a:t> </a:t>
            </a:r>
          </a:p>
        </p:txBody>
      </p:sp>
    </p:spTree>
    <p:extLst>
      <p:ext uri="{BB962C8B-B14F-4D97-AF65-F5344CB8AC3E}">
        <p14:creationId xmlns:p14="http://schemas.microsoft.com/office/powerpoint/2010/main" val="326519781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fr-FR" noProof="0" dirty="0"/>
              <a:t>Qui paie les contributions?</a:t>
            </a:r>
          </a:p>
        </p:txBody>
      </p:sp>
      <p:graphicFrame>
        <p:nvGraphicFramePr>
          <p:cNvPr id="5" name="Platshållare för innehåll 3"/>
          <p:cNvGraphicFramePr>
            <a:graphicFrameLocks noGrp="1"/>
          </p:cNvGraphicFramePr>
          <p:nvPr>
            <p:ph sz="half" idx="1"/>
            <p:extLst>
              <p:ext uri="{D42A27DB-BD31-4B8C-83A1-F6EECF244321}">
                <p14:modId xmlns:p14="http://schemas.microsoft.com/office/powerpoint/2010/main" val="3042419532"/>
              </p:ext>
            </p:extLst>
          </p:nvPr>
        </p:nvGraphicFramePr>
        <p:xfrm>
          <a:off x="608074" y="2418538"/>
          <a:ext cx="7134637" cy="2340000"/>
        </p:xfrm>
        <a:graphic>
          <a:graphicData uri="http://schemas.openxmlformats.org/drawingml/2006/table">
            <a:tbl>
              <a:tblPr>
                <a:tableStyleId>{5C22544A-7EE6-4342-B048-85BDC9FD1C3A}</a:tableStyleId>
              </a:tblPr>
              <a:tblGrid>
                <a:gridCol w="5757100">
                  <a:extLst>
                    <a:ext uri="{9D8B030D-6E8A-4147-A177-3AD203B41FA5}">
                      <a16:colId xmlns:a16="http://schemas.microsoft.com/office/drawing/2014/main" xmlns="" val="1845163214"/>
                    </a:ext>
                  </a:extLst>
                </a:gridCol>
                <a:gridCol w="1377537">
                  <a:extLst>
                    <a:ext uri="{9D8B030D-6E8A-4147-A177-3AD203B41FA5}">
                      <a16:colId xmlns:a16="http://schemas.microsoft.com/office/drawing/2014/main" xmlns="" val="2461369379"/>
                    </a:ext>
                  </a:extLst>
                </a:gridCol>
              </a:tblGrid>
              <a:tr h="468000">
                <a:tc>
                  <a:txBody>
                    <a:bodyPr/>
                    <a:lstStyle/>
                    <a:p>
                      <a:pPr algn="l" fontAlgn="b"/>
                      <a:r>
                        <a:rPr lang="fr-FR" sz="1600" u="none" strike="noStrike" kern="1200" noProof="0" dirty="0" smtClean="0">
                          <a:solidFill>
                            <a:schemeClr val="dk1"/>
                          </a:solidFill>
                          <a:effectLst/>
                          <a:latin typeface="+mn-lt"/>
                          <a:ea typeface="+mn-ea"/>
                          <a:cs typeface="+mn-cs"/>
                        </a:rPr>
                        <a:t> Contributions </a:t>
                      </a:r>
                      <a:r>
                        <a:rPr lang="fr-FR" sz="1600" u="none" strike="noStrike" kern="1200" noProof="0" dirty="0">
                          <a:solidFill>
                            <a:schemeClr val="dk1"/>
                          </a:solidFill>
                          <a:effectLst/>
                          <a:latin typeface="+mn-lt"/>
                          <a:ea typeface="+mn-ea"/>
                          <a:cs typeface="+mn-cs"/>
                        </a:rPr>
                        <a:t>« salaire »</a:t>
                      </a:r>
                    </a:p>
                  </a:txBody>
                  <a:tcPr marL="9525" marR="9525" marT="9525" marB="0" anchor="b"/>
                </a:tc>
                <a:tc>
                  <a:txBody>
                    <a:bodyPr/>
                    <a:lstStyle/>
                    <a:p>
                      <a:pPr marL="0" algn="r" defTabSz="914400" rtl="0" eaLnBrk="1" fontAlgn="b" latinLnBrk="0" hangingPunct="1"/>
                      <a:r>
                        <a:rPr lang="fr-FR" sz="1600" u="none" strike="noStrike" kern="1200" noProof="0" dirty="0">
                          <a:solidFill>
                            <a:schemeClr val="dk1"/>
                          </a:solidFill>
                          <a:effectLst/>
                          <a:latin typeface="+mn-lt"/>
                          <a:ea typeface="+mn-ea"/>
                          <a:cs typeface="+mn-cs"/>
                        </a:rPr>
                        <a:t>86</a:t>
                      </a:r>
                      <a:r>
                        <a:rPr lang="fr-FR" sz="1600" u="none" strike="noStrike" kern="1200" baseline="0" noProof="0" dirty="0">
                          <a:solidFill>
                            <a:schemeClr val="dk1"/>
                          </a:solidFill>
                          <a:effectLst/>
                          <a:latin typeface="+mn-lt"/>
                          <a:ea typeface="+mn-ea"/>
                          <a:cs typeface="+mn-cs"/>
                        </a:rPr>
                        <a:t> %</a:t>
                      </a:r>
                      <a:endParaRPr lang="fr-FR" sz="1600" u="none" strike="noStrike" kern="1200" noProof="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3460356343"/>
                  </a:ext>
                </a:extLst>
              </a:tr>
              <a:tr h="468000">
                <a:tc>
                  <a:txBody>
                    <a:bodyPr/>
                    <a:lstStyle/>
                    <a:p>
                      <a:pPr eaLnBrk="1" hangingPunct="1">
                        <a:lnSpc>
                          <a:spcPct val="100000"/>
                        </a:lnSpc>
                        <a:buClrTx/>
                        <a:buFontTx/>
                        <a:buNone/>
                      </a:pPr>
                      <a:r>
                        <a:rPr lang="fr-FR" altLang="sv-SE" sz="1600" u="none" strike="noStrike" kern="1200" noProof="0" dirty="0" smtClean="0">
                          <a:solidFill>
                            <a:schemeClr val="dk1"/>
                          </a:solidFill>
                          <a:effectLst/>
                          <a:latin typeface="+mn-lt"/>
                          <a:ea typeface="+mn-ea"/>
                          <a:cs typeface="+mn-cs"/>
                        </a:rPr>
                        <a:t> Contributions </a:t>
                      </a:r>
                      <a:r>
                        <a:rPr lang="fr-FR" altLang="sv-SE" sz="1600" u="none" strike="noStrike" kern="1200" noProof="0" dirty="0">
                          <a:solidFill>
                            <a:schemeClr val="dk1"/>
                          </a:solidFill>
                          <a:effectLst/>
                          <a:latin typeface="+mn-lt"/>
                          <a:ea typeface="+mn-ea"/>
                          <a:cs typeface="+mn-cs"/>
                        </a:rPr>
                        <a:t>« indépendants »</a:t>
                      </a:r>
                    </a:p>
                  </a:txBody>
                  <a:tcPr marL="9525" marR="9525" marT="9525" marB="0" anchor="b"/>
                </a:tc>
                <a:tc>
                  <a:txBody>
                    <a:bodyPr/>
                    <a:lstStyle/>
                    <a:p>
                      <a:pPr marL="0" algn="r" defTabSz="914400" rtl="0" eaLnBrk="1" fontAlgn="b" latinLnBrk="0" hangingPunct="1"/>
                      <a:r>
                        <a:rPr lang="fr-FR" sz="1600" u="none" strike="noStrike" kern="1200" noProof="0" dirty="0">
                          <a:solidFill>
                            <a:schemeClr val="dk1"/>
                          </a:solidFill>
                          <a:effectLst/>
                          <a:latin typeface="+mn-lt"/>
                          <a:ea typeface="+mn-ea"/>
                          <a:cs typeface="+mn-cs"/>
                        </a:rPr>
                        <a:t>2</a:t>
                      </a:r>
                      <a:r>
                        <a:rPr lang="fr-FR" sz="1600" u="none" strike="noStrike" kern="1200" baseline="0" noProof="0" dirty="0">
                          <a:solidFill>
                            <a:schemeClr val="dk1"/>
                          </a:solidFill>
                          <a:effectLst/>
                          <a:latin typeface="+mn-lt"/>
                          <a:ea typeface="+mn-ea"/>
                          <a:cs typeface="+mn-cs"/>
                        </a:rPr>
                        <a:t> %</a:t>
                      </a:r>
                      <a:endParaRPr lang="fr-FR" sz="1600" u="none" strike="noStrike" kern="1200" noProof="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207018061"/>
                  </a:ext>
                </a:extLst>
              </a:tr>
              <a:tr h="468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600" u="none" strike="noStrike" kern="1200" noProof="0" dirty="0" smtClean="0">
                          <a:solidFill>
                            <a:schemeClr val="dk1"/>
                          </a:solidFill>
                          <a:effectLst/>
                          <a:latin typeface="+mn-lt"/>
                          <a:ea typeface="+mn-ea"/>
                          <a:cs typeface="+mn-cs"/>
                        </a:rPr>
                        <a:t> Contributions</a:t>
                      </a:r>
                      <a:r>
                        <a:rPr lang="fr-FR" sz="1600" u="none" strike="noStrike" kern="1200" baseline="0" noProof="0" dirty="0" smtClean="0">
                          <a:solidFill>
                            <a:schemeClr val="dk1"/>
                          </a:solidFill>
                          <a:effectLst/>
                          <a:latin typeface="+mn-lt"/>
                          <a:ea typeface="+mn-ea"/>
                          <a:cs typeface="+mn-cs"/>
                        </a:rPr>
                        <a:t> </a:t>
                      </a:r>
                      <a:r>
                        <a:rPr lang="fr-FR" sz="1600" u="none" strike="noStrike" kern="1200" baseline="0" noProof="0" dirty="0">
                          <a:solidFill>
                            <a:schemeClr val="dk1"/>
                          </a:solidFill>
                          <a:effectLst/>
                          <a:latin typeface="+mn-lt"/>
                          <a:ea typeface="+mn-ea"/>
                          <a:cs typeface="+mn-cs"/>
                        </a:rPr>
                        <a:t>« l’État: sécurité social »* </a:t>
                      </a:r>
                      <a:endParaRPr lang="fr-FR" sz="1600" u="none" strike="noStrike" kern="1200" noProof="0" dirty="0">
                        <a:solidFill>
                          <a:schemeClr val="dk1"/>
                        </a:solidFill>
                        <a:effectLst/>
                        <a:latin typeface="+mn-lt"/>
                        <a:ea typeface="+mn-ea"/>
                        <a:cs typeface="+mn-cs"/>
                      </a:endParaRPr>
                    </a:p>
                  </a:txBody>
                  <a:tcPr marL="9525" marR="9525" marT="9525" marB="0" anchor="b"/>
                </a:tc>
                <a:tc>
                  <a:txBody>
                    <a:bodyPr/>
                    <a:lstStyle/>
                    <a:p>
                      <a:pPr marL="0" algn="r" defTabSz="914400" rtl="0" eaLnBrk="1" fontAlgn="b" latinLnBrk="0" hangingPunct="1"/>
                      <a:r>
                        <a:rPr lang="fr-FR" sz="1600" u="none" strike="noStrike" kern="1200" noProof="0" dirty="0">
                          <a:solidFill>
                            <a:schemeClr val="dk1"/>
                          </a:solidFill>
                          <a:effectLst/>
                          <a:latin typeface="+mn-lt"/>
                          <a:ea typeface="+mn-ea"/>
                          <a:cs typeface="+mn-cs"/>
                        </a:rPr>
                        <a:t>6 %</a:t>
                      </a:r>
                    </a:p>
                  </a:txBody>
                  <a:tcPr marL="9525" marR="9525" marT="9525" marB="0" anchor="b"/>
                </a:tc>
                <a:extLst>
                  <a:ext uri="{0D108BD9-81ED-4DB2-BD59-A6C34878D82A}">
                    <a16:rowId xmlns:a16="http://schemas.microsoft.com/office/drawing/2014/main" xmlns="" val="1884632592"/>
                  </a:ext>
                </a:extLst>
              </a:tr>
              <a:tr h="468000">
                <a:tc>
                  <a:txBody>
                    <a:bodyPr/>
                    <a:lstStyle/>
                    <a:p>
                      <a:pPr marL="0" algn="l" defTabSz="914400" rtl="0" eaLnBrk="1" fontAlgn="b" latinLnBrk="0" hangingPunct="1"/>
                      <a:r>
                        <a:rPr lang="fr-FR" sz="1600" u="none" strike="noStrike" kern="1200" noProof="0" dirty="0" smtClean="0">
                          <a:solidFill>
                            <a:schemeClr val="dk1"/>
                          </a:solidFill>
                          <a:effectLst/>
                          <a:latin typeface="+mn-lt"/>
                          <a:ea typeface="+mn-ea"/>
                          <a:cs typeface="+mn-cs"/>
                        </a:rPr>
                        <a:t> Contributions</a:t>
                      </a:r>
                      <a:r>
                        <a:rPr lang="fr-FR" sz="1600" u="none" strike="noStrike" kern="1200" baseline="0" noProof="0" dirty="0" smtClean="0">
                          <a:solidFill>
                            <a:schemeClr val="dk1"/>
                          </a:solidFill>
                          <a:effectLst/>
                          <a:latin typeface="+mn-lt"/>
                          <a:ea typeface="+mn-ea"/>
                          <a:cs typeface="+mn-cs"/>
                        </a:rPr>
                        <a:t> </a:t>
                      </a:r>
                      <a:r>
                        <a:rPr lang="fr-FR" sz="1600" u="none" strike="noStrike" kern="1200" baseline="0" noProof="0" dirty="0">
                          <a:solidFill>
                            <a:schemeClr val="dk1"/>
                          </a:solidFill>
                          <a:effectLst/>
                          <a:latin typeface="+mn-lt"/>
                          <a:ea typeface="+mn-ea"/>
                          <a:cs typeface="+mn-cs"/>
                        </a:rPr>
                        <a:t>« l’État: solidarité »**</a:t>
                      </a:r>
                      <a:endParaRPr lang="fr-FR" sz="1600" u="none" strike="noStrike" kern="1200" noProof="0" dirty="0">
                        <a:solidFill>
                          <a:schemeClr val="dk1"/>
                        </a:solidFill>
                        <a:effectLst/>
                        <a:latin typeface="+mn-lt"/>
                        <a:ea typeface="+mn-ea"/>
                        <a:cs typeface="+mn-cs"/>
                      </a:endParaRPr>
                    </a:p>
                  </a:txBody>
                  <a:tcPr marL="9525" marR="9525" marT="9525" marB="0" anchor="b"/>
                </a:tc>
                <a:tc>
                  <a:txBody>
                    <a:bodyPr/>
                    <a:lstStyle/>
                    <a:p>
                      <a:pPr marL="0" algn="r" defTabSz="914400" rtl="0" eaLnBrk="1" fontAlgn="b" latinLnBrk="0" hangingPunct="1"/>
                      <a:r>
                        <a:rPr lang="fr-FR" sz="1600" u="none" strike="noStrike" kern="1200" baseline="0" noProof="0" dirty="0">
                          <a:solidFill>
                            <a:schemeClr val="dk1"/>
                          </a:solidFill>
                          <a:effectLst/>
                          <a:latin typeface="+mn-lt"/>
                          <a:ea typeface="+mn-ea"/>
                          <a:cs typeface="+mn-cs"/>
                        </a:rPr>
                        <a:t>6 %</a:t>
                      </a:r>
                      <a:endParaRPr lang="fr-FR" sz="1600" u="none" strike="noStrike" kern="1200" noProof="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xmlns="" val="117460065"/>
                  </a:ext>
                </a:extLst>
              </a:tr>
              <a:tr h="468000">
                <a:tc>
                  <a:txBody>
                    <a:bodyPr/>
                    <a:lstStyle/>
                    <a:p>
                      <a:pPr marL="0" algn="l" defTabSz="914400" rtl="0" eaLnBrk="1" fontAlgn="b" latinLnBrk="0" hangingPunct="1"/>
                      <a:r>
                        <a:rPr lang="fr-FR" sz="1600" u="none" strike="noStrike" kern="1200" noProof="0" dirty="0" smtClean="0">
                          <a:solidFill>
                            <a:schemeClr val="dk1"/>
                          </a:solidFill>
                          <a:effectLst/>
                          <a:latin typeface="+mn-lt"/>
                          <a:ea typeface="+mn-ea"/>
                          <a:cs typeface="+mn-cs"/>
                        </a:rPr>
                        <a:t> Total</a:t>
                      </a:r>
                      <a:endParaRPr lang="fr-FR" sz="1600" u="none" strike="noStrike" kern="1200" noProof="0" dirty="0">
                        <a:solidFill>
                          <a:schemeClr val="dk1"/>
                        </a:solidFill>
                        <a:effectLst/>
                        <a:latin typeface="+mn-lt"/>
                        <a:ea typeface="+mn-ea"/>
                        <a:cs typeface="+mn-cs"/>
                      </a:endParaRPr>
                    </a:p>
                  </a:txBody>
                  <a:tcPr marL="9525" marR="9525" marT="9525" marB="0" anchor="b"/>
                </a:tc>
                <a:tc>
                  <a:txBody>
                    <a:bodyPr/>
                    <a:lstStyle/>
                    <a:p>
                      <a:pPr marL="0" algn="r" defTabSz="914400" rtl="0" eaLnBrk="1" fontAlgn="b" latinLnBrk="0" hangingPunct="1"/>
                      <a:r>
                        <a:rPr lang="fr-FR" sz="1600" u="none" strike="noStrike" kern="1200" noProof="0" dirty="0">
                          <a:solidFill>
                            <a:schemeClr val="dk1"/>
                          </a:solidFill>
                          <a:effectLst/>
                          <a:latin typeface="+mn-lt"/>
                          <a:ea typeface="+mn-ea"/>
                          <a:cs typeface="+mn-cs"/>
                        </a:rPr>
                        <a:t>100 %</a:t>
                      </a:r>
                    </a:p>
                  </a:txBody>
                  <a:tcPr marL="9525" marR="9525" marT="9525" marB="0" anchor="b"/>
                </a:tc>
                <a:extLst>
                  <a:ext uri="{0D108BD9-81ED-4DB2-BD59-A6C34878D82A}">
                    <a16:rowId xmlns:a16="http://schemas.microsoft.com/office/drawing/2014/main" xmlns="" val="1685771924"/>
                  </a:ext>
                </a:extLst>
              </a:tr>
            </a:tbl>
          </a:graphicData>
        </a:graphic>
      </p:graphicFrame>
      <p:sp>
        <p:nvSpPr>
          <p:cNvPr id="3" name="textruta 2"/>
          <p:cNvSpPr txBox="1"/>
          <p:nvPr/>
        </p:nvSpPr>
        <p:spPr>
          <a:xfrm>
            <a:off x="641268" y="4850083"/>
            <a:ext cx="7133684" cy="246221"/>
          </a:xfrm>
          <a:prstGeom prst="rect">
            <a:avLst/>
          </a:prstGeom>
          <a:noFill/>
        </p:spPr>
        <p:txBody>
          <a:bodyPr wrap="none" rtlCol="0">
            <a:spAutoFit/>
          </a:bodyPr>
          <a:lstStyle/>
          <a:p>
            <a:r>
              <a:rPr lang="fr-FR" sz="1000" dirty="0"/>
              <a:t>*Contributions de l´État sur tous les paiements de sécurité sociale comme maladie, chômage, parental, etc</a:t>
            </a:r>
          </a:p>
        </p:txBody>
      </p:sp>
      <p:sp>
        <p:nvSpPr>
          <p:cNvPr id="6" name="textruta 5"/>
          <p:cNvSpPr txBox="1"/>
          <p:nvPr/>
        </p:nvSpPr>
        <p:spPr>
          <a:xfrm>
            <a:off x="641268" y="5061858"/>
            <a:ext cx="7173759" cy="246221"/>
          </a:xfrm>
          <a:prstGeom prst="rect">
            <a:avLst/>
          </a:prstGeom>
          <a:noFill/>
        </p:spPr>
        <p:txBody>
          <a:bodyPr wrap="none" rtlCol="0">
            <a:spAutoFit/>
          </a:bodyPr>
          <a:lstStyle/>
          <a:p>
            <a:r>
              <a:rPr lang="fr-FR" sz="1000" dirty="0"/>
              <a:t>**Contributions « spéciales » de l´État pour trois cas spécifique: invalidité, enfants, études universitaires. </a:t>
            </a:r>
          </a:p>
        </p:txBody>
      </p:sp>
      <p:sp>
        <p:nvSpPr>
          <p:cNvPr id="7" name="Platshållare för sidfot 5"/>
          <p:cNvSpPr>
            <a:spLocks noGrp="1"/>
          </p:cNvSpPr>
          <p:nvPr>
            <p:ph type="ftr" sz="quarter" idx="12"/>
          </p:nvPr>
        </p:nvSpPr>
        <p:spPr>
          <a:xfrm>
            <a:off x="4476750" y="6470650"/>
            <a:ext cx="2879725"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en-US" altLang="sv-SE" sz="800" dirty="0"/>
              <a:t>Ole </a:t>
            </a:r>
            <a:r>
              <a:rPr lang="en-US" altLang="sv-SE" sz="800" dirty="0" err="1"/>
              <a:t>Settergren</a:t>
            </a:r>
            <a:r>
              <a:rPr lang="en-US" altLang="sv-SE" sz="800" dirty="0"/>
              <a:t> </a:t>
            </a:r>
          </a:p>
        </p:txBody>
      </p:sp>
      <p:sp>
        <p:nvSpPr>
          <p:cNvPr id="8" name="Platshållare för datum 3"/>
          <p:cNvSpPr>
            <a:spLocks noGrp="1"/>
          </p:cNvSpPr>
          <p:nvPr>
            <p:ph type="dt" sz="quarter" idx="11"/>
          </p:nvPr>
        </p:nvSpPr>
        <p:spPr>
          <a:xfrm>
            <a:off x="7435850" y="6470650"/>
            <a:ext cx="900113" cy="217488"/>
          </a:xfrm>
        </p:spPr>
        <p:txBody>
          <a:bodyPr/>
          <a:lstStyle/>
          <a:p>
            <a:fld id="{16AC8E8C-9CBC-4808-B4F4-1162B8C48B68}" type="datetime1">
              <a:rPr lang="sv-SE" smtClean="0"/>
              <a:t>2018-06-28</a:t>
            </a:fld>
            <a:endParaRPr lang="sv-SE" dirty="0"/>
          </a:p>
        </p:txBody>
      </p:sp>
    </p:spTree>
    <p:extLst>
      <p:ext uri="{BB962C8B-B14F-4D97-AF65-F5344CB8AC3E}">
        <p14:creationId xmlns:p14="http://schemas.microsoft.com/office/powerpoint/2010/main" val="1775773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p:cNvSpPr>
            <a:spLocks noGrp="1" noChangeArrowheads="1"/>
          </p:cNvSpPr>
          <p:nvPr>
            <p:ph type="sldNum" sz="quarter" idx="4"/>
          </p:nvPr>
        </p:nvSpPr>
        <p:spPr/>
        <p:txBody>
          <a:bodyPr/>
          <a:lstStyle/>
          <a:p>
            <a:fld id="{11A92F77-1D62-457D-ABB0-9DC4B365A9E0}" type="slidenum">
              <a:rPr lang="sv-SE"/>
              <a:pPr/>
              <a:t>2</a:t>
            </a:fld>
            <a:endParaRPr lang="sv-SE"/>
          </a:p>
        </p:txBody>
      </p:sp>
      <p:sp>
        <p:nvSpPr>
          <p:cNvPr id="5" name="Rectangle 18"/>
          <p:cNvSpPr>
            <a:spLocks noGrp="1" noChangeArrowheads="1"/>
          </p:cNvSpPr>
          <p:nvPr>
            <p:ph type="dt" sz="quarter" idx="2"/>
          </p:nvPr>
        </p:nvSpPr>
        <p:spPr/>
        <p:txBody>
          <a:bodyPr/>
          <a:lstStyle/>
          <a:p>
            <a:fld id="{FDDD51F2-3570-4342-AFF1-A6E44C137317}" type="datetime1">
              <a:rPr lang="sv-SE" smtClean="0"/>
              <a:t>2018-06-28</a:t>
            </a:fld>
            <a:endParaRPr lang="sv-SE" dirty="0"/>
          </a:p>
        </p:txBody>
      </p:sp>
      <p:sp>
        <p:nvSpPr>
          <p:cNvPr id="6" name="Rectangle 23"/>
          <p:cNvSpPr>
            <a:spLocks noGrp="1" noChangeArrowheads="1"/>
          </p:cNvSpPr>
          <p:nvPr>
            <p:ph type="ftr" sz="quarter" idx="3"/>
          </p:nvPr>
        </p:nvSpPr>
        <p:spPr/>
        <p:txBody>
          <a:bodyPr/>
          <a:lstStyle/>
          <a:p>
            <a:r>
              <a:rPr lang="sv-SE" dirty="0"/>
              <a:t>Ole Settergren¤</a:t>
            </a:r>
          </a:p>
        </p:txBody>
      </p:sp>
      <p:sp>
        <p:nvSpPr>
          <p:cNvPr id="5124" name="Rectangle 4"/>
          <p:cNvSpPr>
            <a:spLocks noGrp="1" noChangeArrowheads="1"/>
          </p:cNvSpPr>
          <p:nvPr>
            <p:ph type="ctrTitle"/>
          </p:nvPr>
        </p:nvSpPr>
        <p:spPr/>
        <p:txBody>
          <a:bodyPr/>
          <a:lstStyle/>
          <a:p>
            <a:r>
              <a:rPr lang="fr-FR" sz="2800" b="1" noProof="0"/>
              <a:t> </a:t>
            </a:r>
            <a:r>
              <a:rPr lang="fr-FR" sz="2800" b="1" noProof="0" smtClean="0"/>
              <a:t>Comptes </a:t>
            </a:r>
            <a:r>
              <a:rPr lang="fr-FR" sz="2800" b="1" noProof="0" dirty="0" smtClean="0"/>
              <a:t>Notionnels en Suède</a:t>
            </a:r>
            <a:endParaRPr lang="fr-FR" sz="2800" b="1" noProof="0" dirty="0"/>
          </a:p>
        </p:txBody>
      </p:sp>
      <p:sp>
        <p:nvSpPr>
          <p:cNvPr id="2" name="Underrubrik 1"/>
          <p:cNvSpPr>
            <a:spLocks noGrp="1"/>
          </p:cNvSpPr>
          <p:nvPr>
            <p:ph type="subTitle" idx="1"/>
          </p:nvPr>
        </p:nvSpPr>
        <p:spPr/>
        <p:txBody>
          <a:bodyPr/>
          <a:lstStyle/>
          <a:p>
            <a:r>
              <a:rPr lang="fr-FR" dirty="0"/>
              <a:t>Comment est-ce que ça marche et quelques expériences</a:t>
            </a:r>
            <a:endParaRPr lang="sv-SE" dirty="0"/>
          </a:p>
        </p:txBody>
      </p:sp>
    </p:spTree>
    <p:extLst>
      <p:ext uri="{BB962C8B-B14F-4D97-AF65-F5344CB8AC3E}">
        <p14:creationId xmlns:p14="http://schemas.microsoft.com/office/powerpoint/2010/main" val="15918584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fr-FR" dirty="0"/>
              <a:t>Contributions et « droits à la retraite » hommes et femmes, 2016</a:t>
            </a:r>
            <a:endParaRPr lang="sv-SE" dirty="0"/>
          </a:p>
        </p:txBody>
      </p:sp>
      <p:graphicFrame>
        <p:nvGraphicFramePr>
          <p:cNvPr id="5" name="Platshållare för innehåll 3"/>
          <p:cNvGraphicFramePr>
            <a:graphicFrameLocks noGrp="1"/>
          </p:cNvGraphicFramePr>
          <p:nvPr>
            <p:ph idx="1"/>
            <p:extLst>
              <p:ext uri="{D42A27DB-BD31-4B8C-83A1-F6EECF244321}">
                <p14:modId xmlns:p14="http://schemas.microsoft.com/office/powerpoint/2010/main" val="2792800847"/>
              </p:ext>
            </p:extLst>
          </p:nvPr>
        </p:nvGraphicFramePr>
        <p:xfrm>
          <a:off x="514350" y="2367111"/>
          <a:ext cx="8109418" cy="2484000"/>
        </p:xfrm>
        <a:graphic>
          <a:graphicData uri="http://schemas.openxmlformats.org/drawingml/2006/table">
            <a:tbl>
              <a:tblPr>
                <a:tableStyleId>{5C22544A-7EE6-4342-B048-85BDC9FD1C3A}</a:tableStyleId>
              </a:tblPr>
              <a:tblGrid>
                <a:gridCol w="7245559">
                  <a:extLst>
                    <a:ext uri="{9D8B030D-6E8A-4147-A177-3AD203B41FA5}">
                      <a16:colId xmlns:a16="http://schemas.microsoft.com/office/drawing/2014/main" xmlns="" val="1845163214"/>
                    </a:ext>
                  </a:extLst>
                </a:gridCol>
                <a:gridCol w="863859">
                  <a:extLst>
                    <a:ext uri="{9D8B030D-6E8A-4147-A177-3AD203B41FA5}">
                      <a16:colId xmlns:a16="http://schemas.microsoft.com/office/drawing/2014/main" xmlns="" val="2461369379"/>
                    </a:ext>
                  </a:extLst>
                </a:gridCol>
              </a:tblGrid>
              <a:tr h="828000">
                <a:tc>
                  <a:txBody>
                    <a:bodyPr/>
                    <a:lstStyle/>
                    <a:p>
                      <a:pPr algn="l" fontAlgn="b"/>
                      <a:r>
                        <a:rPr lang="fr-FR" sz="1600" u="none" strike="noStrike" kern="1200" noProof="0" dirty="0" smtClean="0">
                          <a:solidFill>
                            <a:schemeClr val="dk1"/>
                          </a:solidFill>
                          <a:effectLst/>
                          <a:latin typeface="+mn-lt"/>
                          <a:ea typeface="+mn-ea"/>
                          <a:cs typeface="+mn-cs"/>
                        </a:rPr>
                        <a:t>Les</a:t>
                      </a:r>
                      <a:r>
                        <a:rPr lang="fr-FR" sz="1600" u="none" strike="noStrike" kern="1200" baseline="0" noProof="0" dirty="0" smtClean="0">
                          <a:solidFill>
                            <a:schemeClr val="dk1"/>
                          </a:solidFill>
                          <a:effectLst/>
                          <a:latin typeface="+mn-lt"/>
                          <a:ea typeface="+mn-ea"/>
                          <a:cs typeface="+mn-cs"/>
                        </a:rPr>
                        <a:t> </a:t>
                      </a:r>
                      <a:r>
                        <a:rPr lang="fr-FR" sz="1600" u="none" strike="noStrike" kern="1200" baseline="0" noProof="0" dirty="0">
                          <a:solidFill>
                            <a:schemeClr val="dk1"/>
                          </a:solidFill>
                          <a:effectLst/>
                          <a:latin typeface="+mn-lt"/>
                          <a:ea typeface="+mn-ea"/>
                          <a:cs typeface="+mn-cs"/>
                        </a:rPr>
                        <a:t>revenus des femmes en % des hommes </a:t>
                      </a:r>
                      <a:endParaRPr lang="fr-FR" sz="1600" u="none" strike="noStrike" kern="1200" noProof="0" dirty="0">
                        <a:solidFill>
                          <a:schemeClr val="dk1"/>
                        </a:solidFill>
                        <a:effectLst/>
                        <a:latin typeface="+mn-lt"/>
                        <a:ea typeface="+mn-ea"/>
                        <a:cs typeface="+mn-cs"/>
                      </a:endParaRPr>
                    </a:p>
                  </a:txBody>
                  <a:tcPr marL="10826" marR="10826" marT="9525" marB="0" anchor="b"/>
                </a:tc>
                <a:tc>
                  <a:txBody>
                    <a:bodyPr/>
                    <a:lstStyle/>
                    <a:p>
                      <a:pPr marL="0" algn="r" defTabSz="914400" rtl="0" eaLnBrk="1" fontAlgn="b" latinLnBrk="0" hangingPunct="1"/>
                      <a:r>
                        <a:rPr lang="fr-FR" sz="1600" u="none" strike="noStrike" kern="1200" baseline="0" noProof="0" dirty="0">
                          <a:solidFill>
                            <a:schemeClr val="dk1"/>
                          </a:solidFill>
                          <a:effectLst/>
                          <a:latin typeface="+mn-lt"/>
                          <a:ea typeface="+mn-ea"/>
                          <a:cs typeface="+mn-cs"/>
                        </a:rPr>
                        <a:t>78 %</a:t>
                      </a:r>
                      <a:endParaRPr lang="fr-FR" sz="1600" u="none" strike="noStrike" kern="1200" noProof="0" dirty="0">
                        <a:solidFill>
                          <a:schemeClr val="dk1"/>
                        </a:solidFill>
                        <a:effectLst/>
                        <a:latin typeface="+mn-lt"/>
                        <a:ea typeface="+mn-ea"/>
                        <a:cs typeface="+mn-cs"/>
                      </a:endParaRPr>
                    </a:p>
                  </a:txBody>
                  <a:tcPr marL="10826" marR="10826" marT="9525" marB="0" anchor="b"/>
                </a:tc>
                <a:extLst>
                  <a:ext uri="{0D108BD9-81ED-4DB2-BD59-A6C34878D82A}">
                    <a16:rowId xmlns:a16="http://schemas.microsoft.com/office/drawing/2014/main" xmlns="" val="3460356343"/>
                  </a:ext>
                </a:extLst>
              </a:tr>
              <a:tr h="828000">
                <a:tc>
                  <a:txBody>
                    <a:bodyPr/>
                    <a:lstStyle/>
                    <a:p>
                      <a:pPr eaLnBrk="1" hangingPunct="1">
                        <a:lnSpc>
                          <a:spcPct val="100000"/>
                        </a:lnSpc>
                        <a:buClrTx/>
                        <a:buFontTx/>
                        <a:buNone/>
                      </a:pPr>
                      <a:r>
                        <a:rPr lang="fr-FR" altLang="sv-SE" sz="1600" u="none" strike="noStrike" kern="1200" noProof="0" dirty="0" smtClean="0">
                          <a:solidFill>
                            <a:schemeClr val="dk1"/>
                          </a:solidFill>
                          <a:effectLst/>
                          <a:latin typeface="+mn-lt"/>
                          <a:ea typeface="+mn-ea"/>
                          <a:cs typeface="+mn-cs"/>
                        </a:rPr>
                        <a:t>Le</a:t>
                      </a:r>
                      <a:r>
                        <a:rPr lang="fr-FR" altLang="sv-SE" sz="1600" u="none" strike="noStrike" kern="1200" baseline="0" noProof="0" dirty="0" smtClean="0">
                          <a:solidFill>
                            <a:schemeClr val="dk1"/>
                          </a:solidFill>
                          <a:effectLst/>
                          <a:latin typeface="+mn-lt"/>
                          <a:ea typeface="+mn-ea"/>
                          <a:cs typeface="+mn-cs"/>
                        </a:rPr>
                        <a:t> </a:t>
                      </a:r>
                      <a:r>
                        <a:rPr lang="fr-FR" altLang="sv-SE" sz="1600" u="none" strike="noStrike" kern="1200" baseline="0" noProof="0" dirty="0">
                          <a:solidFill>
                            <a:schemeClr val="dk1"/>
                          </a:solidFill>
                          <a:effectLst/>
                          <a:latin typeface="+mn-lt"/>
                          <a:ea typeface="+mn-ea"/>
                          <a:cs typeface="+mn-cs"/>
                        </a:rPr>
                        <a:t>revenu « pension » des femmes en % des hommes (effet du </a:t>
                      </a:r>
                      <a:r>
                        <a:rPr lang="fr-FR" altLang="sv-SE" sz="1600" u="none" strike="noStrike" kern="1200" baseline="0" noProof="0" dirty="0" smtClean="0">
                          <a:solidFill>
                            <a:schemeClr val="dk1"/>
                          </a:solidFill>
                          <a:effectLst/>
                          <a:latin typeface="+mn-lt"/>
                          <a:ea typeface="+mn-ea"/>
                          <a:cs typeface="+mn-cs"/>
                        </a:rPr>
                        <a:t> plafond</a:t>
                      </a:r>
                      <a:r>
                        <a:rPr lang="fr-FR" altLang="sv-SE" sz="1600" u="none" strike="noStrike" kern="1200" baseline="0" noProof="0" dirty="0">
                          <a:solidFill>
                            <a:schemeClr val="dk1"/>
                          </a:solidFill>
                          <a:effectLst/>
                          <a:latin typeface="+mn-lt"/>
                          <a:ea typeface="+mn-ea"/>
                          <a:cs typeface="+mn-cs"/>
                        </a:rPr>
                        <a:t>)</a:t>
                      </a:r>
                      <a:endParaRPr lang="fr-FR" altLang="sv-SE" sz="1600" u="none" strike="noStrike" kern="1200" noProof="0" dirty="0">
                        <a:solidFill>
                          <a:schemeClr val="dk1"/>
                        </a:solidFill>
                        <a:effectLst/>
                        <a:latin typeface="+mn-lt"/>
                        <a:ea typeface="+mn-ea"/>
                        <a:cs typeface="+mn-cs"/>
                      </a:endParaRPr>
                    </a:p>
                  </a:txBody>
                  <a:tcPr marL="10826" marR="10826" marT="9525" marB="0" anchor="b"/>
                </a:tc>
                <a:tc>
                  <a:txBody>
                    <a:bodyPr/>
                    <a:lstStyle/>
                    <a:p>
                      <a:pPr marL="0" algn="r" defTabSz="914400" rtl="0" eaLnBrk="1" fontAlgn="b" latinLnBrk="0" hangingPunct="1"/>
                      <a:r>
                        <a:rPr lang="fr-FR" sz="1600" u="none" strike="noStrike" kern="1200" baseline="0" noProof="0" dirty="0">
                          <a:solidFill>
                            <a:schemeClr val="dk1"/>
                          </a:solidFill>
                          <a:effectLst/>
                          <a:latin typeface="+mn-lt"/>
                          <a:ea typeface="+mn-ea"/>
                          <a:cs typeface="+mn-cs"/>
                        </a:rPr>
                        <a:t>85 %</a:t>
                      </a:r>
                      <a:endParaRPr lang="fr-FR" sz="1600" u="none" strike="noStrike" kern="1200" noProof="0" dirty="0">
                        <a:solidFill>
                          <a:schemeClr val="dk1"/>
                        </a:solidFill>
                        <a:effectLst/>
                        <a:latin typeface="+mn-lt"/>
                        <a:ea typeface="+mn-ea"/>
                        <a:cs typeface="+mn-cs"/>
                      </a:endParaRPr>
                    </a:p>
                  </a:txBody>
                  <a:tcPr marL="10826" marR="10826" marT="9525" marB="0" anchor="b"/>
                </a:tc>
                <a:extLst>
                  <a:ext uri="{0D108BD9-81ED-4DB2-BD59-A6C34878D82A}">
                    <a16:rowId xmlns:a16="http://schemas.microsoft.com/office/drawing/2014/main" xmlns="" val="1207018061"/>
                  </a:ext>
                </a:extLst>
              </a:tr>
              <a:tr h="828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600" u="none" strike="noStrike" kern="1200" noProof="0" dirty="0" smtClean="0">
                          <a:solidFill>
                            <a:schemeClr val="dk1"/>
                          </a:solidFill>
                          <a:effectLst/>
                          <a:latin typeface="+mn-lt"/>
                          <a:ea typeface="+mn-ea"/>
                          <a:cs typeface="+mn-cs"/>
                        </a:rPr>
                        <a:t>Le</a:t>
                      </a:r>
                      <a:r>
                        <a:rPr lang="fr-FR" sz="1600" u="none" strike="noStrike" kern="1200" baseline="0" noProof="0" dirty="0" smtClean="0">
                          <a:solidFill>
                            <a:schemeClr val="dk1"/>
                          </a:solidFill>
                          <a:effectLst/>
                          <a:latin typeface="+mn-lt"/>
                          <a:ea typeface="+mn-ea"/>
                          <a:cs typeface="+mn-cs"/>
                        </a:rPr>
                        <a:t> </a:t>
                      </a:r>
                      <a:r>
                        <a:rPr lang="fr-FR" sz="1600" u="none" strike="noStrike" kern="1200" baseline="0" noProof="0" dirty="0">
                          <a:solidFill>
                            <a:schemeClr val="dk1"/>
                          </a:solidFill>
                          <a:effectLst/>
                          <a:latin typeface="+mn-lt"/>
                          <a:ea typeface="+mn-ea"/>
                          <a:cs typeface="+mn-cs"/>
                        </a:rPr>
                        <a:t>versement au « comptes de pension » des femmes en % des hommes (effet des contributions « solidarité » de l’État)</a:t>
                      </a:r>
                      <a:endParaRPr lang="fr-FR" sz="1600" u="none" strike="noStrike" kern="1200" noProof="0" dirty="0">
                        <a:solidFill>
                          <a:schemeClr val="dk1"/>
                        </a:solidFill>
                        <a:effectLst/>
                        <a:latin typeface="+mn-lt"/>
                        <a:ea typeface="+mn-ea"/>
                        <a:cs typeface="+mn-cs"/>
                      </a:endParaRPr>
                    </a:p>
                  </a:txBody>
                  <a:tcPr marL="10826" marR="10826" marT="9525" marB="0" anchor="b"/>
                </a:tc>
                <a:tc>
                  <a:txBody>
                    <a:bodyPr/>
                    <a:lstStyle/>
                    <a:p>
                      <a:pPr marL="0" algn="r" defTabSz="914400" rtl="0" eaLnBrk="1" fontAlgn="b" latinLnBrk="0" hangingPunct="1"/>
                      <a:r>
                        <a:rPr lang="fr-FR" sz="1600" u="none" strike="noStrike" kern="1200" noProof="0" dirty="0">
                          <a:solidFill>
                            <a:schemeClr val="dk1"/>
                          </a:solidFill>
                          <a:effectLst/>
                          <a:latin typeface="+mn-lt"/>
                          <a:ea typeface="+mn-ea"/>
                          <a:cs typeface="+mn-cs"/>
                        </a:rPr>
                        <a:t>92</a:t>
                      </a:r>
                      <a:r>
                        <a:rPr lang="fr-FR" sz="1600" u="none" strike="noStrike" kern="1200" baseline="0" noProof="0" dirty="0">
                          <a:solidFill>
                            <a:schemeClr val="dk1"/>
                          </a:solidFill>
                          <a:effectLst/>
                          <a:latin typeface="+mn-lt"/>
                          <a:ea typeface="+mn-ea"/>
                          <a:cs typeface="+mn-cs"/>
                        </a:rPr>
                        <a:t> </a:t>
                      </a:r>
                      <a:r>
                        <a:rPr lang="fr-FR" sz="1600" u="none" strike="noStrike" kern="1200" noProof="0" dirty="0">
                          <a:solidFill>
                            <a:schemeClr val="dk1"/>
                          </a:solidFill>
                          <a:effectLst/>
                          <a:latin typeface="+mn-lt"/>
                          <a:ea typeface="+mn-ea"/>
                          <a:cs typeface="+mn-cs"/>
                        </a:rPr>
                        <a:t>%</a:t>
                      </a:r>
                    </a:p>
                  </a:txBody>
                  <a:tcPr marL="10826" marR="10826" marT="9525" marB="0" anchor="b"/>
                </a:tc>
                <a:extLst>
                  <a:ext uri="{0D108BD9-81ED-4DB2-BD59-A6C34878D82A}">
                    <a16:rowId xmlns:a16="http://schemas.microsoft.com/office/drawing/2014/main" xmlns="" val="1884632592"/>
                  </a:ext>
                </a:extLst>
              </a:tr>
            </a:tbl>
          </a:graphicData>
        </a:graphic>
      </p:graphicFrame>
      <p:sp>
        <p:nvSpPr>
          <p:cNvPr id="6" name="Platshållare för sidfot 5"/>
          <p:cNvSpPr>
            <a:spLocks noGrp="1"/>
          </p:cNvSpPr>
          <p:nvPr>
            <p:ph type="ftr" sz="quarter" idx="12"/>
          </p:nvPr>
        </p:nvSpPr>
        <p:spPr>
          <a:xfrm>
            <a:off x="4476750" y="6470650"/>
            <a:ext cx="2879725"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en-US" altLang="sv-SE" sz="800" dirty="0"/>
              <a:t>Ole </a:t>
            </a:r>
            <a:r>
              <a:rPr lang="en-US" altLang="sv-SE" sz="800" dirty="0" err="1"/>
              <a:t>Settergren</a:t>
            </a:r>
            <a:r>
              <a:rPr lang="en-US" altLang="sv-SE" sz="800" dirty="0"/>
              <a:t> </a:t>
            </a:r>
          </a:p>
        </p:txBody>
      </p:sp>
      <p:sp>
        <p:nvSpPr>
          <p:cNvPr id="7" name="Platshållare för datum 3"/>
          <p:cNvSpPr>
            <a:spLocks noGrp="1"/>
          </p:cNvSpPr>
          <p:nvPr>
            <p:ph type="dt" sz="quarter" idx="11"/>
          </p:nvPr>
        </p:nvSpPr>
        <p:spPr>
          <a:xfrm>
            <a:off x="7435850" y="6470650"/>
            <a:ext cx="900113" cy="217488"/>
          </a:xfrm>
        </p:spPr>
        <p:txBody>
          <a:bodyPr/>
          <a:lstStyle/>
          <a:p>
            <a:fld id="{16AC8E8C-9CBC-4808-B4F4-1162B8C48B68}" type="datetime1">
              <a:rPr lang="sv-SE" smtClean="0"/>
              <a:t>2018-06-28</a:t>
            </a:fld>
            <a:endParaRPr lang="sv-SE" dirty="0"/>
          </a:p>
        </p:txBody>
      </p:sp>
    </p:spTree>
    <p:extLst>
      <p:ext uri="{BB962C8B-B14F-4D97-AF65-F5344CB8AC3E}">
        <p14:creationId xmlns:p14="http://schemas.microsoft.com/office/powerpoint/2010/main" val="29716589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fr-FR" altLang="sv-SE" dirty="0"/>
              <a:t>Le nouveau système assure son équilibre économique du fait de </a:t>
            </a:r>
            <a:r>
              <a:rPr lang="fr-FR" altLang="sv-SE" dirty="0" smtClean="0"/>
              <a:t>:</a:t>
            </a:r>
            <a:endParaRPr lang="sv-SE" dirty="0"/>
          </a:p>
        </p:txBody>
      </p:sp>
      <p:sp>
        <p:nvSpPr>
          <p:cNvPr id="47106" name="Platshållare för bildnumm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fld id="{3C0A0555-63F2-48EB-B262-6AAF50252793}" type="slidenum">
              <a:rPr lang="en-US" altLang="sv-SE" sz="800"/>
              <a:pPr>
                <a:lnSpc>
                  <a:spcPct val="100000"/>
                </a:lnSpc>
                <a:buClrTx/>
                <a:buFontTx/>
                <a:buNone/>
              </a:pPr>
              <a:t>21</a:t>
            </a:fld>
            <a:endParaRPr lang="en-US" altLang="sv-SE" sz="800"/>
          </a:p>
        </p:txBody>
      </p:sp>
      <p:sp>
        <p:nvSpPr>
          <p:cNvPr id="47108" name="Platshållare för sidfot 5"/>
          <p:cNvSpPr>
            <a:spLocks noGrp="1"/>
          </p:cNvSpPr>
          <p:nvPr>
            <p:ph type="ftr"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en-US" altLang="sv-SE" sz="800" dirty="0"/>
              <a:t>Ole </a:t>
            </a:r>
            <a:r>
              <a:rPr lang="en-US" altLang="sv-SE" sz="800" dirty="0" err="1"/>
              <a:t>Settergren</a:t>
            </a:r>
            <a:r>
              <a:rPr lang="en-US" altLang="sv-SE" sz="800" dirty="0"/>
              <a:t> </a:t>
            </a:r>
          </a:p>
        </p:txBody>
      </p:sp>
      <p:sp>
        <p:nvSpPr>
          <p:cNvPr id="47123" name="Rectangle 4"/>
          <p:cNvSpPr>
            <a:spLocks noChangeArrowheads="1"/>
          </p:cNvSpPr>
          <p:nvPr/>
        </p:nvSpPr>
        <p:spPr bwMode="auto">
          <a:xfrm>
            <a:off x="1116013" y="2039655"/>
            <a:ext cx="6942138"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fr-FR" altLang="sv-SE" sz="1800" dirty="0"/>
              <a:t>Il n’y a pas de droit à la pension sans cotisation et il n’y a pas de cotisation sans droit à la pension.</a:t>
            </a:r>
            <a:endParaRPr lang="sv-SE" altLang="sv-SE" sz="1800" dirty="0"/>
          </a:p>
        </p:txBody>
      </p:sp>
      <p:sp>
        <p:nvSpPr>
          <p:cNvPr id="47121" name="Rectangle 7"/>
          <p:cNvSpPr>
            <a:spLocks noChangeArrowheads="1"/>
          </p:cNvSpPr>
          <p:nvPr/>
        </p:nvSpPr>
        <p:spPr bwMode="auto">
          <a:xfrm>
            <a:off x="1116013" y="2816158"/>
            <a:ext cx="6723062"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fr-FR" altLang="sv-SE" sz="1800" dirty="0"/>
              <a:t>L’indexation, « les intérêts » sur les sommes cotisées correspond à l’augmentation du salaire moyen.</a:t>
            </a:r>
            <a:endParaRPr lang="sv-SE" altLang="sv-SE" sz="1800" dirty="0"/>
          </a:p>
        </p:txBody>
      </p:sp>
      <p:sp>
        <p:nvSpPr>
          <p:cNvPr id="47119" name="Rectangle 10"/>
          <p:cNvSpPr>
            <a:spLocks noChangeArrowheads="1"/>
          </p:cNvSpPr>
          <p:nvPr/>
        </p:nvSpPr>
        <p:spPr bwMode="auto">
          <a:xfrm>
            <a:off x="1116013" y="3587899"/>
            <a:ext cx="6942137"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fr-FR" altLang="sv-SE" sz="1800" dirty="0"/>
              <a:t>L´augmentation de l’espérance de vie entraîne une diminution des pensions pour chaque tranche d’âge sauf si l’on accepte de prolonger sa vie professionnelle. </a:t>
            </a:r>
            <a:endParaRPr lang="sv-SE" altLang="sv-SE" sz="1800" dirty="0"/>
          </a:p>
        </p:txBody>
      </p:sp>
      <p:sp>
        <p:nvSpPr>
          <p:cNvPr id="47117" name="Rectangle 13"/>
          <p:cNvSpPr>
            <a:spLocks noChangeArrowheads="1"/>
          </p:cNvSpPr>
          <p:nvPr/>
        </p:nvSpPr>
        <p:spPr bwMode="auto">
          <a:xfrm>
            <a:off x="1116013" y="4642215"/>
            <a:ext cx="69659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fr-FR" altLang="sv-SE" sz="1800" dirty="0"/>
              <a:t>L’existence des fonds d’équilibrage permet aussi la viabilité financière du système.</a:t>
            </a:r>
            <a:endParaRPr lang="sv-SE" altLang="sv-SE" sz="1800" dirty="0"/>
          </a:p>
        </p:txBody>
      </p:sp>
      <p:sp>
        <p:nvSpPr>
          <p:cNvPr id="47115" name="Rectangle 16"/>
          <p:cNvSpPr>
            <a:spLocks noChangeArrowheads="1"/>
          </p:cNvSpPr>
          <p:nvPr/>
        </p:nvSpPr>
        <p:spPr bwMode="auto">
          <a:xfrm>
            <a:off x="1116013" y="5413955"/>
            <a:ext cx="7056437" cy="915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nchor="ctr">
            <a:spAutoFit/>
          </a:bodyPr>
          <a:lstStyle>
            <a:lvl1pPr defTabSz="762000">
              <a:lnSpc>
                <a:spcPts val="2800"/>
              </a:lnSpc>
              <a:buClr>
                <a:schemeClr val="accent1"/>
              </a:buClr>
              <a:buChar char="•"/>
              <a:tabLst>
                <a:tab pos="266700" algn="l"/>
                <a:tab pos="457200" algn="l"/>
              </a:tabLst>
              <a:defRPr sz="2000">
                <a:solidFill>
                  <a:schemeClr val="tx1"/>
                </a:solidFill>
                <a:latin typeface="Verdana" panose="020B0604030504040204" pitchFamily="34" charset="0"/>
                <a:cs typeface="Arial" panose="020B0604020202020204" pitchFamily="34" charset="0"/>
              </a:defRPr>
            </a:lvl1pPr>
            <a:lvl2pPr marL="742950" indent="-285750" defTabSz="762000">
              <a:lnSpc>
                <a:spcPts val="2800"/>
              </a:lnSpc>
              <a:buClr>
                <a:schemeClr val="accent1"/>
              </a:buClr>
              <a:buFont typeface="Arial" panose="020B0604020202020204" pitchFamily="34" charset="0"/>
              <a:buChar char="–"/>
              <a:tabLst>
                <a:tab pos="266700" algn="l"/>
                <a:tab pos="457200" algn="l"/>
              </a:tabLst>
              <a:defRPr sz="1600">
                <a:solidFill>
                  <a:schemeClr val="tx1"/>
                </a:solidFill>
                <a:latin typeface="Verdana" panose="020B0604030504040204" pitchFamily="34" charset="0"/>
                <a:cs typeface="Arial" panose="020B0604020202020204" pitchFamily="34" charset="0"/>
              </a:defRPr>
            </a:lvl2pPr>
            <a:lvl3pPr marL="1143000" indent="-228600" defTabSz="762000">
              <a:lnSpc>
                <a:spcPts val="2800"/>
              </a:lnSpc>
              <a:buClr>
                <a:schemeClr val="accent1"/>
              </a:buClr>
              <a:buChar char="•"/>
              <a:tabLst>
                <a:tab pos="266700" algn="l"/>
                <a:tab pos="457200" algn="l"/>
              </a:tabLst>
              <a:defRPr sz="1300">
                <a:solidFill>
                  <a:schemeClr val="tx1"/>
                </a:solidFill>
                <a:latin typeface="Verdana" panose="020B0604030504040204" pitchFamily="34" charset="0"/>
                <a:cs typeface="Arial" panose="020B0604020202020204" pitchFamily="34" charset="0"/>
              </a:defRPr>
            </a:lvl3pPr>
            <a:lvl4pPr marL="1600200" indent="-228600" defTabSz="762000">
              <a:lnSpc>
                <a:spcPts val="2800"/>
              </a:lnSpc>
              <a:buClr>
                <a:schemeClr val="accent1"/>
              </a:buClr>
              <a:buChar char="•"/>
              <a:tabLst>
                <a:tab pos="266700" algn="l"/>
                <a:tab pos="457200" algn="l"/>
              </a:tabLst>
              <a:defRPr sz="1000">
                <a:solidFill>
                  <a:schemeClr val="tx1"/>
                </a:solidFill>
                <a:latin typeface="Verdana" panose="020B0604030504040204" pitchFamily="34" charset="0"/>
                <a:cs typeface="Arial" panose="020B0604020202020204" pitchFamily="34" charset="0"/>
              </a:defRPr>
            </a:lvl4pPr>
            <a:lvl5pPr marL="2057400" indent="-228600" defTabSz="762000">
              <a:lnSpc>
                <a:spcPts val="2800"/>
              </a:lnSpc>
              <a:buClr>
                <a:schemeClr val="accent1"/>
              </a:buClr>
              <a:buChar char="•"/>
              <a:tabLst>
                <a:tab pos="266700" algn="l"/>
                <a:tab pos="457200" algn="l"/>
              </a:tabLst>
              <a:defRPr sz="2000">
                <a:solidFill>
                  <a:schemeClr val="tx1"/>
                </a:solidFill>
                <a:latin typeface="Verdana" panose="020B0604030504040204" pitchFamily="34" charset="0"/>
                <a:cs typeface="Arial" panose="020B0604020202020204" pitchFamily="34" charset="0"/>
              </a:defRPr>
            </a:lvl5pPr>
            <a:lvl6pPr marL="2514600" indent="-228600" defTabSz="762000" eaLnBrk="0" fontAlgn="base" hangingPunct="0">
              <a:lnSpc>
                <a:spcPts val="2800"/>
              </a:lnSpc>
              <a:spcBef>
                <a:spcPct val="0"/>
              </a:spcBef>
              <a:spcAft>
                <a:spcPct val="0"/>
              </a:spcAft>
              <a:buClr>
                <a:schemeClr val="accent1"/>
              </a:buClr>
              <a:buChar char="•"/>
              <a:tabLst>
                <a:tab pos="266700" algn="l"/>
                <a:tab pos="457200" algn="l"/>
              </a:tabLst>
              <a:defRPr sz="2000">
                <a:solidFill>
                  <a:schemeClr val="tx1"/>
                </a:solidFill>
                <a:latin typeface="Verdana" panose="020B0604030504040204" pitchFamily="34" charset="0"/>
                <a:cs typeface="Arial" panose="020B0604020202020204" pitchFamily="34" charset="0"/>
              </a:defRPr>
            </a:lvl6pPr>
            <a:lvl7pPr marL="2971800" indent="-228600" defTabSz="762000" eaLnBrk="0" fontAlgn="base" hangingPunct="0">
              <a:lnSpc>
                <a:spcPts val="2800"/>
              </a:lnSpc>
              <a:spcBef>
                <a:spcPct val="0"/>
              </a:spcBef>
              <a:spcAft>
                <a:spcPct val="0"/>
              </a:spcAft>
              <a:buClr>
                <a:schemeClr val="accent1"/>
              </a:buClr>
              <a:buChar char="•"/>
              <a:tabLst>
                <a:tab pos="266700" algn="l"/>
                <a:tab pos="457200" algn="l"/>
              </a:tabLst>
              <a:defRPr sz="2000">
                <a:solidFill>
                  <a:schemeClr val="tx1"/>
                </a:solidFill>
                <a:latin typeface="Verdana" panose="020B0604030504040204" pitchFamily="34" charset="0"/>
                <a:cs typeface="Arial" panose="020B0604020202020204" pitchFamily="34" charset="0"/>
              </a:defRPr>
            </a:lvl7pPr>
            <a:lvl8pPr marL="3429000" indent="-228600" defTabSz="762000" eaLnBrk="0" fontAlgn="base" hangingPunct="0">
              <a:lnSpc>
                <a:spcPts val="2800"/>
              </a:lnSpc>
              <a:spcBef>
                <a:spcPct val="0"/>
              </a:spcBef>
              <a:spcAft>
                <a:spcPct val="0"/>
              </a:spcAft>
              <a:buClr>
                <a:schemeClr val="accent1"/>
              </a:buClr>
              <a:buChar char="•"/>
              <a:tabLst>
                <a:tab pos="266700" algn="l"/>
                <a:tab pos="457200" algn="l"/>
              </a:tabLst>
              <a:defRPr sz="2000">
                <a:solidFill>
                  <a:schemeClr val="tx1"/>
                </a:solidFill>
                <a:latin typeface="Verdana" panose="020B0604030504040204" pitchFamily="34" charset="0"/>
                <a:cs typeface="Arial" panose="020B0604020202020204" pitchFamily="34" charset="0"/>
              </a:defRPr>
            </a:lvl8pPr>
            <a:lvl9pPr marL="3886200" indent="-228600" defTabSz="762000" eaLnBrk="0" fontAlgn="base" hangingPunct="0">
              <a:lnSpc>
                <a:spcPts val="2800"/>
              </a:lnSpc>
              <a:spcBef>
                <a:spcPct val="0"/>
              </a:spcBef>
              <a:spcAft>
                <a:spcPct val="0"/>
              </a:spcAft>
              <a:buClr>
                <a:schemeClr val="accent1"/>
              </a:buClr>
              <a:buChar char="•"/>
              <a:tabLst>
                <a:tab pos="266700" algn="l"/>
                <a:tab pos="457200" algn="l"/>
              </a:tabLst>
              <a:defRPr sz="2000">
                <a:solidFill>
                  <a:schemeClr val="tx1"/>
                </a:solidFill>
                <a:latin typeface="Verdana" panose="020B0604030504040204" pitchFamily="34" charset="0"/>
                <a:cs typeface="Arial" panose="020B0604020202020204" pitchFamily="34" charset="0"/>
              </a:defRPr>
            </a:lvl9pPr>
          </a:lstStyle>
          <a:p>
            <a:pPr algn="just">
              <a:lnSpc>
                <a:spcPct val="100000"/>
              </a:lnSpc>
              <a:buClrTx/>
              <a:buFontTx/>
              <a:buNone/>
            </a:pPr>
            <a:r>
              <a:rPr lang="fr-FR" altLang="sv-SE" sz="1800" dirty="0"/>
              <a:t>Le mécanisme d’équilibrage réduit automatiquement le taux d’intérêt des comptes notionnels et des pensions lorsque le passif du système est plus important que l’actif. </a:t>
            </a:r>
          </a:p>
        </p:txBody>
      </p:sp>
      <p:sp>
        <p:nvSpPr>
          <p:cNvPr id="21" name="Rektangel 20"/>
          <p:cNvSpPr/>
          <p:nvPr/>
        </p:nvSpPr>
        <p:spPr>
          <a:xfrm>
            <a:off x="426010" y="1962091"/>
            <a:ext cx="510076" cy="707886"/>
          </a:xfrm>
          <a:prstGeom prst="rect">
            <a:avLst/>
          </a:prstGeom>
          <a:noFill/>
        </p:spPr>
        <p:txBody>
          <a:bodyPr wrap="none" lIns="91440" tIns="45720" rIns="91440" bIns="45720">
            <a:spAutoFit/>
          </a:bodyPr>
          <a:lstStyle/>
          <a:p>
            <a:pPr algn="ctr"/>
            <a:r>
              <a:rPr lang="sv-SE"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a:t>
            </a:r>
          </a:p>
        </p:txBody>
      </p:sp>
      <p:sp>
        <p:nvSpPr>
          <p:cNvPr id="22" name="Rektangel 21"/>
          <p:cNvSpPr/>
          <p:nvPr/>
        </p:nvSpPr>
        <p:spPr>
          <a:xfrm>
            <a:off x="426010" y="2755934"/>
            <a:ext cx="510076" cy="707886"/>
          </a:xfrm>
          <a:prstGeom prst="rect">
            <a:avLst/>
          </a:prstGeom>
          <a:noFill/>
        </p:spPr>
        <p:txBody>
          <a:bodyPr wrap="none" lIns="91440" tIns="45720" rIns="91440" bIns="45720">
            <a:spAutoFit/>
          </a:bodyPr>
          <a:lstStyle/>
          <a:p>
            <a:pPr algn="ctr"/>
            <a:r>
              <a:rPr lang="sv-SE" sz="40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2</a:t>
            </a:r>
            <a:endParaRPr lang="sv-SE"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23" name="Rektangel 22"/>
          <p:cNvSpPr/>
          <p:nvPr/>
        </p:nvSpPr>
        <p:spPr>
          <a:xfrm>
            <a:off x="426010" y="3528270"/>
            <a:ext cx="510076" cy="707886"/>
          </a:xfrm>
          <a:prstGeom prst="rect">
            <a:avLst/>
          </a:prstGeom>
          <a:noFill/>
        </p:spPr>
        <p:txBody>
          <a:bodyPr wrap="none" lIns="91440" tIns="45720" rIns="91440" bIns="45720">
            <a:spAutoFit/>
          </a:bodyPr>
          <a:lstStyle/>
          <a:p>
            <a:pPr algn="ctr"/>
            <a:r>
              <a:rPr lang="sv-SE" sz="40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3</a:t>
            </a:r>
            <a:endParaRPr lang="sv-SE"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24" name="Rektangel 23"/>
          <p:cNvSpPr/>
          <p:nvPr/>
        </p:nvSpPr>
        <p:spPr>
          <a:xfrm>
            <a:off x="426010" y="4554569"/>
            <a:ext cx="510076" cy="707886"/>
          </a:xfrm>
          <a:prstGeom prst="rect">
            <a:avLst/>
          </a:prstGeom>
          <a:noFill/>
        </p:spPr>
        <p:txBody>
          <a:bodyPr wrap="none" lIns="91440" tIns="45720" rIns="91440" bIns="45720">
            <a:spAutoFit/>
          </a:bodyPr>
          <a:lstStyle/>
          <a:p>
            <a:pPr algn="ctr"/>
            <a:r>
              <a:rPr lang="sv-SE" sz="40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4</a:t>
            </a:r>
            <a:endParaRPr lang="sv-SE"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25" name="Rektangel 24"/>
          <p:cNvSpPr/>
          <p:nvPr/>
        </p:nvSpPr>
        <p:spPr>
          <a:xfrm>
            <a:off x="426010" y="5364590"/>
            <a:ext cx="510076" cy="707886"/>
          </a:xfrm>
          <a:prstGeom prst="rect">
            <a:avLst/>
          </a:prstGeom>
          <a:noFill/>
        </p:spPr>
        <p:txBody>
          <a:bodyPr wrap="none" lIns="91440" tIns="45720" rIns="91440" bIns="45720">
            <a:spAutoFit/>
          </a:bodyPr>
          <a:lstStyle/>
          <a:p>
            <a:pPr algn="ctr"/>
            <a:r>
              <a:rPr lang="sv-SE" sz="40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5</a:t>
            </a:r>
            <a:endParaRPr lang="sv-SE"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26" name="Platshållare för datum 4"/>
          <p:cNvSpPr>
            <a:spLocks noGrp="1"/>
          </p:cNvSpPr>
          <p:nvPr>
            <p:ph type="dt" sz="quarter" idx="11"/>
          </p:nvPr>
        </p:nvSpPr>
        <p:spPr>
          <a:xfrm>
            <a:off x="7435850" y="6470650"/>
            <a:ext cx="900113" cy="217488"/>
          </a:xfrm>
        </p:spPr>
        <p:txBody>
          <a:bodyPr/>
          <a:lstStyle/>
          <a:p>
            <a:fld id="{DAF56A17-5CC4-4649-A234-1AD67177AA58}" type="datetime1">
              <a:rPr lang="sv-SE" smtClean="0"/>
              <a:t>2018-06-28</a:t>
            </a:fld>
            <a:endParaRPr lang="sv-SE" dirty="0"/>
          </a:p>
        </p:txBody>
      </p:sp>
    </p:spTree>
    <p:extLst>
      <p:ext uri="{BB962C8B-B14F-4D97-AF65-F5344CB8AC3E}">
        <p14:creationId xmlns:p14="http://schemas.microsoft.com/office/powerpoint/2010/main" val="133495784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091917" y="2309378"/>
            <a:ext cx="211888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eaLnBrk="0" hangingPunct="0">
              <a:defRPr sz="1400">
                <a:solidFill>
                  <a:schemeClr val="tx1"/>
                </a:solidFill>
                <a:latin typeface="Verdana" pitchFamily="34" charset="0"/>
                <a:cs typeface="Arial" charset="0"/>
              </a:defRPr>
            </a:lvl1pPr>
            <a:lvl2pPr marL="742950" indent="-285750" defTabSz="762000" eaLnBrk="0" hangingPunct="0">
              <a:defRPr sz="1400">
                <a:solidFill>
                  <a:schemeClr val="tx1"/>
                </a:solidFill>
                <a:latin typeface="Verdana" pitchFamily="34" charset="0"/>
                <a:cs typeface="Arial" charset="0"/>
              </a:defRPr>
            </a:lvl2pPr>
            <a:lvl3pPr marL="1143000" indent="-228600" defTabSz="762000" eaLnBrk="0" hangingPunct="0">
              <a:defRPr sz="1400">
                <a:solidFill>
                  <a:schemeClr val="tx1"/>
                </a:solidFill>
                <a:latin typeface="Verdana" pitchFamily="34" charset="0"/>
                <a:cs typeface="Arial" charset="0"/>
              </a:defRPr>
            </a:lvl3pPr>
            <a:lvl4pPr marL="1600200" indent="-228600" defTabSz="762000" eaLnBrk="0" hangingPunct="0">
              <a:defRPr sz="1400">
                <a:solidFill>
                  <a:schemeClr val="tx1"/>
                </a:solidFill>
                <a:latin typeface="Verdana" pitchFamily="34" charset="0"/>
                <a:cs typeface="Arial" charset="0"/>
              </a:defRPr>
            </a:lvl4pPr>
            <a:lvl5pPr marL="2057400" indent="-228600" defTabSz="762000" eaLnBrk="0" hangingPunct="0">
              <a:defRPr sz="1400">
                <a:solidFill>
                  <a:schemeClr val="tx1"/>
                </a:solidFill>
                <a:latin typeface="Verdana" pitchFamily="34" charset="0"/>
                <a:cs typeface="Arial" charset="0"/>
              </a:defRPr>
            </a:lvl5pPr>
            <a:lvl6pPr marL="2514600" indent="-228600" defTabSz="762000" eaLnBrk="0" fontAlgn="base" hangingPunct="0">
              <a:spcBef>
                <a:spcPct val="0"/>
              </a:spcBef>
              <a:spcAft>
                <a:spcPct val="0"/>
              </a:spcAft>
              <a:defRPr sz="1400">
                <a:solidFill>
                  <a:schemeClr val="tx1"/>
                </a:solidFill>
                <a:latin typeface="Verdana" pitchFamily="34" charset="0"/>
                <a:cs typeface="Arial" charset="0"/>
              </a:defRPr>
            </a:lvl6pPr>
            <a:lvl7pPr marL="2971800" indent="-228600" defTabSz="762000" eaLnBrk="0" fontAlgn="base" hangingPunct="0">
              <a:spcBef>
                <a:spcPct val="0"/>
              </a:spcBef>
              <a:spcAft>
                <a:spcPct val="0"/>
              </a:spcAft>
              <a:defRPr sz="1400">
                <a:solidFill>
                  <a:schemeClr val="tx1"/>
                </a:solidFill>
                <a:latin typeface="Verdana" pitchFamily="34" charset="0"/>
                <a:cs typeface="Arial" charset="0"/>
              </a:defRPr>
            </a:lvl7pPr>
            <a:lvl8pPr marL="3429000" indent="-228600" defTabSz="762000" eaLnBrk="0" fontAlgn="base" hangingPunct="0">
              <a:spcBef>
                <a:spcPct val="0"/>
              </a:spcBef>
              <a:spcAft>
                <a:spcPct val="0"/>
              </a:spcAft>
              <a:defRPr sz="1400">
                <a:solidFill>
                  <a:schemeClr val="tx1"/>
                </a:solidFill>
                <a:latin typeface="Verdana" pitchFamily="34" charset="0"/>
                <a:cs typeface="Arial" charset="0"/>
              </a:defRPr>
            </a:lvl8pPr>
            <a:lvl9pPr marL="3886200" indent="-228600" defTabSz="762000" eaLnBrk="0" fontAlgn="base" hangingPunct="0">
              <a:spcBef>
                <a:spcPct val="0"/>
              </a:spcBef>
              <a:spcAft>
                <a:spcPct val="0"/>
              </a:spcAft>
              <a:defRPr sz="1400">
                <a:solidFill>
                  <a:schemeClr val="tx1"/>
                </a:solidFill>
                <a:latin typeface="Verdana" pitchFamily="34" charset="0"/>
                <a:cs typeface="Arial" charset="0"/>
              </a:defRPr>
            </a:lvl9pPr>
          </a:lstStyle>
          <a:p>
            <a:r>
              <a:rPr lang="en-GB" sz="2800" dirty="0" smtClean="0">
                <a:latin typeface="Calibri" panose="020F0502020204030204" pitchFamily="34" charset="0"/>
                <a:cs typeface="Calibri" panose="020F0502020204030204" pitchFamily="34" charset="0"/>
              </a:rPr>
              <a:t>Le quotient </a:t>
            </a:r>
            <a:r>
              <a:rPr lang="en-GB" sz="2800" dirty="0" err="1" smtClean="0">
                <a:latin typeface="Calibri" panose="020F0502020204030204" pitchFamily="34" charset="0"/>
                <a:cs typeface="Calibri" panose="020F0502020204030204" pitchFamily="34" charset="0"/>
              </a:rPr>
              <a:t>d’équilibrage</a:t>
            </a:r>
            <a:endParaRPr lang="en-GB" sz="2800" dirty="0">
              <a:latin typeface="Calibri" panose="020F0502020204030204" pitchFamily="34" charset="0"/>
              <a:cs typeface="Calibri" panose="020F0502020204030204" pitchFamily="34" charset="0"/>
            </a:endParaRPr>
          </a:p>
        </p:txBody>
      </p:sp>
      <p:sp>
        <p:nvSpPr>
          <p:cNvPr id="48131" name="Line 3"/>
          <p:cNvSpPr>
            <a:spLocks noChangeShapeType="1"/>
          </p:cNvSpPr>
          <p:nvPr/>
        </p:nvSpPr>
        <p:spPr bwMode="auto">
          <a:xfrm>
            <a:off x="3886200" y="2797175"/>
            <a:ext cx="51054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48132" name="Rectangle 4"/>
          <p:cNvSpPr>
            <a:spLocks noChangeArrowheads="1"/>
          </p:cNvSpPr>
          <p:nvPr/>
        </p:nvSpPr>
        <p:spPr bwMode="auto">
          <a:xfrm>
            <a:off x="5383213" y="2986088"/>
            <a:ext cx="2057400" cy="1662112"/>
          </a:xfrm>
          <a:prstGeom prst="rect">
            <a:avLst/>
          </a:prstGeom>
          <a:solidFill>
            <a:schemeClr val="accent1"/>
          </a:solidFill>
          <a:ln w="12700">
            <a:noFill/>
            <a:miter lim="800000"/>
            <a:headEnd/>
            <a:tailEnd/>
          </a:ln>
          <a:effectLst/>
          <a:extLst/>
        </p:spPr>
        <p:txBody>
          <a:bodyPr wrap="none" anchor="ctr"/>
          <a:lstStyle/>
          <a:p>
            <a:pPr algn="ctr"/>
            <a:r>
              <a:rPr lang="sv-SE" sz="2400" dirty="0" smtClean="0">
                <a:solidFill>
                  <a:schemeClr val="bg1"/>
                </a:solidFill>
                <a:latin typeface="Calibri" panose="020F0502020204030204" pitchFamily="34" charset="0"/>
                <a:cs typeface="Calibri" panose="020F0502020204030204" pitchFamily="34" charset="0"/>
              </a:rPr>
              <a:t>La </a:t>
            </a:r>
            <a:r>
              <a:rPr lang="sv-SE" sz="2400" dirty="0" err="1" smtClean="0">
                <a:solidFill>
                  <a:schemeClr val="bg1"/>
                </a:solidFill>
                <a:latin typeface="Calibri" panose="020F0502020204030204" pitchFamily="34" charset="0"/>
                <a:cs typeface="Calibri" panose="020F0502020204030204" pitchFamily="34" charset="0"/>
              </a:rPr>
              <a:t>dette</a:t>
            </a:r>
            <a:r>
              <a:rPr lang="sv-SE" sz="2400" dirty="0" smtClean="0">
                <a:solidFill>
                  <a:schemeClr val="bg1"/>
                </a:solidFill>
                <a:latin typeface="Calibri" panose="020F0502020204030204" pitchFamily="34" charset="0"/>
                <a:cs typeface="Calibri" panose="020F0502020204030204" pitchFamily="34" charset="0"/>
              </a:rPr>
              <a:t> </a:t>
            </a:r>
          </a:p>
          <a:p>
            <a:pPr algn="ctr"/>
            <a:r>
              <a:rPr lang="sv-SE" sz="2400" dirty="0" smtClean="0">
                <a:solidFill>
                  <a:schemeClr val="bg1"/>
                </a:solidFill>
                <a:latin typeface="Calibri" panose="020F0502020204030204" pitchFamily="34" charset="0"/>
                <a:cs typeface="Calibri" panose="020F0502020204030204" pitchFamily="34" charset="0"/>
              </a:rPr>
              <a:t>des pensions</a:t>
            </a:r>
            <a:endParaRPr lang="sv-SE" sz="2400" dirty="0">
              <a:solidFill>
                <a:schemeClr val="bg1"/>
              </a:solidFill>
              <a:latin typeface="Calibri" panose="020F0502020204030204" pitchFamily="34" charset="0"/>
              <a:cs typeface="Calibri" panose="020F0502020204030204" pitchFamily="34" charset="0"/>
            </a:endParaRPr>
          </a:p>
        </p:txBody>
      </p:sp>
      <p:sp>
        <p:nvSpPr>
          <p:cNvPr id="48134" name="Rectangle 6"/>
          <p:cNvSpPr>
            <a:spLocks noChangeArrowheads="1"/>
          </p:cNvSpPr>
          <p:nvPr/>
        </p:nvSpPr>
        <p:spPr bwMode="auto">
          <a:xfrm>
            <a:off x="6569075" y="1362075"/>
            <a:ext cx="2162175" cy="1295400"/>
          </a:xfrm>
          <a:prstGeom prst="rect">
            <a:avLst/>
          </a:prstGeom>
          <a:solidFill>
            <a:srgbClr val="5EB0E6"/>
          </a:solidFill>
          <a:ln w="12700">
            <a:noFill/>
            <a:miter lim="800000"/>
            <a:headEnd/>
            <a:tailEnd/>
          </a:ln>
          <a:effectLst/>
          <a:extLst/>
        </p:spPr>
        <p:txBody>
          <a:bodyPr wrap="none" anchor="ctr"/>
          <a:lstStyle/>
          <a:p>
            <a:pPr algn="ctr"/>
            <a:r>
              <a:rPr lang="sv-SE" sz="2400" dirty="0" smtClean="0">
                <a:latin typeface="Calibri" panose="020F0502020204030204" pitchFamily="34" charset="0"/>
                <a:cs typeface="Calibri" panose="020F0502020204030204" pitchFamily="34" charset="0"/>
              </a:rPr>
              <a:t>La ”</a:t>
            </a:r>
            <a:r>
              <a:rPr lang="sv-SE" sz="2400" dirty="0" err="1" smtClean="0">
                <a:latin typeface="Calibri" panose="020F0502020204030204" pitchFamily="34" charset="0"/>
                <a:cs typeface="Calibri" panose="020F0502020204030204" pitchFamily="34" charset="0"/>
              </a:rPr>
              <a:t>valeur</a:t>
            </a:r>
            <a:r>
              <a:rPr lang="sv-SE" sz="2400" dirty="0" smtClean="0">
                <a:latin typeface="Calibri" panose="020F0502020204030204" pitchFamily="34" charset="0"/>
                <a:cs typeface="Calibri" panose="020F0502020204030204" pitchFamily="34" charset="0"/>
              </a:rPr>
              <a:t>” des </a:t>
            </a:r>
          </a:p>
          <a:p>
            <a:pPr algn="ctr"/>
            <a:r>
              <a:rPr lang="sv-SE" sz="2400" dirty="0" err="1" smtClean="0">
                <a:latin typeface="Calibri" panose="020F0502020204030204" pitchFamily="34" charset="0"/>
                <a:cs typeface="Calibri" panose="020F0502020204030204" pitchFamily="34" charset="0"/>
              </a:rPr>
              <a:t>cotisations</a:t>
            </a:r>
            <a:endParaRPr lang="sv-SE" sz="2400" dirty="0">
              <a:latin typeface="Calibri" panose="020F0502020204030204" pitchFamily="34" charset="0"/>
              <a:cs typeface="Calibri" panose="020F0502020204030204" pitchFamily="34" charset="0"/>
            </a:endParaRPr>
          </a:p>
        </p:txBody>
      </p:sp>
      <p:sp>
        <p:nvSpPr>
          <p:cNvPr id="48136" name="Text Box 8"/>
          <p:cNvSpPr txBox="1">
            <a:spLocks noChangeArrowheads="1"/>
          </p:cNvSpPr>
          <p:nvPr/>
        </p:nvSpPr>
        <p:spPr bwMode="auto">
          <a:xfrm>
            <a:off x="6048375" y="2105025"/>
            <a:ext cx="473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1400">
                <a:solidFill>
                  <a:schemeClr val="tx1"/>
                </a:solidFill>
                <a:latin typeface="Verdana" pitchFamily="34" charset="0"/>
                <a:cs typeface="Arial" charset="0"/>
              </a:defRPr>
            </a:lvl1pPr>
            <a:lvl2pPr marL="742950" indent="-285750" defTabSz="762000" eaLnBrk="0" hangingPunct="0">
              <a:defRPr sz="1400">
                <a:solidFill>
                  <a:schemeClr val="tx1"/>
                </a:solidFill>
                <a:latin typeface="Verdana" pitchFamily="34" charset="0"/>
                <a:cs typeface="Arial" charset="0"/>
              </a:defRPr>
            </a:lvl2pPr>
            <a:lvl3pPr marL="1143000" indent="-228600" defTabSz="762000" eaLnBrk="0" hangingPunct="0">
              <a:defRPr sz="1400">
                <a:solidFill>
                  <a:schemeClr val="tx1"/>
                </a:solidFill>
                <a:latin typeface="Verdana" pitchFamily="34" charset="0"/>
                <a:cs typeface="Arial" charset="0"/>
              </a:defRPr>
            </a:lvl3pPr>
            <a:lvl4pPr marL="1600200" indent="-228600" defTabSz="762000" eaLnBrk="0" hangingPunct="0">
              <a:defRPr sz="1400">
                <a:solidFill>
                  <a:schemeClr val="tx1"/>
                </a:solidFill>
                <a:latin typeface="Verdana" pitchFamily="34" charset="0"/>
                <a:cs typeface="Arial" charset="0"/>
              </a:defRPr>
            </a:lvl4pPr>
            <a:lvl5pPr marL="2057400" indent="-228600" defTabSz="762000" eaLnBrk="0" hangingPunct="0">
              <a:defRPr sz="1400">
                <a:solidFill>
                  <a:schemeClr val="tx1"/>
                </a:solidFill>
                <a:latin typeface="Verdana" pitchFamily="34" charset="0"/>
                <a:cs typeface="Arial" charset="0"/>
              </a:defRPr>
            </a:lvl5pPr>
            <a:lvl6pPr marL="2514600" indent="-228600" defTabSz="762000" eaLnBrk="0" fontAlgn="base" hangingPunct="0">
              <a:spcBef>
                <a:spcPct val="0"/>
              </a:spcBef>
              <a:spcAft>
                <a:spcPct val="0"/>
              </a:spcAft>
              <a:defRPr sz="1400">
                <a:solidFill>
                  <a:schemeClr val="tx1"/>
                </a:solidFill>
                <a:latin typeface="Verdana" pitchFamily="34" charset="0"/>
                <a:cs typeface="Arial" charset="0"/>
              </a:defRPr>
            </a:lvl6pPr>
            <a:lvl7pPr marL="2971800" indent="-228600" defTabSz="762000" eaLnBrk="0" fontAlgn="base" hangingPunct="0">
              <a:spcBef>
                <a:spcPct val="0"/>
              </a:spcBef>
              <a:spcAft>
                <a:spcPct val="0"/>
              </a:spcAft>
              <a:defRPr sz="1400">
                <a:solidFill>
                  <a:schemeClr val="tx1"/>
                </a:solidFill>
                <a:latin typeface="Verdana" pitchFamily="34" charset="0"/>
                <a:cs typeface="Arial" charset="0"/>
              </a:defRPr>
            </a:lvl7pPr>
            <a:lvl8pPr marL="3429000" indent="-228600" defTabSz="762000" eaLnBrk="0" fontAlgn="base" hangingPunct="0">
              <a:spcBef>
                <a:spcPct val="0"/>
              </a:spcBef>
              <a:spcAft>
                <a:spcPct val="0"/>
              </a:spcAft>
              <a:defRPr sz="1400">
                <a:solidFill>
                  <a:schemeClr val="tx1"/>
                </a:solidFill>
                <a:latin typeface="Verdana" pitchFamily="34" charset="0"/>
                <a:cs typeface="Arial" charset="0"/>
              </a:defRPr>
            </a:lvl8pPr>
            <a:lvl9pPr marL="3886200" indent="-228600" defTabSz="762000" eaLnBrk="0" fontAlgn="base" hangingPunct="0">
              <a:spcBef>
                <a:spcPct val="0"/>
              </a:spcBef>
              <a:spcAft>
                <a:spcPct val="0"/>
              </a:spcAft>
              <a:defRPr sz="1400">
                <a:solidFill>
                  <a:schemeClr val="tx1"/>
                </a:solidFill>
                <a:latin typeface="Verdana" pitchFamily="34" charset="0"/>
                <a:cs typeface="Arial" charset="0"/>
              </a:defRPr>
            </a:lvl9pPr>
          </a:lstStyle>
          <a:p>
            <a:r>
              <a:rPr lang="en-GB" sz="4000" b="1">
                <a:latin typeface="Times" pitchFamily="18" charset="0"/>
              </a:rPr>
              <a:t>+</a:t>
            </a:r>
          </a:p>
        </p:txBody>
      </p:sp>
      <p:sp>
        <p:nvSpPr>
          <p:cNvPr id="48137" name="Rectangle 9"/>
          <p:cNvSpPr>
            <a:spLocks noChangeArrowheads="1"/>
          </p:cNvSpPr>
          <p:nvPr/>
        </p:nvSpPr>
        <p:spPr bwMode="auto">
          <a:xfrm>
            <a:off x="3200400" y="2425700"/>
            <a:ext cx="473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762000" eaLnBrk="0" hangingPunct="0"/>
            <a:r>
              <a:rPr lang="en-GB" sz="4000" b="1">
                <a:latin typeface="Times" pitchFamily="18" charset="0"/>
              </a:rPr>
              <a:t>=</a:t>
            </a:r>
          </a:p>
        </p:txBody>
      </p:sp>
      <p:sp>
        <p:nvSpPr>
          <p:cNvPr id="48143" name="Rectangle 11"/>
          <p:cNvSpPr>
            <a:spLocks noChangeArrowheads="1"/>
          </p:cNvSpPr>
          <p:nvPr/>
        </p:nvSpPr>
        <p:spPr bwMode="auto">
          <a:xfrm>
            <a:off x="3962400" y="2214563"/>
            <a:ext cx="2030413" cy="446088"/>
          </a:xfrm>
          <a:prstGeom prst="rect">
            <a:avLst/>
          </a:prstGeom>
          <a:solidFill>
            <a:srgbClr val="AFA500"/>
          </a:solidFill>
          <a:ln w="12700">
            <a:noFill/>
            <a:miter lim="800000"/>
            <a:headEnd/>
            <a:tailEnd/>
          </a:ln>
          <a:effectLst/>
          <a:extLst/>
        </p:spPr>
        <p:txBody>
          <a:bodyPr wrap="none" anchor="ctr"/>
          <a:lstStyle/>
          <a:p>
            <a:pPr algn="ctr"/>
            <a:r>
              <a:rPr lang="sv-SE" sz="2400" dirty="0" smtClean="0">
                <a:latin typeface="Calibri" panose="020F0502020204030204" pitchFamily="34" charset="0"/>
                <a:cs typeface="Calibri" panose="020F0502020204030204" pitchFamily="34" charset="0"/>
              </a:rPr>
              <a:t>Fonds</a:t>
            </a:r>
            <a:endParaRPr lang="sv-SE" sz="2400" dirty="0">
              <a:latin typeface="Calibri" panose="020F0502020204030204" pitchFamily="34" charset="0"/>
              <a:cs typeface="Calibri" panose="020F0502020204030204" pitchFamily="34" charset="0"/>
            </a:endParaRPr>
          </a:p>
        </p:txBody>
      </p:sp>
      <p:sp>
        <p:nvSpPr>
          <p:cNvPr id="16" name="Text Box 12"/>
          <p:cNvSpPr txBox="1">
            <a:spLocks noChangeArrowheads="1"/>
          </p:cNvSpPr>
          <p:nvPr/>
        </p:nvSpPr>
        <p:spPr bwMode="auto">
          <a:xfrm>
            <a:off x="606425" y="4954302"/>
            <a:ext cx="822325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gn="ctr">
              <a:lnSpc>
                <a:spcPct val="100000"/>
              </a:lnSpc>
              <a:buClrTx/>
              <a:buFontTx/>
              <a:buNone/>
            </a:pPr>
            <a:r>
              <a:rPr lang="fr-FR" altLang="sv-SE" dirty="0"/>
              <a:t>Ces calculs ne sont pas effectués à partir d’une </a:t>
            </a:r>
            <a:r>
              <a:rPr lang="fr-FR" altLang="sv-SE" dirty="0" smtClean="0"/>
              <a:t>simulation, </a:t>
            </a:r>
            <a:r>
              <a:rPr lang="fr-FR" altLang="sv-SE" dirty="0"/>
              <a:t>mais sur la base de données concrètes.</a:t>
            </a:r>
          </a:p>
        </p:txBody>
      </p:sp>
      <p:sp>
        <p:nvSpPr>
          <p:cNvPr id="18" name="Platshållare för sidfot 5"/>
          <p:cNvSpPr>
            <a:spLocks noGrp="1"/>
          </p:cNvSpPr>
          <p:nvPr>
            <p:ph type="ftr" sz="quarter" idx="12"/>
          </p:nvPr>
        </p:nvSpPr>
        <p:spPr>
          <a:xfrm>
            <a:off x="4476750" y="6470650"/>
            <a:ext cx="2879725"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en-US" altLang="sv-SE" sz="800" dirty="0"/>
              <a:t>Ole </a:t>
            </a:r>
            <a:r>
              <a:rPr lang="en-US" altLang="sv-SE" sz="800" dirty="0" err="1"/>
              <a:t>Settergren</a:t>
            </a:r>
            <a:r>
              <a:rPr lang="en-US" altLang="sv-SE" sz="800" dirty="0"/>
              <a:t> </a:t>
            </a:r>
          </a:p>
        </p:txBody>
      </p:sp>
      <p:sp>
        <p:nvSpPr>
          <p:cNvPr id="19" name="Platshållare för datum 4"/>
          <p:cNvSpPr>
            <a:spLocks noGrp="1"/>
          </p:cNvSpPr>
          <p:nvPr>
            <p:ph type="dt" sz="quarter" idx="11"/>
          </p:nvPr>
        </p:nvSpPr>
        <p:spPr>
          <a:xfrm>
            <a:off x="7435850" y="6470650"/>
            <a:ext cx="900113" cy="217488"/>
          </a:xfrm>
        </p:spPr>
        <p:txBody>
          <a:bodyPr/>
          <a:lstStyle/>
          <a:p>
            <a:fld id="{DAF56A17-5CC4-4649-A234-1AD67177AA58}" type="datetime1">
              <a:rPr lang="sv-SE" smtClean="0"/>
              <a:t>2018-06-28</a:t>
            </a:fld>
            <a:endParaRPr lang="sv-SE" dirty="0"/>
          </a:p>
        </p:txBody>
      </p:sp>
    </p:spTree>
    <p:extLst>
      <p:ext uri="{BB962C8B-B14F-4D97-AF65-F5344CB8AC3E}">
        <p14:creationId xmlns:p14="http://schemas.microsoft.com/office/powerpoint/2010/main" val="237420815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fr-FR" dirty="0" smtClean="0"/>
              <a:t>Équilibrage </a:t>
            </a:r>
            <a:r>
              <a:rPr lang="sv-SE" dirty="0"/>
              <a:t>- </a:t>
            </a:r>
            <a:r>
              <a:rPr lang="sv-SE" dirty="0" err="1"/>
              <a:t>description</a:t>
            </a:r>
            <a:r>
              <a:rPr lang="sv-SE" dirty="0"/>
              <a:t> du </a:t>
            </a:r>
            <a:r>
              <a:rPr lang="sv-SE" dirty="0" err="1"/>
              <a:t>concept</a:t>
            </a:r>
            <a:r>
              <a:rPr lang="fr-FR" dirty="0" smtClean="0"/>
              <a:t> </a:t>
            </a:r>
            <a:endParaRPr lang="fr-FR" noProof="0" dirty="0"/>
          </a:p>
        </p:txBody>
      </p:sp>
      <p:pic>
        <p:nvPicPr>
          <p:cNvPr id="7" name="Platshållare för innehåll 6"/>
          <p:cNvPicPr>
            <a:picLocks noGrp="1" noChangeAspect="1"/>
          </p:cNvPicPr>
          <p:nvPr>
            <p:ph idx="1"/>
          </p:nvPr>
        </p:nvPicPr>
        <p:blipFill rotWithShape="1">
          <a:blip r:embed="rId3"/>
          <a:srcRect t="8164"/>
          <a:stretch/>
        </p:blipFill>
        <p:spPr>
          <a:xfrm>
            <a:off x="596279" y="2257063"/>
            <a:ext cx="7945091" cy="4138975"/>
          </a:xfrm>
          <a:prstGeom prst="rect">
            <a:avLst/>
          </a:prstGeom>
        </p:spPr>
      </p:pic>
      <p:sp>
        <p:nvSpPr>
          <p:cNvPr id="4" name="Platshållare för bildnummer 3"/>
          <p:cNvSpPr>
            <a:spLocks noGrp="1"/>
          </p:cNvSpPr>
          <p:nvPr>
            <p:ph type="sldNum" sz="quarter" idx="10"/>
          </p:nvPr>
        </p:nvSpPr>
        <p:spPr/>
        <p:txBody>
          <a:bodyPr/>
          <a:lstStyle/>
          <a:p>
            <a:fld id="{69A05EF2-8FC5-455C-BF4A-B0007EBB2328}" type="slidenum">
              <a:rPr lang="sv-SE" smtClean="0"/>
              <a:pPr/>
              <a:t>23</a:t>
            </a:fld>
            <a:endParaRPr lang="sv-SE"/>
          </a:p>
        </p:txBody>
      </p:sp>
      <p:sp>
        <p:nvSpPr>
          <p:cNvPr id="5" name="Platshållare för datum 4"/>
          <p:cNvSpPr>
            <a:spLocks noGrp="1"/>
          </p:cNvSpPr>
          <p:nvPr>
            <p:ph type="dt" sz="quarter" idx="11"/>
          </p:nvPr>
        </p:nvSpPr>
        <p:spPr/>
        <p:txBody>
          <a:bodyPr/>
          <a:lstStyle/>
          <a:p>
            <a:fld id="{DAF56A17-5CC4-4649-A234-1AD67177AA58}" type="datetime1">
              <a:rPr lang="sv-SE" smtClean="0"/>
              <a:t>2018-06-28</a:t>
            </a:fld>
            <a:endParaRPr lang="sv-SE" dirty="0"/>
          </a:p>
        </p:txBody>
      </p:sp>
      <p:sp>
        <p:nvSpPr>
          <p:cNvPr id="3" name="textruta 2"/>
          <p:cNvSpPr txBox="1"/>
          <p:nvPr/>
        </p:nvSpPr>
        <p:spPr>
          <a:xfrm>
            <a:off x="5455920" y="4206240"/>
            <a:ext cx="3334118" cy="307777"/>
          </a:xfrm>
          <a:prstGeom prst="rect">
            <a:avLst/>
          </a:prstGeom>
          <a:solidFill>
            <a:schemeClr val="bg1"/>
          </a:solidFill>
        </p:spPr>
        <p:txBody>
          <a:bodyPr wrap="none" rtlCol="0">
            <a:spAutoFit/>
          </a:bodyPr>
          <a:lstStyle/>
          <a:p>
            <a:r>
              <a:rPr lang="sv-SE" dirty="0">
                <a:solidFill>
                  <a:srgbClr val="C00000"/>
                </a:solidFill>
              </a:rPr>
              <a:t>BT&gt;1, </a:t>
            </a:r>
            <a:r>
              <a:rPr lang="sv-SE" dirty="0" err="1">
                <a:solidFill>
                  <a:srgbClr val="C00000"/>
                </a:solidFill>
              </a:rPr>
              <a:t>taux</a:t>
            </a:r>
            <a:r>
              <a:rPr lang="sv-SE" dirty="0">
                <a:solidFill>
                  <a:srgbClr val="C00000"/>
                </a:solidFill>
              </a:rPr>
              <a:t> </a:t>
            </a:r>
            <a:r>
              <a:rPr lang="sv-SE" dirty="0" err="1">
                <a:solidFill>
                  <a:srgbClr val="C00000"/>
                </a:solidFill>
              </a:rPr>
              <a:t>d'indexation</a:t>
            </a:r>
            <a:r>
              <a:rPr lang="sv-SE" dirty="0">
                <a:solidFill>
                  <a:srgbClr val="C00000"/>
                </a:solidFill>
              </a:rPr>
              <a:t> plus </a:t>
            </a:r>
            <a:r>
              <a:rPr lang="sv-SE" dirty="0" err="1">
                <a:solidFill>
                  <a:srgbClr val="C00000"/>
                </a:solidFill>
              </a:rPr>
              <a:t>élevé</a:t>
            </a:r>
            <a:endParaRPr lang="sv-SE" dirty="0">
              <a:solidFill>
                <a:srgbClr val="C00000"/>
              </a:solidFill>
            </a:endParaRPr>
          </a:p>
        </p:txBody>
      </p:sp>
      <p:sp>
        <p:nvSpPr>
          <p:cNvPr id="8" name="textruta 7"/>
          <p:cNvSpPr txBox="1"/>
          <p:nvPr/>
        </p:nvSpPr>
        <p:spPr>
          <a:xfrm>
            <a:off x="4153485" y="4831080"/>
            <a:ext cx="1737976" cy="307777"/>
          </a:xfrm>
          <a:prstGeom prst="rect">
            <a:avLst/>
          </a:prstGeom>
          <a:solidFill>
            <a:schemeClr val="bg1"/>
          </a:solidFill>
        </p:spPr>
        <p:txBody>
          <a:bodyPr wrap="none" rtlCol="0">
            <a:spAutoFit/>
          </a:bodyPr>
          <a:lstStyle/>
          <a:p>
            <a:r>
              <a:rPr lang="sv-SE" dirty="0" err="1" smtClean="0">
                <a:solidFill>
                  <a:srgbClr val="C00000"/>
                </a:solidFill>
              </a:rPr>
              <a:t>Indice</a:t>
            </a:r>
            <a:r>
              <a:rPr lang="sv-SE" dirty="0" smtClean="0">
                <a:solidFill>
                  <a:srgbClr val="C00000"/>
                </a:solidFill>
              </a:rPr>
              <a:t> </a:t>
            </a:r>
            <a:r>
              <a:rPr lang="sv-SE" dirty="0" err="1">
                <a:solidFill>
                  <a:srgbClr val="C00000"/>
                </a:solidFill>
              </a:rPr>
              <a:t>d'équilibre</a:t>
            </a:r>
            <a:endParaRPr lang="sv-SE" dirty="0">
              <a:solidFill>
                <a:srgbClr val="C00000"/>
              </a:solidFill>
            </a:endParaRPr>
          </a:p>
        </p:txBody>
      </p:sp>
      <p:sp>
        <p:nvSpPr>
          <p:cNvPr id="9" name="textruta 8"/>
          <p:cNvSpPr txBox="1"/>
          <p:nvPr/>
        </p:nvSpPr>
        <p:spPr>
          <a:xfrm>
            <a:off x="3078480" y="5179185"/>
            <a:ext cx="3345339" cy="307777"/>
          </a:xfrm>
          <a:prstGeom prst="rect">
            <a:avLst/>
          </a:prstGeom>
          <a:solidFill>
            <a:schemeClr val="bg1"/>
          </a:solidFill>
        </p:spPr>
        <p:txBody>
          <a:bodyPr wrap="none" rtlCol="0">
            <a:spAutoFit/>
          </a:bodyPr>
          <a:lstStyle/>
          <a:p>
            <a:r>
              <a:rPr lang="sv-SE" dirty="0" smtClean="0">
                <a:solidFill>
                  <a:srgbClr val="C00000"/>
                </a:solidFill>
              </a:rPr>
              <a:t>BT&lt;1</a:t>
            </a:r>
            <a:r>
              <a:rPr lang="sv-SE" dirty="0">
                <a:solidFill>
                  <a:srgbClr val="C00000"/>
                </a:solidFill>
              </a:rPr>
              <a:t>, </a:t>
            </a:r>
            <a:r>
              <a:rPr lang="sv-SE" dirty="0" err="1">
                <a:solidFill>
                  <a:srgbClr val="C00000"/>
                </a:solidFill>
              </a:rPr>
              <a:t>taux</a:t>
            </a:r>
            <a:r>
              <a:rPr lang="sv-SE" dirty="0">
                <a:solidFill>
                  <a:srgbClr val="C00000"/>
                </a:solidFill>
              </a:rPr>
              <a:t> </a:t>
            </a:r>
            <a:r>
              <a:rPr lang="sv-SE" dirty="0" err="1">
                <a:solidFill>
                  <a:srgbClr val="C00000"/>
                </a:solidFill>
              </a:rPr>
              <a:t>d'indexation</a:t>
            </a:r>
            <a:r>
              <a:rPr lang="sv-SE" dirty="0">
                <a:solidFill>
                  <a:srgbClr val="C00000"/>
                </a:solidFill>
              </a:rPr>
              <a:t> plus </a:t>
            </a:r>
            <a:r>
              <a:rPr lang="sv-SE" dirty="0" err="1" smtClean="0">
                <a:solidFill>
                  <a:srgbClr val="C00000"/>
                </a:solidFill>
              </a:rPr>
              <a:t>faible</a:t>
            </a:r>
            <a:endParaRPr lang="sv-SE" dirty="0">
              <a:solidFill>
                <a:srgbClr val="C00000"/>
              </a:solidFill>
            </a:endParaRPr>
          </a:p>
        </p:txBody>
      </p:sp>
      <p:sp>
        <p:nvSpPr>
          <p:cNvPr id="11" name="textruta 10"/>
          <p:cNvSpPr txBox="1"/>
          <p:nvPr/>
        </p:nvSpPr>
        <p:spPr>
          <a:xfrm>
            <a:off x="1784817" y="5654040"/>
            <a:ext cx="1766830" cy="307777"/>
          </a:xfrm>
          <a:prstGeom prst="rect">
            <a:avLst/>
          </a:prstGeom>
          <a:solidFill>
            <a:schemeClr val="bg1"/>
          </a:solidFill>
        </p:spPr>
        <p:txBody>
          <a:bodyPr wrap="none" rtlCol="0">
            <a:spAutoFit/>
          </a:bodyPr>
          <a:lstStyle/>
          <a:p>
            <a:r>
              <a:rPr lang="sv-SE" dirty="0">
                <a:solidFill>
                  <a:srgbClr val="545F1D"/>
                </a:solidFill>
              </a:rPr>
              <a:t> </a:t>
            </a:r>
            <a:r>
              <a:rPr lang="sv-SE" dirty="0" err="1" smtClean="0">
                <a:solidFill>
                  <a:srgbClr val="545F1D"/>
                </a:solidFill>
              </a:rPr>
              <a:t>Indice</a:t>
            </a:r>
            <a:r>
              <a:rPr lang="sv-SE" dirty="0" smtClean="0">
                <a:solidFill>
                  <a:srgbClr val="545F1D"/>
                </a:solidFill>
              </a:rPr>
              <a:t> </a:t>
            </a:r>
            <a:r>
              <a:rPr lang="sv-SE" dirty="0">
                <a:solidFill>
                  <a:srgbClr val="545F1D"/>
                </a:solidFill>
              </a:rPr>
              <a:t>de </a:t>
            </a:r>
            <a:r>
              <a:rPr lang="sv-SE" dirty="0" err="1">
                <a:solidFill>
                  <a:srgbClr val="545F1D"/>
                </a:solidFill>
              </a:rPr>
              <a:t>revenu</a:t>
            </a:r>
            <a:endParaRPr lang="sv-SE" dirty="0">
              <a:solidFill>
                <a:srgbClr val="545F1D"/>
              </a:solidFill>
            </a:endParaRPr>
          </a:p>
        </p:txBody>
      </p:sp>
      <p:sp>
        <p:nvSpPr>
          <p:cNvPr id="12" name="Rektangel 11"/>
          <p:cNvSpPr/>
          <p:nvPr/>
        </p:nvSpPr>
        <p:spPr bwMode="auto">
          <a:xfrm>
            <a:off x="1261641" y="2222339"/>
            <a:ext cx="91440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smtClean="0">
              <a:ln>
                <a:noFill/>
              </a:ln>
              <a:solidFill>
                <a:schemeClr val="tx1"/>
              </a:solidFill>
              <a:effectLst/>
              <a:latin typeface="Verdana" pitchFamily="34" charset="0"/>
              <a:cs typeface="Arial" charset="0"/>
            </a:endParaRPr>
          </a:p>
        </p:txBody>
      </p:sp>
      <p:sp>
        <p:nvSpPr>
          <p:cNvPr id="13" name="textruta 12"/>
          <p:cNvSpPr txBox="1"/>
          <p:nvPr/>
        </p:nvSpPr>
        <p:spPr>
          <a:xfrm>
            <a:off x="4572000" y="6096000"/>
            <a:ext cx="763286" cy="307777"/>
          </a:xfrm>
          <a:prstGeom prst="rect">
            <a:avLst/>
          </a:prstGeom>
          <a:solidFill>
            <a:schemeClr val="bg1"/>
          </a:solidFill>
        </p:spPr>
        <p:txBody>
          <a:bodyPr wrap="none" rtlCol="0">
            <a:spAutoFit/>
          </a:bodyPr>
          <a:lstStyle/>
          <a:p>
            <a:r>
              <a:rPr lang="sv-SE" dirty="0" smtClean="0">
                <a:solidFill>
                  <a:schemeClr val="tx1">
                    <a:lumMod val="75000"/>
                    <a:lumOff val="25000"/>
                  </a:schemeClr>
                </a:solidFill>
              </a:rPr>
              <a:t>Temps</a:t>
            </a:r>
            <a:endParaRPr lang="sv-SE" dirty="0">
              <a:solidFill>
                <a:schemeClr val="tx1">
                  <a:lumMod val="75000"/>
                  <a:lumOff val="25000"/>
                </a:schemeClr>
              </a:solidFill>
            </a:endParaRPr>
          </a:p>
        </p:txBody>
      </p:sp>
      <p:sp>
        <p:nvSpPr>
          <p:cNvPr id="14" name="textruta 13"/>
          <p:cNvSpPr txBox="1"/>
          <p:nvPr/>
        </p:nvSpPr>
        <p:spPr>
          <a:xfrm rot="16200000">
            <a:off x="548640" y="3992079"/>
            <a:ext cx="736099" cy="307777"/>
          </a:xfrm>
          <a:prstGeom prst="rect">
            <a:avLst/>
          </a:prstGeom>
          <a:solidFill>
            <a:schemeClr val="bg1"/>
          </a:solidFill>
        </p:spPr>
        <p:txBody>
          <a:bodyPr wrap="none" rtlCol="0">
            <a:spAutoFit/>
          </a:bodyPr>
          <a:lstStyle/>
          <a:p>
            <a:r>
              <a:rPr lang="sv-SE" dirty="0" err="1" smtClean="0">
                <a:solidFill>
                  <a:schemeClr val="tx1">
                    <a:lumMod val="75000"/>
                    <a:lumOff val="25000"/>
                  </a:schemeClr>
                </a:solidFill>
              </a:rPr>
              <a:t>Indice</a:t>
            </a:r>
            <a:endParaRPr lang="sv-SE" dirty="0">
              <a:solidFill>
                <a:schemeClr val="tx1">
                  <a:lumMod val="75000"/>
                  <a:lumOff val="25000"/>
                </a:schemeClr>
              </a:solidFill>
            </a:endParaRPr>
          </a:p>
        </p:txBody>
      </p:sp>
      <p:sp>
        <p:nvSpPr>
          <p:cNvPr id="16" name="Platshållare för sidfot 5"/>
          <p:cNvSpPr>
            <a:spLocks noGrp="1"/>
          </p:cNvSpPr>
          <p:nvPr>
            <p:ph type="ftr" sz="quarter" idx="12"/>
          </p:nvPr>
        </p:nvSpPr>
        <p:spPr>
          <a:xfrm>
            <a:off x="4476750" y="6470650"/>
            <a:ext cx="2879725"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en-US" altLang="sv-SE" sz="800" dirty="0"/>
              <a:t>Ole </a:t>
            </a:r>
            <a:r>
              <a:rPr lang="en-US" altLang="sv-SE" sz="800" dirty="0" err="1"/>
              <a:t>Settergren</a:t>
            </a:r>
            <a:r>
              <a:rPr lang="en-US" altLang="sv-SE" sz="800" dirty="0"/>
              <a:t> </a:t>
            </a:r>
          </a:p>
        </p:txBody>
      </p:sp>
    </p:spTree>
    <p:extLst>
      <p:ext uri="{BB962C8B-B14F-4D97-AF65-F5344CB8AC3E}">
        <p14:creationId xmlns:p14="http://schemas.microsoft.com/office/powerpoint/2010/main" val="28510916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fr-FR" noProof="0" dirty="0" smtClean="0"/>
              <a:t>Équilibrage actuel</a:t>
            </a:r>
            <a:endParaRPr lang="fr-FR" noProof="0" dirty="0"/>
          </a:p>
        </p:txBody>
      </p:sp>
      <p:pic>
        <p:nvPicPr>
          <p:cNvPr id="7" name="Platshållare för innehåll 6"/>
          <p:cNvPicPr>
            <a:picLocks noGrp="1" noChangeAspect="1"/>
          </p:cNvPicPr>
          <p:nvPr>
            <p:ph idx="1"/>
          </p:nvPr>
        </p:nvPicPr>
        <p:blipFill rotWithShape="1">
          <a:blip r:embed="rId2"/>
          <a:srcRect t="7165"/>
          <a:stretch/>
        </p:blipFill>
        <p:spPr>
          <a:xfrm>
            <a:off x="514350" y="2268638"/>
            <a:ext cx="8108950" cy="4061328"/>
          </a:xfrm>
          <a:prstGeom prst="rect">
            <a:avLst/>
          </a:prstGeom>
          <a:solidFill>
            <a:schemeClr val="bg1"/>
          </a:solidFill>
        </p:spPr>
      </p:pic>
      <p:sp>
        <p:nvSpPr>
          <p:cNvPr id="4" name="Platshållare för bildnummer 3"/>
          <p:cNvSpPr>
            <a:spLocks noGrp="1"/>
          </p:cNvSpPr>
          <p:nvPr>
            <p:ph type="sldNum" sz="quarter" idx="10"/>
          </p:nvPr>
        </p:nvSpPr>
        <p:spPr/>
        <p:txBody>
          <a:bodyPr/>
          <a:lstStyle/>
          <a:p>
            <a:fld id="{69A05EF2-8FC5-455C-BF4A-B0007EBB2328}" type="slidenum">
              <a:rPr lang="sv-SE" smtClean="0"/>
              <a:pPr/>
              <a:t>24</a:t>
            </a:fld>
            <a:endParaRPr lang="sv-SE"/>
          </a:p>
        </p:txBody>
      </p:sp>
      <p:sp>
        <p:nvSpPr>
          <p:cNvPr id="5" name="Platshållare för datum 4"/>
          <p:cNvSpPr>
            <a:spLocks noGrp="1"/>
          </p:cNvSpPr>
          <p:nvPr>
            <p:ph type="dt" sz="quarter" idx="11"/>
          </p:nvPr>
        </p:nvSpPr>
        <p:spPr/>
        <p:txBody>
          <a:bodyPr/>
          <a:lstStyle/>
          <a:p>
            <a:fld id="{DAF56A17-5CC4-4649-A234-1AD67177AA58}" type="datetime1">
              <a:rPr lang="sv-SE" smtClean="0"/>
              <a:t>2018-06-28</a:t>
            </a:fld>
            <a:endParaRPr lang="sv-SE" dirty="0"/>
          </a:p>
        </p:txBody>
      </p:sp>
      <p:sp>
        <p:nvSpPr>
          <p:cNvPr id="6" name="textruta 5"/>
          <p:cNvSpPr txBox="1"/>
          <p:nvPr/>
        </p:nvSpPr>
        <p:spPr>
          <a:xfrm rot="16200000">
            <a:off x="418230" y="3992079"/>
            <a:ext cx="736099" cy="307777"/>
          </a:xfrm>
          <a:prstGeom prst="rect">
            <a:avLst/>
          </a:prstGeom>
          <a:solidFill>
            <a:schemeClr val="bg1"/>
          </a:solidFill>
        </p:spPr>
        <p:txBody>
          <a:bodyPr wrap="none" rtlCol="0">
            <a:spAutoFit/>
          </a:bodyPr>
          <a:lstStyle/>
          <a:p>
            <a:r>
              <a:rPr lang="sv-SE" dirty="0" err="1" smtClean="0">
                <a:solidFill>
                  <a:schemeClr val="tx1">
                    <a:lumMod val="75000"/>
                    <a:lumOff val="25000"/>
                  </a:schemeClr>
                </a:solidFill>
              </a:rPr>
              <a:t>Indice</a:t>
            </a:r>
            <a:endParaRPr lang="sv-SE" dirty="0">
              <a:solidFill>
                <a:schemeClr val="tx1">
                  <a:lumMod val="75000"/>
                  <a:lumOff val="25000"/>
                </a:schemeClr>
              </a:solidFill>
            </a:endParaRPr>
          </a:p>
        </p:txBody>
      </p:sp>
      <p:sp>
        <p:nvSpPr>
          <p:cNvPr id="3" name="textruta 2"/>
          <p:cNvSpPr txBox="1"/>
          <p:nvPr/>
        </p:nvSpPr>
        <p:spPr>
          <a:xfrm>
            <a:off x="4251960" y="5979446"/>
            <a:ext cx="750526" cy="307777"/>
          </a:xfrm>
          <a:prstGeom prst="rect">
            <a:avLst/>
          </a:prstGeom>
          <a:solidFill>
            <a:schemeClr val="bg1"/>
          </a:solidFill>
        </p:spPr>
        <p:txBody>
          <a:bodyPr wrap="none" rtlCol="0">
            <a:spAutoFit/>
          </a:bodyPr>
          <a:lstStyle/>
          <a:p>
            <a:r>
              <a:rPr lang="sv-SE" dirty="0" err="1" smtClean="0">
                <a:solidFill>
                  <a:schemeClr val="tx1">
                    <a:lumMod val="75000"/>
                    <a:lumOff val="25000"/>
                  </a:schemeClr>
                </a:solidFill>
              </a:rPr>
              <a:t>Année</a:t>
            </a:r>
            <a:endParaRPr lang="sv-SE" dirty="0">
              <a:solidFill>
                <a:schemeClr val="tx1">
                  <a:lumMod val="75000"/>
                  <a:lumOff val="25000"/>
                </a:schemeClr>
              </a:solidFill>
            </a:endParaRPr>
          </a:p>
        </p:txBody>
      </p:sp>
      <p:sp>
        <p:nvSpPr>
          <p:cNvPr id="8" name="textruta 7"/>
          <p:cNvSpPr txBox="1"/>
          <p:nvPr/>
        </p:nvSpPr>
        <p:spPr>
          <a:xfrm>
            <a:off x="6146480" y="3731618"/>
            <a:ext cx="2715808" cy="307777"/>
          </a:xfrm>
          <a:prstGeom prst="rect">
            <a:avLst/>
          </a:prstGeom>
          <a:solidFill>
            <a:schemeClr val="bg1"/>
          </a:solidFill>
        </p:spPr>
        <p:txBody>
          <a:bodyPr wrap="none" rtlCol="0">
            <a:spAutoFit/>
          </a:bodyPr>
          <a:lstStyle/>
          <a:p>
            <a:r>
              <a:rPr lang="sv-SE" dirty="0" err="1" smtClean="0">
                <a:solidFill>
                  <a:srgbClr val="AC1A2F"/>
                </a:solidFill>
              </a:rPr>
              <a:t>Taux</a:t>
            </a:r>
            <a:r>
              <a:rPr lang="sv-SE" dirty="0" smtClean="0">
                <a:solidFill>
                  <a:srgbClr val="AC1A2F"/>
                </a:solidFill>
              </a:rPr>
              <a:t> </a:t>
            </a:r>
            <a:r>
              <a:rPr lang="sv-SE" dirty="0" err="1">
                <a:solidFill>
                  <a:srgbClr val="AC1A2F"/>
                </a:solidFill>
              </a:rPr>
              <a:t>d'indexation</a:t>
            </a:r>
            <a:r>
              <a:rPr lang="sv-SE" dirty="0">
                <a:solidFill>
                  <a:srgbClr val="AC1A2F"/>
                </a:solidFill>
              </a:rPr>
              <a:t> plus </a:t>
            </a:r>
            <a:r>
              <a:rPr lang="sv-SE" dirty="0" err="1">
                <a:solidFill>
                  <a:srgbClr val="AC1A2F"/>
                </a:solidFill>
              </a:rPr>
              <a:t>élevé</a:t>
            </a:r>
            <a:endParaRPr lang="sv-SE" dirty="0">
              <a:solidFill>
                <a:srgbClr val="AC1A2F"/>
              </a:solidFill>
            </a:endParaRPr>
          </a:p>
        </p:txBody>
      </p:sp>
      <p:sp>
        <p:nvSpPr>
          <p:cNvPr id="9" name="textruta 8"/>
          <p:cNvSpPr txBox="1"/>
          <p:nvPr/>
        </p:nvSpPr>
        <p:spPr>
          <a:xfrm>
            <a:off x="1657705" y="5395335"/>
            <a:ext cx="1549375" cy="279797"/>
          </a:xfrm>
          <a:prstGeom prst="rect">
            <a:avLst/>
          </a:prstGeom>
          <a:solidFill>
            <a:schemeClr val="bg1"/>
          </a:solidFill>
        </p:spPr>
        <p:txBody>
          <a:bodyPr wrap="none" rtlCol="0">
            <a:spAutoFit/>
          </a:bodyPr>
          <a:lstStyle/>
          <a:p>
            <a:r>
              <a:rPr lang="sv-SE" dirty="0" err="1">
                <a:solidFill>
                  <a:srgbClr val="545F1D"/>
                </a:solidFill>
              </a:rPr>
              <a:t>Indice</a:t>
            </a:r>
            <a:r>
              <a:rPr lang="sv-SE" dirty="0">
                <a:solidFill>
                  <a:srgbClr val="545F1D"/>
                </a:solidFill>
              </a:rPr>
              <a:t> de </a:t>
            </a:r>
            <a:r>
              <a:rPr lang="sv-SE" dirty="0" err="1">
                <a:solidFill>
                  <a:srgbClr val="545F1D"/>
                </a:solidFill>
              </a:rPr>
              <a:t>revenu</a:t>
            </a:r>
            <a:endParaRPr lang="sv-SE" dirty="0">
              <a:solidFill>
                <a:srgbClr val="545F1D"/>
              </a:solidFill>
            </a:endParaRPr>
          </a:p>
        </p:txBody>
      </p:sp>
      <p:sp>
        <p:nvSpPr>
          <p:cNvPr id="10" name="textruta 9"/>
          <p:cNvSpPr txBox="1"/>
          <p:nvPr/>
        </p:nvSpPr>
        <p:spPr>
          <a:xfrm>
            <a:off x="2607965" y="4717354"/>
            <a:ext cx="2727029" cy="307777"/>
          </a:xfrm>
          <a:prstGeom prst="rect">
            <a:avLst/>
          </a:prstGeom>
          <a:solidFill>
            <a:schemeClr val="bg1"/>
          </a:solidFill>
        </p:spPr>
        <p:txBody>
          <a:bodyPr wrap="none" rtlCol="0">
            <a:spAutoFit/>
          </a:bodyPr>
          <a:lstStyle/>
          <a:p>
            <a:r>
              <a:rPr lang="sv-SE" dirty="0" err="1" smtClean="0">
                <a:solidFill>
                  <a:srgbClr val="AC1A2F"/>
                </a:solidFill>
              </a:rPr>
              <a:t>Taux</a:t>
            </a:r>
            <a:r>
              <a:rPr lang="sv-SE" dirty="0" smtClean="0">
                <a:solidFill>
                  <a:srgbClr val="AC1A2F"/>
                </a:solidFill>
              </a:rPr>
              <a:t> </a:t>
            </a:r>
            <a:r>
              <a:rPr lang="sv-SE" dirty="0" err="1">
                <a:solidFill>
                  <a:srgbClr val="AC1A2F"/>
                </a:solidFill>
              </a:rPr>
              <a:t>d'indexation</a:t>
            </a:r>
            <a:r>
              <a:rPr lang="sv-SE" dirty="0">
                <a:solidFill>
                  <a:srgbClr val="AC1A2F"/>
                </a:solidFill>
              </a:rPr>
              <a:t> plus </a:t>
            </a:r>
            <a:r>
              <a:rPr lang="sv-SE" dirty="0" err="1">
                <a:solidFill>
                  <a:srgbClr val="AC1A2F"/>
                </a:solidFill>
              </a:rPr>
              <a:t>faible</a:t>
            </a:r>
            <a:endParaRPr lang="sv-SE" dirty="0">
              <a:solidFill>
                <a:srgbClr val="AC1A2F"/>
              </a:solidFill>
            </a:endParaRPr>
          </a:p>
        </p:txBody>
      </p:sp>
      <p:sp>
        <p:nvSpPr>
          <p:cNvPr id="11" name="textruta 10"/>
          <p:cNvSpPr txBox="1"/>
          <p:nvPr/>
        </p:nvSpPr>
        <p:spPr>
          <a:xfrm>
            <a:off x="4819510" y="4074180"/>
            <a:ext cx="1737976" cy="307777"/>
          </a:xfrm>
          <a:prstGeom prst="rect">
            <a:avLst/>
          </a:prstGeom>
          <a:solidFill>
            <a:schemeClr val="bg1"/>
          </a:solidFill>
        </p:spPr>
        <p:txBody>
          <a:bodyPr wrap="none" rtlCol="0">
            <a:spAutoFit/>
          </a:bodyPr>
          <a:lstStyle/>
          <a:p>
            <a:r>
              <a:rPr lang="sv-SE" dirty="0" err="1" smtClean="0">
                <a:solidFill>
                  <a:srgbClr val="AC1A2F"/>
                </a:solidFill>
              </a:rPr>
              <a:t>Indice</a:t>
            </a:r>
            <a:r>
              <a:rPr lang="sv-SE" dirty="0" smtClean="0">
                <a:solidFill>
                  <a:srgbClr val="AC1A2F"/>
                </a:solidFill>
              </a:rPr>
              <a:t> </a:t>
            </a:r>
            <a:r>
              <a:rPr lang="sv-SE" dirty="0" err="1">
                <a:solidFill>
                  <a:srgbClr val="AC1A2F"/>
                </a:solidFill>
              </a:rPr>
              <a:t>d'équilibre</a:t>
            </a:r>
            <a:endParaRPr lang="sv-SE" dirty="0">
              <a:solidFill>
                <a:srgbClr val="AC1A2F"/>
              </a:solidFill>
            </a:endParaRPr>
          </a:p>
        </p:txBody>
      </p:sp>
      <p:sp>
        <p:nvSpPr>
          <p:cNvPr id="12" name="Platshållare för sidfot 5"/>
          <p:cNvSpPr>
            <a:spLocks noGrp="1"/>
          </p:cNvSpPr>
          <p:nvPr>
            <p:ph type="ftr" sz="quarter" idx="12"/>
          </p:nvPr>
        </p:nvSpPr>
        <p:spPr>
          <a:xfrm>
            <a:off x="4476750" y="6470650"/>
            <a:ext cx="2879725"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en-US" altLang="sv-SE" sz="800" dirty="0"/>
              <a:t>Ole </a:t>
            </a:r>
            <a:r>
              <a:rPr lang="en-US" altLang="sv-SE" sz="800" dirty="0" err="1"/>
              <a:t>Settergren</a:t>
            </a:r>
            <a:r>
              <a:rPr lang="en-US" altLang="sv-SE" sz="800" dirty="0"/>
              <a:t> </a:t>
            </a:r>
          </a:p>
        </p:txBody>
      </p:sp>
    </p:spTree>
    <p:extLst>
      <p:ext uri="{BB962C8B-B14F-4D97-AF65-F5344CB8AC3E}">
        <p14:creationId xmlns:p14="http://schemas.microsoft.com/office/powerpoint/2010/main" val="36339606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fr-FR" altLang="sv-SE" dirty="0"/>
              <a:t>La pension </a:t>
            </a:r>
            <a:r>
              <a:rPr lang="fr-FR" altLang="sv-SE" dirty="0" smtClean="0"/>
              <a:t>garantie</a:t>
            </a:r>
            <a:endParaRPr lang="sv-SE" dirty="0"/>
          </a:p>
        </p:txBody>
      </p:sp>
      <p:sp>
        <p:nvSpPr>
          <p:cNvPr id="45058" name="Platshållare för bildnumm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fld id="{9A80A021-2D29-4A29-9B59-7D2F0FF4262B}" type="slidenum">
              <a:rPr lang="en-US" altLang="sv-SE" sz="800"/>
              <a:pPr>
                <a:lnSpc>
                  <a:spcPct val="100000"/>
                </a:lnSpc>
                <a:buClrTx/>
                <a:buFontTx/>
                <a:buNone/>
              </a:pPr>
              <a:t>25</a:t>
            </a:fld>
            <a:endParaRPr lang="en-US" altLang="sv-SE" sz="800"/>
          </a:p>
        </p:txBody>
      </p:sp>
      <p:sp>
        <p:nvSpPr>
          <p:cNvPr id="41" name="Platshållare för datum 4"/>
          <p:cNvSpPr>
            <a:spLocks noGrp="1"/>
          </p:cNvSpPr>
          <p:nvPr>
            <p:ph type="dt" sz="quarter" idx="11"/>
          </p:nvPr>
        </p:nvSpPr>
        <p:spPr/>
        <p:txBody>
          <a:bodyPr/>
          <a:lstStyle/>
          <a:p>
            <a:fld id="{DAF56A17-5CC4-4649-A234-1AD67177AA58}" type="datetime1">
              <a:rPr lang="sv-SE" smtClean="0"/>
              <a:t>2018-06-28</a:t>
            </a:fld>
            <a:endParaRPr lang="sv-SE" dirty="0"/>
          </a:p>
        </p:txBody>
      </p:sp>
      <p:sp>
        <p:nvSpPr>
          <p:cNvPr id="45061" name="Rectangle 3"/>
          <p:cNvSpPr>
            <a:spLocks noChangeArrowheads="1"/>
          </p:cNvSpPr>
          <p:nvPr/>
        </p:nvSpPr>
        <p:spPr bwMode="auto">
          <a:xfrm>
            <a:off x="506535" y="1765669"/>
            <a:ext cx="83820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defTabSz="76200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defTabSz="7620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defTabSz="7620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fr-FR" altLang="sv-SE" sz="1600" dirty="0" smtClean="0">
                <a:solidFill>
                  <a:schemeClr val="tx2"/>
                </a:solidFill>
              </a:rPr>
              <a:t>Financée </a:t>
            </a:r>
            <a:r>
              <a:rPr lang="fr-FR" altLang="sv-SE" sz="1600" dirty="0">
                <a:solidFill>
                  <a:schemeClr val="tx2"/>
                </a:solidFill>
              </a:rPr>
              <a:t>par les impôts</a:t>
            </a:r>
          </a:p>
          <a:p>
            <a:pPr>
              <a:lnSpc>
                <a:spcPct val="100000"/>
              </a:lnSpc>
              <a:buClrTx/>
              <a:buFontTx/>
              <a:buNone/>
            </a:pPr>
            <a:r>
              <a:rPr lang="fr-FR" altLang="sv-SE" sz="1600" dirty="0" smtClean="0">
                <a:solidFill>
                  <a:schemeClr val="tx2"/>
                </a:solidFill>
              </a:rPr>
              <a:t>Son </a:t>
            </a:r>
            <a:r>
              <a:rPr lang="fr-FR" altLang="sv-SE" sz="1600" dirty="0">
                <a:solidFill>
                  <a:schemeClr val="tx2"/>
                </a:solidFill>
              </a:rPr>
              <a:t>montant dépend uniquement de la pension cotisée </a:t>
            </a:r>
          </a:p>
        </p:txBody>
      </p:sp>
      <p:sp>
        <p:nvSpPr>
          <p:cNvPr id="45062" name="Text Box 4"/>
          <p:cNvSpPr txBox="1">
            <a:spLocks noChangeArrowheads="1"/>
          </p:cNvSpPr>
          <p:nvPr/>
        </p:nvSpPr>
        <p:spPr bwMode="auto">
          <a:xfrm rot="16200000">
            <a:off x="-1002530" y="4005650"/>
            <a:ext cx="3756796"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defTabSz="76200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defTabSz="7620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defTabSz="7620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gn="ctr">
              <a:lnSpc>
                <a:spcPct val="100000"/>
              </a:lnSpc>
              <a:buClrTx/>
              <a:buFontTx/>
              <a:buNone/>
            </a:pPr>
            <a:r>
              <a:rPr lang="fr-FR" altLang="sv-SE" sz="1400" dirty="0" smtClean="0">
                <a:solidFill>
                  <a:srgbClr val="000000"/>
                </a:solidFill>
              </a:rPr>
              <a:t>Pension cotisée</a:t>
            </a:r>
            <a:endParaRPr lang="fr-FR" altLang="sv-SE" sz="1400" dirty="0">
              <a:solidFill>
                <a:srgbClr val="000000"/>
              </a:solidFill>
            </a:endParaRPr>
          </a:p>
          <a:p>
            <a:pPr algn="ctr">
              <a:lnSpc>
                <a:spcPct val="100000"/>
              </a:lnSpc>
              <a:buClrTx/>
              <a:buFontTx/>
              <a:buNone/>
            </a:pPr>
            <a:r>
              <a:rPr lang="fr-FR" altLang="sv-SE" sz="1400" dirty="0">
                <a:solidFill>
                  <a:srgbClr val="000000"/>
                </a:solidFill>
              </a:rPr>
              <a:t>+</a:t>
            </a:r>
          </a:p>
          <a:p>
            <a:pPr algn="ctr">
              <a:lnSpc>
                <a:spcPct val="100000"/>
              </a:lnSpc>
              <a:buClrTx/>
              <a:buFontTx/>
              <a:buNone/>
            </a:pPr>
            <a:r>
              <a:rPr lang="fr-FR" altLang="sv-SE" sz="1400" dirty="0" smtClean="0">
                <a:solidFill>
                  <a:srgbClr val="000000"/>
                </a:solidFill>
              </a:rPr>
              <a:t>Pension garantie en montant de base</a:t>
            </a:r>
            <a:endParaRPr lang="fr-FR" altLang="sv-SE" sz="1400" dirty="0"/>
          </a:p>
        </p:txBody>
      </p:sp>
      <p:sp>
        <p:nvSpPr>
          <p:cNvPr id="45063" name="Freeform 5"/>
          <p:cNvSpPr>
            <a:spLocks/>
          </p:cNvSpPr>
          <p:nvPr/>
        </p:nvSpPr>
        <p:spPr bwMode="auto">
          <a:xfrm>
            <a:off x="1912547" y="3206967"/>
            <a:ext cx="6334125" cy="2689225"/>
          </a:xfrm>
          <a:custGeom>
            <a:avLst/>
            <a:gdLst>
              <a:gd name="T0" fmla="*/ 2147483646 w 3348"/>
              <a:gd name="T1" fmla="*/ 2147483646 h 1446"/>
              <a:gd name="T2" fmla="*/ 2147483646 w 3348"/>
              <a:gd name="T3" fmla="*/ 2147483646 h 1446"/>
              <a:gd name="T4" fmla="*/ 2147483646 w 3348"/>
              <a:gd name="T5" fmla="*/ 2147483646 h 1446"/>
              <a:gd name="T6" fmla="*/ 2147483646 w 3348"/>
              <a:gd name="T7" fmla="*/ 2147483646 h 1446"/>
              <a:gd name="T8" fmla="*/ 2147483646 w 3348"/>
              <a:gd name="T9" fmla="*/ 2147483646 h 1446"/>
              <a:gd name="T10" fmla="*/ 2147483646 w 3348"/>
              <a:gd name="T11" fmla="*/ 2147483646 h 1446"/>
              <a:gd name="T12" fmla="*/ 2147483646 w 3348"/>
              <a:gd name="T13" fmla="*/ 2147483646 h 1446"/>
              <a:gd name="T14" fmla="*/ 2147483646 w 3348"/>
              <a:gd name="T15" fmla="*/ 2147483646 h 1446"/>
              <a:gd name="T16" fmla="*/ 2147483646 w 3348"/>
              <a:gd name="T17" fmla="*/ 2147483646 h 1446"/>
              <a:gd name="T18" fmla="*/ 2147483646 w 3348"/>
              <a:gd name="T19" fmla="*/ 2147483646 h 1446"/>
              <a:gd name="T20" fmla="*/ 2147483646 w 3348"/>
              <a:gd name="T21" fmla="*/ 2147483646 h 1446"/>
              <a:gd name="T22" fmla="*/ 2147483646 w 3348"/>
              <a:gd name="T23" fmla="*/ 2147483646 h 1446"/>
              <a:gd name="T24" fmla="*/ 2147483646 w 3348"/>
              <a:gd name="T25" fmla="*/ 2147483646 h 1446"/>
              <a:gd name="T26" fmla="*/ 2147483646 w 3348"/>
              <a:gd name="T27" fmla="*/ 2147483646 h 1446"/>
              <a:gd name="T28" fmla="*/ 2147483646 w 3348"/>
              <a:gd name="T29" fmla="*/ 2147483646 h 1446"/>
              <a:gd name="T30" fmla="*/ 2147483646 w 3348"/>
              <a:gd name="T31" fmla="*/ 2147483646 h 1446"/>
              <a:gd name="T32" fmla="*/ 2147483646 w 3348"/>
              <a:gd name="T33" fmla="*/ 2147483646 h 1446"/>
              <a:gd name="T34" fmla="*/ 2147483646 w 3348"/>
              <a:gd name="T35" fmla="*/ 2147483646 h 1446"/>
              <a:gd name="T36" fmla="*/ 2147483646 w 3348"/>
              <a:gd name="T37" fmla="*/ 2147483646 h 1446"/>
              <a:gd name="T38" fmla="*/ 2147483646 w 3348"/>
              <a:gd name="T39" fmla="*/ 2147483646 h 1446"/>
              <a:gd name="T40" fmla="*/ 2147483646 w 3348"/>
              <a:gd name="T41" fmla="*/ 2147483646 h 1446"/>
              <a:gd name="T42" fmla="*/ 2147483646 w 3348"/>
              <a:gd name="T43" fmla="*/ 2147483646 h 1446"/>
              <a:gd name="T44" fmla="*/ 2147483646 w 3348"/>
              <a:gd name="T45" fmla="*/ 2147483646 h 1446"/>
              <a:gd name="T46" fmla="*/ 2147483646 w 3348"/>
              <a:gd name="T47" fmla="*/ 2147483646 h 1446"/>
              <a:gd name="T48" fmla="*/ 2147483646 w 3348"/>
              <a:gd name="T49" fmla="*/ 2147483646 h 1446"/>
              <a:gd name="T50" fmla="*/ 2147483646 w 3348"/>
              <a:gd name="T51" fmla="*/ 2147483646 h 1446"/>
              <a:gd name="T52" fmla="*/ 2147483646 w 3348"/>
              <a:gd name="T53" fmla="*/ 2147483646 h 1446"/>
              <a:gd name="T54" fmla="*/ 2147483646 w 3348"/>
              <a:gd name="T55" fmla="*/ 2147483646 h 1446"/>
              <a:gd name="T56" fmla="*/ 2147483646 w 3348"/>
              <a:gd name="T57" fmla="*/ 2147483646 h 1446"/>
              <a:gd name="T58" fmla="*/ 2147483646 w 3348"/>
              <a:gd name="T59" fmla="*/ 2147483646 h 1446"/>
              <a:gd name="T60" fmla="*/ 2147483646 w 3348"/>
              <a:gd name="T61" fmla="*/ 0 h 1446"/>
              <a:gd name="T62" fmla="*/ 2147483646 w 3348"/>
              <a:gd name="T63" fmla="*/ 2147483646 h 1446"/>
              <a:gd name="T64" fmla="*/ 2147483646 w 3348"/>
              <a:gd name="T65" fmla="*/ 2147483646 h 1446"/>
              <a:gd name="T66" fmla="*/ 2147483646 w 3348"/>
              <a:gd name="T67" fmla="*/ 2147483646 h 1446"/>
              <a:gd name="T68" fmla="*/ 2147483646 w 3348"/>
              <a:gd name="T69" fmla="*/ 2147483646 h 1446"/>
              <a:gd name="T70" fmla="*/ 2147483646 w 3348"/>
              <a:gd name="T71" fmla="*/ 2147483646 h 1446"/>
              <a:gd name="T72" fmla="*/ 2147483646 w 3348"/>
              <a:gd name="T73" fmla="*/ 2147483646 h 1446"/>
              <a:gd name="T74" fmla="*/ 2147483646 w 3348"/>
              <a:gd name="T75" fmla="*/ 2147483646 h 1446"/>
              <a:gd name="T76" fmla="*/ 2147483646 w 3348"/>
              <a:gd name="T77" fmla="*/ 2147483646 h 1446"/>
              <a:gd name="T78" fmla="*/ 2147483646 w 3348"/>
              <a:gd name="T79" fmla="*/ 2147483646 h 1446"/>
              <a:gd name="T80" fmla="*/ 2147483646 w 3348"/>
              <a:gd name="T81" fmla="*/ 2147483646 h 1446"/>
              <a:gd name="T82" fmla="*/ 2147483646 w 3348"/>
              <a:gd name="T83" fmla="*/ 2147483646 h 1446"/>
              <a:gd name="T84" fmla="*/ 2147483646 w 3348"/>
              <a:gd name="T85" fmla="*/ 2147483646 h 1446"/>
              <a:gd name="T86" fmla="*/ 2147483646 w 3348"/>
              <a:gd name="T87" fmla="*/ 2147483646 h 1446"/>
              <a:gd name="T88" fmla="*/ 2147483646 w 3348"/>
              <a:gd name="T89" fmla="*/ 2147483646 h 1446"/>
              <a:gd name="T90" fmla="*/ 2147483646 w 3348"/>
              <a:gd name="T91" fmla="*/ 2147483646 h 1446"/>
              <a:gd name="T92" fmla="*/ 2147483646 w 3348"/>
              <a:gd name="T93" fmla="*/ 2147483646 h 1446"/>
              <a:gd name="T94" fmla="*/ 2147483646 w 3348"/>
              <a:gd name="T95" fmla="*/ 2147483646 h 1446"/>
              <a:gd name="T96" fmla="*/ 2147483646 w 3348"/>
              <a:gd name="T97" fmla="*/ 2147483646 h 1446"/>
              <a:gd name="T98" fmla="*/ 2147483646 w 3348"/>
              <a:gd name="T99" fmla="*/ 2147483646 h 1446"/>
              <a:gd name="T100" fmla="*/ 2147483646 w 3348"/>
              <a:gd name="T101" fmla="*/ 2147483646 h 1446"/>
              <a:gd name="T102" fmla="*/ 2147483646 w 3348"/>
              <a:gd name="T103" fmla="*/ 2147483646 h 1446"/>
              <a:gd name="T104" fmla="*/ 2147483646 w 3348"/>
              <a:gd name="T105" fmla="*/ 2147483646 h 1446"/>
              <a:gd name="T106" fmla="*/ 2147483646 w 3348"/>
              <a:gd name="T107" fmla="*/ 2147483646 h 1446"/>
              <a:gd name="T108" fmla="*/ 2147483646 w 3348"/>
              <a:gd name="T109" fmla="*/ 2147483646 h 1446"/>
              <a:gd name="T110" fmla="*/ 2147483646 w 3348"/>
              <a:gd name="T111" fmla="*/ 2147483646 h 1446"/>
              <a:gd name="T112" fmla="*/ 2147483646 w 3348"/>
              <a:gd name="T113" fmla="*/ 2147483646 h 1446"/>
              <a:gd name="T114" fmla="*/ 2147483646 w 3348"/>
              <a:gd name="T115" fmla="*/ 2147483646 h 1446"/>
              <a:gd name="T116" fmla="*/ 2147483646 w 3348"/>
              <a:gd name="T117" fmla="*/ 2147483646 h 1446"/>
              <a:gd name="T118" fmla="*/ 2147483646 w 3348"/>
              <a:gd name="T119" fmla="*/ 2147483646 h 1446"/>
              <a:gd name="T120" fmla="*/ 2147483646 w 3348"/>
              <a:gd name="T121" fmla="*/ 2147483646 h 14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48"/>
              <a:gd name="T184" fmla="*/ 0 h 1446"/>
              <a:gd name="T185" fmla="*/ 3348 w 3348"/>
              <a:gd name="T186" fmla="*/ 1446 h 144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48" h="1446">
                <a:moveTo>
                  <a:pt x="0" y="1446"/>
                </a:moveTo>
                <a:lnTo>
                  <a:pt x="0" y="678"/>
                </a:lnTo>
                <a:lnTo>
                  <a:pt x="6" y="678"/>
                </a:lnTo>
                <a:lnTo>
                  <a:pt x="18" y="678"/>
                </a:lnTo>
                <a:lnTo>
                  <a:pt x="24" y="678"/>
                </a:lnTo>
                <a:lnTo>
                  <a:pt x="36" y="678"/>
                </a:lnTo>
                <a:lnTo>
                  <a:pt x="42" y="678"/>
                </a:lnTo>
                <a:lnTo>
                  <a:pt x="48" y="678"/>
                </a:lnTo>
                <a:lnTo>
                  <a:pt x="60" y="678"/>
                </a:lnTo>
                <a:lnTo>
                  <a:pt x="66" y="678"/>
                </a:lnTo>
                <a:lnTo>
                  <a:pt x="78" y="678"/>
                </a:lnTo>
                <a:lnTo>
                  <a:pt x="84" y="678"/>
                </a:lnTo>
                <a:lnTo>
                  <a:pt x="90" y="678"/>
                </a:lnTo>
                <a:lnTo>
                  <a:pt x="102" y="678"/>
                </a:lnTo>
                <a:lnTo>
                  <a:pt x="108" y="678"/>
                </a:lnTo>
                <a:lnTo>
                  <a:pt x="120" y="678"/>
                </a:lnTo>
                <a:lnTo>
                  <a:pt x="126" y="678"/>
                </a:lnTo>
                <a:lnTo>
                  <a:pt x="132" y="678"/>
                </a:lnTo>
                <a:lnTo>
                  <a:pt x="144" y="678"/>
                </a:lnTo>
                <a:lnTo>
                  <a:pt x="150" y="678"/>
                </a:lnTo>
                <a:lnTo>
                  <a:pt x="162" y="678"/>
                </a:lnTo>
                <a:lnTo>
                  <a:pt x="168" y="678"/>
                </a:lnTo>
                <a:lnTo>
                  <a:pt x="174" y="678"/>
                </a:lnTo>
                <a:lnTo>
                  <a:pt x="186" y="678"/>
                </a:lnTo>
                <a:lnTo>
                  <a:pt x="192" y="678"/>
                </a:lnTo>
                <a:lnTo>
                  <a:pt x="198" y="678"/>
                </a:lnTo>
                <a:lnTo>
                  <a:pt x="210" y="678"/>
                </a:lnTo>
                <a:lnTo>
                  <a:pt x="216" y="678"/>
                </a:lnTo>
                <a:lnTo>
                  <a:pt x="228" y="678"/>
                </a:lnTo>
                <a:lnTo>
                  <a:pt x="234" y="678"/>
                </a:lnTo>
                <a:lnTo>
                  <a:pt x="240" y="678"/>
                </a:lnTo>
                <a:lnTo>
                  <a:pt x="252" y="678"/>
                </a:lnTo>
                <a:lnTo>
                  <a:pt x="258" y="678"/>
                </a:lnTo>
                <a:lnTo>
                  <a:pt x="270" y="678"/>
                </a:lnTo>
                <a:lnTo>
                  <a:pt x="276" y="678"/>
                </a:lnTo>
                <a:lnTo>
                  <a:pt x="282" y="678"/>
                </a:lnTo>
                <a:lnTo>
                  <a:pt x="294" y="678"/>
                </a:lnTo>
                <a:lnTo>
                  <a:pt x="300" y="678"/>
                </a:lnTo>
                <a:lnTo>
                  <a:pt x="312" y="678"/>
                </a:lnTo>
                <a:lnTo>
                  <a:pt x="318" y="678"/>
                </a:lnTo>
                <a:lnTo>
                  <a:pt x="324" y="678"/>
                </a:lnTo>
                <a:lnTo>
                  <a:pt x="336" y="678"/>
                </a:lnTo>
                <a:lnTo>
                  <a:pt x="342" y="678"/>
                </a:lnTo>
                <a:lnTo>
                  <a:pt x="354" y="678"/>
                </a:lnTo>
                <a:lnTo>
                  <a:pt x="360" y="678"/>
                </a:lnTo>
                <a:lnTo>
                  <a:pt x="366" y="678"/>
                </a:lnTo>
                <a:lnTo>
                  <a:pt x="378" y="678"/>
                </a:lnTo>
                <a:lnTo>
                  <a:pt x="384" y="678"/>
                </a:lnTo>
                <a:lnTo>
                  <a:pt x="396" y="678"/>
                </a:lnTo>
                <a:lnTo>
                  <a:pt x="402" y="678"/>
                </a:lnTo>
                <a:lnTo>
                  <a:pt x="408" y="678"/>
                </a:lnTo>
                <a:lnTo>
                  <a:pt x="420" y="678"/>
                </a:lnTo>
                <a:lnTo>
                  <a:pt x="426" y="678"/>
                </a:lnTo>
                <a:lnTo>
                  <a:pt x="438" y="678"/>
                </a:lnTo>
                <a:lnTo>
                  <a:pt x="444" y="678"/>
                </a:lnTo>
                <a:lnTo>
                  <a:pt x="450" y="678"/>
                </a:lnTo>
                <a:lnTo>
                  <a:pt x="462" y="678"/>
                </a:lnTo>
                <a:lnTo>
                  <a:pt x="468" y="678"/>
                </a:lnTo>
                <a:lnTo>
                  <a:pt x="480" y="678"/>
                </a:lnTo>
                <a:lnTo>
                  <a:pt x="486" y="678"/>
                </a:lnTo>
                <a:lnTo>
                  <a:pt x="492" y="678"/>
                </a:lnTo>
                <a:lnTo>
                  <a:pt x="504" y="678"/>
                </a:lnTo>
                <a:lnTo>
                  <a:pt x="510" y="678"/>
                </a:lnTo>
                <a:lnTo>
                  <a:pt x="516" y="678"/>
                </a:lnTo>
                <a:lnTo>
                  <a:pt x="528" y="678"/>
                </a:lnTo>
                <a:lnTo>
                  <a:pt x="534" y="678"/>
                </a:lnTo>
                <a:lnTo>
                  <a:pt x="546" y="678"/>
                </a:lnTo>
                <a:lnTo>
                  <a:pt x="552" y="678"/>
                </a:lnTo>
                <a:lnTo>
                  <a:pt x="558" y="678"/>
                </a:lnTo>
                <a:lnTo>
                  <a:pt x="570" y="678"/>
                </a:lnTo>
                <a:lnTo>
                  <a:pt x="576" y="678"/>
                </a:lnTo>
                <a:lnTo>
                  <a:pt x="588" y="678"/>
                </a:lnTo>
                <a:lnTo>
                  <a:pt x="594" y="678"/>
                </a:lnTo>
                <a:lnTo>
                  <a:pt x="600" y="678"/>
                </a:lnTo>
                <a:lnTo>
                  <a:pt x="612" y="678"/>
                </a:lnTo>
                <a:lnTo>
                  <a:pt x="618" y="678"/>
                </a:lnTo>
                <a:lnTo>
                  <a:pt x="630" y="678"/>
                </a:lnTo>
                <a:lnTo>
                  <a:pt x="636" y="678"/>
                </a:lnTo>
                <a:lnTo>
                  <a:pt x="642" y="678"/>
                </a:lnTo>
                <a:lnTo>
                  <a:pt x="654" y="678"/>
                </a:lnTo>
                <a:lnTo>
                  <a:pt x="660" y="678"/>
                </a:lnTo>
                <a:lnTo>
                  <a:pt x="672" y="678"/>
                </a:lnTo>
                <a:lnTo>
                  <a:pt x="678" y="678"/>
                </a:lnTo>
                <a:lnTo>
                  <a:pt x="684" y="678"/>
                </a:lnTo>
                <a:lnTo>
                  <a:pt x="696" y="678"/>
                </a:lnTo>
                <a:lnTo>
                  <a:pt x="702" y="678"/>
                </a:lnTo>
                <a:lnTo>
                  <a:pt x="714" y="678"/>
                </a:lnTo>
                <a:lnTo>
                  <a:pt x="720" y="678"/>
                </a:lnTo>
                <a:lnTo>
                  <a:pt x="726" y="678"/>
                </a:lnTo>
                <a:lnTo>
                  <a:pt x="738" y="678"/>
                </a:lnTo>
                <a:lnTo>
                  <a:pt x="744" y="678"/>
                </a:lnTo>
                <a:lnTo>
                  <a:pt x="756" y="678"/>
                </a:lnTo>
                <a:lnTo>
                  <a:pt x="762" y="678"/>
                </a:lnTo>
                <a:lnTo>
                  <a:pt x="768" y="678"/>
                </a:lnTo>
                <a:lnTo>
                  <a:pt x="780" y="678"/>
                </a:lnTo>
                <a:lnTo>
                  <a:pt x="786" y="678"/>
                </a:lnTo>
                <a:lnTo>
                  <a:pt x="798" y="678"/>
                </a:lnTo>
                <a:lnTo>
                  <a:pt x="804" y="678"/>
                </a:lnTo>
                <a:lnTo>
                  <a:pt x="810" y="678"/>
                </a:lnTo>
                <a:lnTo>
                  <a:pt x="822" y="678"/>
                </a:lnTo>
                <a:lnTo>
                  <a:pt x="828" y="678"/>
                </a:lnTo>
                <a:lnTo>
                  <a:pt x="840" y="678"/>
                </a:lnTo>
                <a:lnTo>
                  <a:pt x="846" y="678"/>
                </a:lnTo>
                <a:lnTo>
                  <a:pt x="852" y="678"/>
                </a:lnTo>
                <a:lnTo>
                  <a:pt x="864" y="678"/>
                </a:lnTo>
                <a:lnTo>
                  <a:pt x="870" y="678"/>
                </a:lnTo>
                <a:lnTo>
                  <a:pt x="876" y="678"/>
                </a:lnTo>
                <a:lnTo>
                  <a:pt x="888" y="678"/>
                </a:lnTo>
                <a:lnTo>
                  <a:pt x="894" y="678"/>
                </a:lnTo>
                <a:lnTo>
                  <a:pt x="906" y="678"/>
                </a:lnTo>
                <a:lnTo>
                  <a:pt x="912" y="678"/>
                </a:lnTo>
                <a:lnTo>
                  <a:pt x="918" y="678"/>
                </a:lnTo>
                <a:lnTo>
                  <a:pt x="930" y="678"/>
                </a:lnTo>
                <a:lnTo>
                  <a:pt x="936" y="678"/>
                </a:lnTo>
                <a:lnTo>
                  <a:pt x="948" y="678"/>
                </a:lnTo>
                <a:lnTo>
                  <a:pt x="954" y="678"/>
                </a:lnTo>
                <a:lnTo>
                  <a:pt x="960" y="678"/>
                </a:lnTo>
                <a:lnTo>
                  <a:pt x="972" y="678"/>
                </a:lnTo>
                <a:lnTo>
                  <a:pt x="978" y="678"/>
                </a:lnTo>
                <a:lnTo>
                  <a:pt x="990" y="678"/>
                </a:lnTo>
                <a:lnTo>
                  <a:pt x="996" y="678"/>
                </a:lnTo>
                <a:lnTo>
                  <a:pt x="1002" y="678"/>
                </a:lnTo>
                <a:lnTo>
                  <a:pt x="1014" y="678"/>
                </a:lnTo>
                <a:lnTo>
                  <a:pt x="1020" y="678"/>
                </a:lnTo>
                <a:lnTo>
                  <a:pt x="1032" y="678"/>
                </a:lnTo>
                <a:lnTo>
                  <a:pt x="1038" y="678"/>
                </a:lnTo>
                <a:lnTo>
                  <a:pt x="1044" y="678"/>
                </a:lnTo>
                <a:lnTo>
                  <a:pt x="1056" y="678"/>
                </a:lnTo>
                <a:lnTo>
                  <a:pt x="1062" y="672"/>
                </a:lnTo>
                <a:lnTo>
                  <a:pt x="1074" y="672"/>
                </a:lnTo>
                <a:lnTo>
                  <a:pt x="1080" y="672"/>
                </a:lnTo>
                <a:lnTo>
                  <a:pt x="1086" y="672"/>
                </a:lnTo>
                <a:lnTo>
                  <a:pt x="1098" y="666"/>
                </a:lnTo>
                <a:lnTo>
                  <a:pt x="1104" y="666"/>
                </a:lnTo>
                <a:lnTo>
                  <a:pt x="1116" y="666"/>
                </a:lnTo>
                <a:lnTo>
                  <a:pt x="1122" y="660"/>
                </a:lnTo>
                <a:lnTo>
                  <a:pt x="1128" y="660"/>
                </a:lnTo>
                <a:lnTo>
                  <a:pt x="1140" y="660"/>
                </a:lnTo>
                <a:lnTo>
                  <a:pt x="1146" y="654"/>
                </a:lnTo>
                <a:lnTo>
                  <a:pt x="1158" y="654"/>
                </a:lnTo>
                <a:lnTo>
                  <a:pt x="1164" y="654"/>
                </a:lnTo>
                <a:lnTo>
                  <a:pt x="1170" y="648"/>
                </a:lnTo>
                <a:lnTo>
                  <a:pt x="1182" y="648"/>
                </a:lnTo>
                <a:lnTo>
                  <a:pt x="1188" y="648"/>
                </a:lnTo>
                <a:lnTo>
                  <a:pt x="1194" y="642"/>
                </a:lnTo>
                <a:lnTo>
                  <a:pt x="1206" y="642"/>
                </a:lnTo>
                <a:lnTo>
                  <a:pt x="1212" y="642"/>
                </a:lnTo>
                <a:lnTo>
                  <a:pt x="1224" y="642"/>
                </a:lnTo>
                <a:lnTo>
                  <a:pt x="1230" y="636"/>
                </a:lnTo>
                <a:lnTo>
                  <a:pt x="1236" y="636"/>
                </a:lnTo>
                <a:lnTo>
                  <a:pt x="1248" y="636"/>
                </a:lnTo>
                <a:lnTo>
                  <a:pt x="1254" y="630"/>
                </a:lnTo>
                <a:lnTo>
                  <a:pt x="1266" y="630"/>
                </a:lnTo>
                <a:lnTo>
                  <a:pt x="1272" y="630"/>
                </a:lnTo>
                <a:lnTo>
                  <a:pt x="1278" y="624"/>
                </a:lnTo>
                <a:lnTo>
                  <a:pt x="1290" y="624"/>
                </a:lnTo>
                <a:lnTo>
                  <a:pt x="1296" y="624"/>
                </a:lnTo>
                <a:lnTo>
                  <a:pt x="1308" y="618"/>
                </a:lnTo>
                <a:lnTo>
                  <a:pt x="1314" y="618"/>
                </a:lnTo>
                <a:lnTo>
                  <a:pt x="1320" y="618"/>
                </a:lnTo>
                <a:lnTo>
                  <a:pt x="1332" y="612"/>
                </a:lnTo>
                <a:lnTo>
                  <a:pt x="1338" y="612"/>
                </a:lnTo>
                <a:lnTo>
                  <a:pt x="1350" y="612"/>
                </a:lnTo>
                <a:lnTo>
                  <a:pt x="1356" y="612"/>
                </a:lnTo>
                <a:lnTo>
                  <a:pt x="1362" y="606"/>
                </a:lnTo>
                <a:lnTo>
                  <a:pt x="1374" y="606"/>
                </a:lnTo>
                <a:lnTo>
                  <a:pt x="1380" y="606"/>
                </a:lnTo>
                <a:lnTo>
                  <a:pt x="1392" y="600"/>
                </a:lnTo>
                <a:lnTo>
                  <a:pt x="1398" y="600"/>
                </a:lnTo>
                <a:lnTo>
                  <a:pt x="1404" y="600"/>
                </a:lnTo>
                <a:lnTo>
                  <a:pt x="1416" y="594"/>
                </a:lnTo>
                <a:lnTo>
                  <a:pt x="1422" y="594"/>
                </a:lnTo>
                <a:lnTo>
                  <a:pt x="1434" y="594"/>
                </a:lnTo>
                <a:lnTo>
                  <a:pt x="1440" y="588"/>
                </a:lnTo>
                <a:lnTo>
                  <a:pt x="1446" y="588"/>
                </a:lnTo>
                <a:lnTo>
                  <a:pt x="1458" y="588"/>
                </a:lnTo>
                <a:lnTo>
                  <a:pt x="1464" y="582"/>
                </a:lnTo>
                <a:lnTo>
                  <a:pt x="1476" y="582"/>
                </a:lnTo>
                <a:lnTo>
                  <a:pt x="1482" y="582"/>
                </a:lnTo>
                <a:lnTo>
                  <a:pt x="1488" y="576"/>
                </a:lnTo>
                <a:lnTo>
                  <a:pt x="1500" y="576"/>
                </a:lnTo>
                <a:lnTo>
                  <a:pt x="1506" y="576"/>
                </a:lnTo>
                <a:lnTo>
                  <a:pt x="1512" y="576"/>
                </a:lnTo>
                <a:lnTo>
                  <a:pt x="1524" y="570"/>
                </a:lnTo>
                <a:lnTo>
                  <a:pt x="1530" y="570"/>
                </a:lnTo>
                <a:lnTo>
                  <a:pt x="1542" y="570"/>
                </a:lnTo>
                <a:lnTo>
                  <a:pt x="1548" y="564"/>
                </a:lnTo>
                <a:lnTo>
                  <a:pt x="1554" y="564"/>
                </a:lnTo>
                <a:lnTo>
                  <a:pt x="1566" y="564"/>
                </a:lnTo>
                <a:lnTo>
                  <a:pt x="1572" y="558"/>
                </a:lnTo>
                <a:lnTo>
                  <a:pt x="1584" y="558"/>
                </a:lnTo>
                <a:lnTo>
                  <a:pt x="1590" y="558"/>
                </a:lnTo>
                <a:lnTo>
                  <a:pt x="1596" y="552"/>
                </a:lnTo>
                <a:lnTo>
                  <a:pt x="1608" y="552"/>
                </a:lnTo>
                <a:lnTo>
                  <a:pt x="1614" y="552"/>
                </a:lnTo>
                <a:lnTo>
                  <a:pt x="1626" y="546"/>
                </a:lnTo>
                <a:lnTo>
                  <a:pt x="1632" y="546"/>
                </a:lnTo>
                <a:lnTo>
                  <a:pt x="1638" y="546"/>
                </a:lnTo>
                <a:lnTo>
                  <a:pt x="1650" y="546"/>
                </a:lnTo>
                <a:lnTo>
                  <a:pt x="1656" y="540"/>
                </a:lnTo>
                <a:lnTo>
                  <a:pt x="1668" y="540"/>
                </a:lnTo>
                <a:lnTo>
                  <a:pt x="1674" y="540"/>
                </a:lnTo>
                <a:lnTo>
                  <a:pt x="1680" y="534"/>
                </a:lnTo>
                <a:lnTo>
                  <a:pt x="1692" y="534"/>
                </a:lnTo>
                <a:lnTo>
                  <a:pt x="1698" y="534"/>
                </a:lnTo>
                <a:lnTo>
                  <a:pt x="1710" y="528"/>
                </a:lnTo>
                <a:lnTo>
                  <a:pt x="1716" y="528"/>
                </a:lnTo>
                <a:lnTo>
                  <a:pt x="1722" y="528"/>
                </a:lnTo>
                <a:lnTo>
                  <a:pt x="1734" y="522"/>
                </a:lnTo>
                <a:lnTo>
                  <a:pt x="1740" y="522"/>
                </a:lnTo>
                <a:lnTo>
                  <a:pt x="1752" y="522"/>
                </a:lnTo>
                <a:lnTo>
                  <a:pt x="1758" y="516"/>
                </a:lnTo>
                <a:lnTo>
                  <a:pt x="1764" y="516"/>
                </a:lnTo>
                <a:lnTo>
                  <a:pt x="1776" y="516"/>
                </a:lnTo>
                <a:lnTo>
                  <a:pt x="1782" y="516"/>
                </a:lnTo>
                <a:lnTo>
                  <a:pt x="1794" y="510"/>
                </a:lnTo>
                <a:lnTo>
                  <a:pt x="1800" y="510"/>
                </a:lnTo>
                <a:lnTo>
                  <a:pt x="1806" y="510"/>
                </a:lnTo>
                <a:lnTo>
                  <a:pt x="1818" y="504"/>
                </a:lnTo>
                <a:lnTo>
                  <a:pt x="1824" y="504"/>
                </a:lnTo>
                <a:lnTo>
                  <a:pt x="1836" y="504"/>
                </a:lnTo>
                <a:lnTo>
                  <a:pt x="1842" y="498"/>
                </a:lnTo>
                <a:lnTo>
                  <a:pt x="1848" y="498"/>
                </a:lnTo>
                <a:lnTo>
                  <a:pt x="1860" y="498"/>
                </a:lnTo>
                <a:lnTo>
                  <a:pt x="1866" y="492"/>
                </a:lnTo>
                <a:lnTo>
                  <a:pt x="1872" y="492"/>
                </a:lnTo>
                <a:lnTo>
                  <a:pt x="1884" y="492"/>
                </a:lnTo>
                <a:lnTo>
                  <a:pt x="1890" y="486"/>
                </a:lnTo>
                <a:lnTo>
                  <a:pt x="1902" y="486"/>
                </a:lnTo>
                <a:lnTo>
                  <a:pt x="1908" y="486"/>
                </a:lnTo>
                <a:lnTo>
                  <a:pt x="1914" y="486"/>
                </a:lnTo>
                <a:lnTo>
                  <a:pt x="1926" y="480"/>
                </a:lnTo>
                <a:lnTo>
                  <a:pt x="1932" y="480"/>
                </a:lnTo>
                <a:lnTo>
                  <a:pt x="1944" y="480"/>
                </a:lnTo>
                <a:lnTo>
                  <a:pt x="1950" y="474"/>
                </a:lnTo>
                <a:lnTo>
                  <a:pt x="1956" y="474"/>
                </a:lnTo>
                <a:lnTo>
                  <a:pt x="1968" y="474"/>
                </a:lnTo>
                <a:lnTo>
                  <a:pt x="1974" y="468"/>
                </a:lnTo>
                <a:lnTo>
                  <a:pt x="1986" y="468"/>
                </a:lnTo>
                <a:lnTo>
                  <a:pt x="1992" y="468"/>
                </a:lnTo>
                <a:lnTo>
                  <a:pt x="1998" y="462"/>
                </a:lnTo>
                <a:lnTo>
                  <a:pt x="2010" y="462"/>
                </a:lnTo>
                <a:lnTo>
                  <a:pt x="2016" y="462"/>
                </a:lnTo>
                <a:lnTo>
                  <a:pt x="2028" y="456"/>
                </a:lnTo>
                <a:lnTo>
                  <a:pt x="2034" y="456"/>
                </a:lnTo>
                <a:lnTo>
                  <a:pt x="2040" y="456"/>
                </a:lnTo>
                <a:lnTo>
                  <a:pt x="2052" y="456"/>
                </a:lnTo>
                <a:lnTo>
                  <a:pt x="2058" y="450"/>
                </a:lnTo>
                <a:lnTo>
                  <a:pt x="2070" y="450"/>
                </a:lnTo>
                <a:lnTo>
                  <a:pt x="2076" y="450"/>
                </a:lnTo>
                <a:lnTo>
                  <a:pt x="2082" y="444"/>
                </a:lnTo>
                <a:lnTo>
                  <a:pt x="2094" y="444"/>
                </a:lnTo>
                <a:lnTo>
                  <a:pt x="2100" y="444"/>
                </a:lnTo>
                <a:lnTo>
                  <a:pt x="2112" y="438"/>
                </a:lnTo>
                <a:lnTo>
                  <a:pt x="2118" y="438"/>
                </a:lnTo>
                <a:lnTo>
                  <a:pt x="2124" y="438"/>
                </a:lnTo>
                <a:lnTo>
                  <a:pt x="2136" y="432"/>
                </a:lnTo>
                <a:lnTo>
                  <a:pt x="2142" y="432"/>
                </a:lnTo>
                <a:lnTo>
                  <a:pt x="2154" y="432"/>
                </a:lnTo>
                <a:lnTo>
                  <a:pt x="2160" y="426"/>
                </a:lnTo>
                <a:lnTo>
                  <a:pt x="2166" y="426"/>
                </a:lnTo>
                <a:lnTo>
                  <a:pt x="2178" y="426"/>
                </a:lnTo>
                <a:lnTo>
                  <a:pt x="2184" y="426"/>
                </a:lnTo>
                <a:lnTo>
                  <a:pt x="2190" y="420"/>
                </a:lnTo>
                <a:lnTo>
                  <a:pt x="2202" y="420"/>
                </a:lnTo>
                <a:lnTo>
                  <a:pt x="2208" y="420"/>
                </a:lnTo>
                <a:lnTo>
                  <a:pt x="2220" y="414"/>
                </a:lnTo>
                <a:lnTo>
                  <a:pt x="2226" y="414"/>
                </a:lnTo>
                <a:lnTo>
                  <a:pt x="2232" y="414"/>
                </a:lnTo>
                <a:lnTo>
                  <a:pt x="2244" y="408"/>
                </a:lnTo>
                <a:lnTo>
                  <a:pt x="2250" y="408"/>
                </a:lnTo>
                <a:lnTo>
                  <a:pt x="2262" y="408"/>
                </a:lnTo>
                <a:lnTo>
                  <a:pt x="2268" y="402"/>
                </a:lnTo>
                <a:lnTo>
                  <a:pt x="2274" y="402"/>
                </a:lnTo>
                <a:lnTo>
                  <a:pt x="2286" y="402"/>
                </a:lnTo>
                <a:lnTo>
                  <a:pt x="2292" y="396"/>
                </a:lnTo>
                <a:lnTo>
                  <a:pt x="2304" y="396"/>
                </a:lnTo>
                <a:lnTo>
                  <a:pt x="2310" y="396"/>
                </a:lnTo>
                <a:lnTo>
                  <a:pt x="2316" y="396"/>
                </a:lnTo>
                <a:lnTo>
                  <a:pt x="2328" y="390"/>
                </a:lnTo>
                <a:lnTo>
                  <a:pt x="2334" y="390"/>
                </a:lnTo>
                <a:lnTo>
                  <a:pt x="2346" y="390"/>
                </a:lnTo>
                <a:lnTo>
                  <a:pt x="2352" y="384"/>
                </a:lnTo>
                <a:lnTo>
                  <a:pt x="2358" y="384"/>
                </a:lnTo>
                <a:lnTo>
                  <a:pt x="2370" y="384"/>
                </a:lnTo>
                <a:lnTo>
                  <a:pt x="2376" y="378"/>
                </a:lnTo>
                <a:lnTo>
                  <a:pt x="2388" y="378"/>
                </a:lnTo>
                <a:lnTo>
                  <a:pt x="2394" y="378"/>
                </a:lnTo>
                <a:lnTo>
                  <a:pt x="2400" y="372"/>
                </a:lnTo>
                <a:lnTo>
                  <a:pt x="2412" y="372"/>
                </a:lnTo>
                <a:lnTo>
                  <a:pt x="2418" y="372"/>
                </a:lnTo>
                <a:lnTo>
                  <a:pt x="2430" y="366"/>
                </a:lnTo>
                <a:lnTo>
                  <a:pt x="2436" y="366"/>
                </a:lnTo>
                <a:lnTo>
                  <a:pt x="2442" y="366"/>
                </a:lnTo>
                <a:lnTo>
                  <a:pt x="2454" y="360"/>
                </a:lnTo>
                <a:lnTo>
                  <a:pt x="2460" y="360"/>
                </a:lnTo>
                <a:lnTo>
                  <a:pt x="2472" y="360"/>
                </a:lnTo>
                <a:lnTo>
                  <a:pt x="2478" y="360"/>
                </a:lnTo>
                <a:lnTo>
                  <a:pt x="2484" y="354"/>
                </a:lnTo>
                <a:lnTo>
                  <a:pt x="2496" y="354"/>
                </a:lnTo>
                <a:lnTo>
                  <a:pt x="2502" y="354"/>
                </a:lnTo>
                <a:lnTo>
                  <a:pt x="2514" y="348"/>
                </a:lnTo>
                <a:lnTo>
                  <a:pt x="2520" y="348"/>
                </a:lnTo>
                <a:lnTo>
                  <a:pt x="2526" y="348"/>
                </a:lnTo>
                <a:lnTo>
                  <a:pt x="2538" y="342"/>
                </a:lnTo>
                <a:lnTo>
                  <a:pt x="2544" y="342"/>
                </a:lnTo>
                <a:lnTo>
                  <a:pt x="2550" y="342"/>
                </a:lnTo>
                <a:lnTo>
                  <a:pt x="2562" y="336"/>
                </a:lnTo>
                <a:lnTo>
                  <a:pt x="2568" y="336"/>
                </a:lnTo>
                <a:lnTo>
                  <a:pt x="2580" y="336"/>
                </a:lnTo>
                <a:lnTo>
                  <a:pt x="2586" y="330"/>
                </a:lnTo>
                <a:lnTo>
                  <a:pt x="2592" y="324"/>
                </a:lnTo>
                <a:lnTo>
                  <a:pt x="2604" y="324"/>
                </a:lnTo>
                <a:lnTo>
                  <a:pt x="2610" y="318"/>
                </a:lnTo>
                <a:lnTo>
                  <a:pt x="2622" y="318"/>
                </a:lnTo>
                <a:lnTo>
                  <a:pt x="2628" y="312"/>
                </a:lnTo>
                <a:lnTo>
                  <a:pt x="2634" y="306"/>
                </a:lnTo>
                <a:lnTo>
                  <a:pt x="2646" y="306"/>
                </a:lnTo>
                <a:lnTo>
                  <a:pt x="2652" y="300"/>
                </a:lnTo>
                <a:lnTo>
                  <a:pt x="2664" y="300"/>
                </a:lnTo>
                <a:lnTo>
                  <a:pt x="2670" y="294"/>
                </a:lnTo>
                <a:lnTo>
                  <a:pt x="2676" y="288"/>
                </a:lnTo>
                <a:lnTo>
                  <a:pt x="2688" y="288"/>
                </a:lnTo>
                <a:lnTo>
                  <a:pt x="2694" y="282"/>
                </a:lnTo>
                <a:lnTo>
                  <a:pt x="2706" y="282"/>
                </a:lnTo>
                <a:lnTo>
                  <a:pt x="2712" y="276"/>
                </a:lnTo>
                <a:lnTo>
                  <a:pt x="2718" y="270"/>
                </a:lnTo>
                <a:lnTo>
                  <a:pt x="2730" y="270"/>
                </a:lnTo>
                <a:lnTo>
                  <a:pt x="2736" y="264"/>
                </a:lnTo>
                <a:lnTo>
                  <a:pt x="2748" y="264"/>
                </a:lnTo>
                <a:lnTo>
                  <a:pt x="2754" y="258"/>
                </a:lnTo>
                <a:lnTo>
                  <a:pt x="2760" y="252"/>
                </a:lnTo>
                <a:lnTo>
                  <a:pt x="2772" y="252"/>
                </a:lnTo>
                <a:lnTo>
                  <a:pt x="2778" y="246"/>
                </a:lnTo>
                <a:lnTo>
                  <a:pt x="2790" y="246"/>
                </a:lnTo>
                <a:lnTo>
                  <a:pt x="2796" y="240"/>
                </a:lnTo>
                <a:lnTo>
                  <a:pt x="2802" y="234"/>
                </a:lnTo>
                <a:lnTo>
                  <a:pt x="2814" y="234"/>
                </a:lnTo>
                <a:lnTo>
                  <a:pt x="2820" y="228"/>
                </a:lnTo>
                <a:lnTo>
                  <a:pt x="2832" y="228"/>
                </a:lnTo>
                <a:lnTo>
                  <a:pt x="2838" y="222"/>
                </a:lnTo>
                <a:lnTo>
                  <a:pt x="2844" y="216"/>
                </a:lnTo>
                <a:lnTo>
                  <a:pt x="2856" y="216"/>
                </a:lnTo>
                <a:lnTo>
                  <a:pt x="2862" y="210"/>
                </a:lnTo>
                <a:lnTo>
                  <a:pt x="2868" y="210"/>
                </a:lnTo>
                <a:lnTo>
                  <a:pt x="2880" y="204"/>
                </a:lnTo>
                <a:lnTo>
                  <a:pt x="2886" y="198"/>
                </a:lnTo>
                <a:lnTo>
                  <a:pt x="2898" y="198"/>
                </a:lnTo>
                <a:lnTo>
                  <a:pt x="2904" y="192"/>
                </a:lnTo>
                <a:lnTo>
                  <a:pt x="2910" y="192"/>
                </a:lnTo>
                <a:lnTo>
                  <a:pt x="2922" y="186"/>
                </a:lnTo>
                <a:lnTo>
                  <a:pt x="2928" y="180"/>
                </a:lnTo>
                <a:lnTo>
                  <a:pt x="2940" y="180"/>
                </a:lnTo>
                <a:lnTo>
                  <a:pt x="2946" y="174"/>
                </a:lnTo>
                <a:lnTo>
                  <a:pt x="2952" y="168"/>
                </a:lnTo>
                <a:lnTo>
                  <a:pt x="2964" y="168"/>
                </a:lnTo>
                <a:lnTo>
                  <a:pt x="2970" y="162"/>
                </a:lnTo>
                <a:lnTo>
                  <a:pt x="2982" y="162"/>
                </a:lnTo>
                <a:lnTo>
                  <a:pt x="2988" y="156"/>
                </a:lnTo>
                <a:lnTo>
                  <a:pt x="2994" y="150"/>
                </a:lnTo>
                <a:lnTo>
                  <a:pt x="3006" y="150"/>
                </a:lnTo>
                <a:lnTo>
                  <a:pt x="3012" y="144"/>
                </a:lnTo>
                <a:lnTo>
                  <a:pt x="3024" y="144"/>
                </a:lnTo>
                <a:lnTo>
                  <a:pt x="3030" y="138"/>
                </a:lnTo>
                <a:lnTo>
                  <a:pt x="3036" y="132"/>
                </a:lnTo>
                <a:lnTo>
                  <a:pt x="3048" y="132"/>
                </a:lnTo>
                <a:lnTo>
                  <a:pt x="3054" y="126"/>
                </a:lnTo>
                <a:lnTo>
                  <a:pt x="3066" y="126"/>
                </a:lnTo>
                <a:lnTo>
                  <a:pt x="3072" y="120"/>
                </a:lnTo>
                <a:lnTo>
                  <a:pt x="3078" y="114"/>
                </a:lnTo>
                <a:lnTo>
                  <a:pt x="3090" y="114"/>
                </a:lnTo>
                <a:lnTo>
                  <a:pt x="3096" y="108"/>
                </a:lnTo>
                <a:lnTo>
                  <a:pt x="3108" y="108"/>
                </a:lnTo>
                <a:lnTo>
                  <a:pt x="3114" y="102"/>
                </a:lnTo>
                <a:lnTo>
                  <a:pt x="3120" y="96"/>
                </a:lnTo>
                <a:lnTo>
                  <a:pt x="3132" y="96"/>
                </a:lnTo>
                <a:lnTo>
                  <a:pt x="3138" y="90"/>
                </a:lnTo>
                <a:lnTo>
                  <a:pt x="3150" y="90"/>
                </a:lnTo>
                <a:lnTo>
                  <a:pt x="3156" y="84"/>
                </a:lnTo>
                <a:lnTo>
                  <a:pt x="3162" y="78"/>
                </a:lnTo>
                <a:lnTo>
                  <a:pt x="3174" y="78"/>
                </a:lnTo>
                <a:lnTo>
                  <a:pt x="3180" y="72"/>
                </a:lnTo>
                <a:lnTo>
                  <a:pt x="3186" y="72"/>
                </a:lnTo>
                <a:lnTo>
                  <a:pt x="3198" y="66"/>
                </a:lnTo>
                <a:lnTo>
                  <a:pt x="3204" y="60"/>
                </a:lnTo>
                <a:lnTo>
                  <a:pt x="3216" y="60"/>
                </a:lnTo>
                <a:lnTo>
                  <a:pt x="3222" y="54"/>
                </a:lnTo>
                <a:lnTo>
                  <a:pt x="3228" y="54"/>
                </a:lnTo>
                <a:lnTo>
                  <a:pt x="3240" y="48"/>
                </a:lnTo>
                <a:lnTo>
                  <a:pt x="3246" y="42"/>
                </a:lnTo>
                <a:lnTo>
                  <a:pt x="3258" y="42"/>
                </a:lnTo>
                <a:lnTo>
                  <a:pt x="3264" y="36"/>
                </a:lnTo>
                <a:lnTo>
                  <a:pt x="3270" y="36"/>
                </a:lnTo>
                <a:lnTo>
                  <a:pt x="3282" y="30"/>
                </a:lnTo>
                <a:lnTo>
                  <a:pt x="3288" y="24"/>
                </a:lnTo>
                <a:lnTo>
                  <a:pt x="3300" y="24"/>
                </a:lnTo>
                <a:lnTo>
                  <a:pt x="3306" y="18"/>
                </a:lnTo>
                <a:lnTo>
                  <a:pt x="3312" y="18"/>
                </a:lnTo>
                <a:lnTo>
                  <a:pt x="3324" y="12"/>
                </a:lnTo>
                <a:lnTo>
                  <a:pt x="3330" y="6"/>
                </a:lnTo>
                <a:lnTo>
                  <a:pt x="3342" y="6"/>
                </a:lnTo>
                <a:lnTo>
                  <a:pt x="3348" y="0"/>
                </a:lnTo>
                <a:lnTo>
                  <a:pt x="3342" y="6"/>
                </a:lnTo>
                <a:lnTo>
                  <a:pt x="3330" y="6"/>
                </a:lnTo>
                <a:lnTo>
                  <a:pt x="3324" y="12"/>
                </a:lnTo>
                <a:lnTo>
                  <a:pt x="3312" y="18"/>
                </a:lnTo>
                <a:lnTo>
                  <a:pt x="3306" y="18"/>
                </a:lnTo>
                <a:lnTo>
                  <a:pt x="3300" y="24"/>
                </a:lnTo>
                <a:lnTo>
                  <a:pt x="3288" y="24"/>
                </a:lnTo>
                <a:lnTo>
                  <a:pt x="3282" y="30"/>
                </a:lnTo>
                <a:lnTo>
                  <a:pt x="3270" y="36"/>
                </a:lnTo>
                <a:lnTo>
                  <a:pt x="3264" y="36"/>
                </a:lnTo>
                <a:lnTo>
                  <a:pt x="3258" y="42"/>
                </a:lnTo>
                <a:lnTo>
                  <a:pt x="3246" y="42"/>
                </a:lnTo>
                <a:lnTo>
                  <a:pt x="3240" y="48"/>
                </a:lnTo>
                <a:lnTo>
                  <a:pt x="3228" y="54"/>
                </a:lnTo>
                <a:lnTo>
                  <a:pt x="3222" y="54"/>
                </a:lnTo>
                <a:lnTo>
                  <a:pt x="3216" y="60"/>
                </a:lnTo>
                <a:lnTo>
                  <a:pt x="3204" y="60"/>
                </a:lnTo>
                <a:lnTo>
                  <a:pt x="3198" y="66"/>
                </a:lnTo>
                <a:lnTo>
                  <a:pt x="3186" y="72"/>
                </a:lnTo>
                <a:lnTo>
                  <a:pt x="3180" y="72"/>
                </a:lnTo>
                <a:lnTo>
                  <a:pt x="3174" y="78"/>
                </a:lnTo>
                <a:lnTo>
                  <a:pt x="3162" y="78"/>
                </a:lnTo>
                <a:lnTo>
                  <a:pt x="3156" y="84"/>
                </a:lnTo>
                <a:lnTo>
                  <a:pt x="3150" y="90"/>
                </a:lnTo>
                <a:lnTo>
                  <a:pt x="3138" y="90"/>
                </a:lnTo>
                <a:lnTo>
                  <a:pt x="3132" y="96"/>
                </a:lnTo>
                <a:lnTo>
                  <a:pt x="3120" y="96"/>
                </a:lnTo>
                <a:lnTo>
                  <a:pt x="3114" y="102"/>
                </a:lnTo>
                <a:lnTo>
                  <a:pt x="3108" y="108"/>
                </a:lnTo>
                <a:lnTo>
                  <a:pt x="3096" y="108"/>
                </a:lnTo>
                <a:lnTo>
                  <a:pt x="3090" y="114"/>
                </a:lnTo>
                <a:lnTo>
                  <a:pt x="3078" y="114"/>
                </a:lnTo>
                <a:lnTo>
                  <a:pt x="3072" y="120"/>
                </a:lnTo>
                <a:lnTo>
                  <a:pt x="3066" y="126"/>
                </a:lnTo>
                <a:lnTo>
                  <a:pt x="3054" y="126"/>
                </a:lnTo>
                <a:lnTo>
                  <a:pt x="3048" y="132"/>
                </a:lnTo>
                <a:lnTo>
                  <a:pt x="3036" y="132"/>
                </a:lnTo>
                <a:lnTo>
                  <a:pt x="3030" y="138"/>
                </a:lnTo>
                <a:lnTo>
                  <a:pt x="3024" y="144"/>
                </a:lnTo>
                <a:lnTo>
                  <a:pt x="3012" y="144"/>
                </a:lnTo>
                <a:lnTo>
                  <a:pt x="3006" y="150"/>
                </a:lnTo>
                <a:lnTo>
                  <a:pt x="2994" y="150"/>
                </a:lnTo>
                <a:lnTo>
                  <a:pt x="2988" y="156"/>
                </a:lnTo>
                <a:lnTo>
                  <a:pt x="2982" y="162"/>
                </a:lnTo>
                <a:lnTo>
                  <a:pt x="2970" y="162"/>
                </a:lnTo>
                <a:lnTo>
                  <a:pt x="2964" y="168"/>
                </a:lnTo>
                <a:lnTo>
                  <a:pt x="2952" y="168"/>
                </a:lnTo>
                <a:lnTo>
                  <a:pt x="2946" y="174"/>
                </a:lnTo>
                <a:lnTo>
                  <a:pt x="2940" y="180"/>
                </a:lnTo>
                <a:lnTo>
                  <a:pt x="2928" y="180"/>
                </a:lnTo>
                <a:lnTo>
                  <a:pt x="2922" y="186"/>
                </a:lnTo>
                <a:lnTo>
                  <a:pt x="2910" y="192"/>
                </a:lnTo>
                <a:lnTo>
                  <a:pt x="2904" y="192"/>
                </a:lnTo>
                <a:lnTo>
                  <a:pt x="2898" y="198"/>
                </a:lnTo>
                <a:lnTo>
                  <a:pt x="2886" y="198"/>
                </a:lnTo>
                <a:lnTo>
                  <a:pt x="2880" y="204"/>
                </a:lnTo>
                <a:lnTo>
                  <a:pt x="2868" y="210"/>
                </a:lnTo>
                <a:lnTo>
                  <a:pt x="2862" y="210"/>
                </a:lnTo>
                <a:lnTo>
                  <a:pt x="2856" y="216"/>
                </a:lnTo>
                <a:lnTo>
                  <a:pt x="2844" y="216"/>
                </a:lnTo>
                <a:lnTo>
                  <a:pt x="2838" y="222"/>
                </a:lnTo>
                <a:lnTo>
                  <a:pt x="2832" y="228"/>
                </a:lnTo>
                <a:lnTo>
                  <a:pt x="2820" y="228"/>
                </a:lnTo>
                <a:lnTo>
                  <a:pt x="2814" y="234"/>
                </a:lnTo>
                <a:lnTo>
                  <a:pt x="2802" y="234"/>
                </a:lnTo>
                <a:lnTo>
                  <a:pt x="2796" y="240"/>
                </a:lnTo>
                <a:lnTo>
                  <a:pt x="2790" y="246"/>
                </a:lnTo>
                <a:lnTo>
                  <a:pt x="2778" y="246"/>
                </a:lnTo>
                <a:lnTo>
                  <a:pt x="2772" y="252"/>
                </a:lnTo>
                <a:lnTo>
                  <a:pt x="2760" y="252"/>
                </a:lnTo>
                <a:lnTo>
                  <a:pt x="2754" y="258"/>
                </a:lnTo>
                <a:lnTo>
                  <a:pt x="2748" y="264"/>
                </a:lnTo>
                <a:lnTo>
                  <a:pt x="2736" y="264"/>
                </a:lnTo>
                <a:lnTo>
                  <a:pt x="2730" y="270"/>
                </a:lnTo>
                <a:lnTo>
                  <a:pt x="2718" y="270"/>
                </a:lnTo>
                <a:lnTo>
                  <a:pt x="2712" y="276"/>
                </a:lnTo>
                <a:lnTo>
                  <a:pt x="2706" y="282"/>
                </a:lnTo>
                <a:lnTo>
                  <a:pt x="2694" y="282"/>
                </a:lnTo>
                <a:lnTo>
                  <a:pt x="2688" y="288"/>
                </a:lnTo>
                <a:lnTo>
                  <a:pt x="2676" y="288"/>
                </a:lnTo>
                <a:lnTo>
                  <a:pt x="2670" y="294"/>
                </a:lnTo>
                <a:lnTo>
                  <a:pt x="2664" y="300"/>
                </a:lnTo>
                <a:lnTo>
                  <a:pt x="2652" y="300"/>
                </a:lnTo>
                <a:lnTo>
                  <a:pt x="2646" y="306"/>
                </a:lnTo>
                <a:lnTo>
                  <a:pt x="2634" y="306"/>
                </a:lnTo>
                <a:lnTo>
                  <a:pt x="2628" y="312"/>
                </a:lnTo>
                <a:lnTo>
                  <a:pt x="2622" y="318"/>
                </a:lnTo>
                <a:lnTo>
                  <a:pt x="2610" y="318"/>
                </a:lnTo>
                <a:lnTo>
                  <a:pt x="2604" y="324"/>
                </a:lnTo>
                <a:lnTo>
                  <a:pt x="2592" y="324"/>
                </a:lnTo>
                <a:lnTo>
                  <a:pt x="2586" y="330"/>
                </a:lnTo>
                <a:lnTo>
                  <a:pt x="2580" y="336"/>
                </a:lnTo>
                <a:lnTo>
                  <a:pt x="2568" y="336"/>
                </a:lnTo>
                <a:lnTo>
                  <a:pt x="2562" y="342"/>
                </a:lnTo>
                <a:lnTo>
                  <a:pt x="2550" y="342"/>
                </a:lnTo>
                <a:lnTo>
                  <a:pt x="2544" y="348"/>
                </a:lnTo>
                <a:lnTo>
                  <a:pt x="2538" y="354"/>
                </a:lnTo>
                <a:lnTo>
                  <a:pt x="2526" y="354"/>
                </a:lnTo>
                <a:lnTo>
                  <a:pt x="2520" y="360"/>
                </a:lnTo>
                <a:lnTo>
                  <a:pt x="2514" y="360"/>
                </a:lnTo>
                <a:lnTo>
                  <a:pt x="2502" y="366"/>
                </a:lnTo>
                <a:lnTo>
                  <a:pt x="2496" y="372"/>
                </a:lnTo>
                <a:lnTo>
                  <a:pt x="2484" y="372"/>
                </a:lnTo>
                <a:lnTo>
                  <a:pt x="2478" y="378"/>
                </a:lnTo>
                <a:lnTo>
                  <a:pt x="2472" y="378"/>
                </a:lnTo>
                <a:lnTo>
                  <a:pt x="2460" y="384"/>
                </a:lnTo>
                <a:lnTo>
                  <a:pt x="2454" y="390"/>
                </a:lnTo>
                <a:lnTo>
                  <a:pt x="2442" y="390"/>
                </a:lnTo>
                <a:lnTo>
                  <a:pt x="2436" y="396"/>
                </a:lnTo>
                <a:lnTo>
                  <a:pt x="2430" y="396"/>
                </a:lnTo>
                <a:lnTo>
                  <a:pt x="2418" y="402"/>
                </a:lnTo>
                <a:lnTo>
                  <a:pt x="2412" y="408"/>
                </a:lnTo>
                <a:lnTo>
                  <a:pt x="2400" y="408"/>
                </a:lnTo>
                <a:lnTo>
                  <a:pt x="2394" y="414"/>
                </a:lnTo>
                <a:lnTo>
                  <a:pt x="2388" y="414"/>
                </a:lnTo>
                <a:lnTo>
                  <a:pt x="2376" y="420"/>
                </a:lnTo>
                <a:lnTo>
                  <a:pt x="2370" y="426"/>
                </a:lnTo>
                <a:lnTo>
                  <a:pt x="2358" y="426"/>
                </a:lnTo>
                <a:lnTo>
                  <a:pt x="2352" y="432"/>
                </a:lnTo>
                <a:lnTo>
                  <a:pt x="2346" y="432"/>
                </a:lnTo>
                <a:lnTo>
                  <a:pt x="2334" y="438"/>
                </a:lnTo>
                <a:lnTo>
                  <a:pt x="2328" y="444"/>
                </a:lnTo>
                <a:lnTo>
                  <a:pt x="2316" y="444"/>
                </a:lnTo>
                <a:lnTo>
                  <a:pt x="2310" y="450"/>
                </a:lnTo>
                <a:lnTo>
                  <a:pt x="2304" y="450"/>
                </a:lnTo>
                <a:lnTo>
                  <a:pt x="2292" y="456"/>
                </a:lnTo>
                <a:lnTo>
                  <a:pt x="2286" y="462"/>
                </a:lnTo>
                <a:lnTo>
                  <a:pt x="2274" y="462"/>
                </a:lnTo>
                <a:lnTo>
                  <a:pt x="2268" y="468"/>
                </a:lnTo>
                <a:lnTo>
                  <a:pt x="2262" y="468"/>
                </a:lnTo>
                <a:lnTo>
                  <a:pt x="2250" y="474"/>
                </a:lnTo>
                <a:lnTo>
                  <a:pt x="2244" y="480"/>
                </a:lnTo>
                <a:lnTo>
                  <a:pt x="2232" y="480"/>
                </a:lnTo>
                <a:lnTo>
                  <a:pt x="2226" y="486"/>
                </a:lnTo>
                <a:lnTo>
                  <a:pt x="2220" y="486"/>
                </a:lnTo>
                <a:lnTo>
                  <a:pt x="2208" y="492"/>
                </a:lnTo>
                <a:lnTo>
                  <a:pt x="2202" y="498"/>
                </a:lnTo>
                <a:lnTo>
                  <a:pt x="2190" y="498"/>
                </a:lnTo>
                <a:lnTo>
                  <a:pt x="2184" y="504"/>
                </a:lnTo>
                <a:lnTo>
                  <a:pt x="2178" y="504"/>
                </a:lnTo>
                <a:lnTo>
                  <a:pt x="2166" y="510"/>
                </a:lnTo>
                <a:lnTo>
                  <a:pt x="2160" y="516"/>
                </a:lnTo>
                <a:lnTo>
                  <a:pt x="2154" y="516"/>
                </a:lnTo>
                <a:lnTo>
                  <a:pt x="2142" y="522"/>
                </a:lnTo>
                <a:lnTo>
                  <a:pt x="2136" y="522"/>
                </a:lnTo>
                <a:lnTo>
                  <a:pt x="2124" y="528"/>
                </a:lnTo>
                <a:lnTo>
                  <a:pt x="2118" y="534"/>
                </a:lnTo>
                <a:lnTo>
                  <a:pt x="2112" y="534"/>
                </a:lnTo>
                <a:lnTo>
                  <a:pt x="2100" y="540"/>
                </a:lnTo>
                <a:lnTo>
                  <a:pt x="2094" y="546"/>
                </a:lnTo>
                <a:lnTo>
                  <a:pt x="2082" y="546"/>
                </a:lnTo>
                <a:lnTo>
                  <a:pt x="2076" y="552"/>
                </a:lnTo>
                <a:lnTo>
                  <a:pt x="2070" y="552"/>
                </a:lnTo>
                <a:lnTo>
                  <a:pt x="2058" y="558"/>
                </a:lnTo>
                <a:lnTo>
                  <a:pt x="2052" y="564"/>
                </a:lnTo>
                <a:lnTo>
                  <a:pt x="2040" y="564"/>
                </a:lnTo>
                <a:lnTo>
                  <a:pt x="2034" y="570"/>
                </a:lnTo>
                <a:lnTo>
                  <a:pt x="2028" y="570"/>
                </a:lnTo>
                <a:lnTo>
                  <a:pt x="2016" y="576"/>
                </a:lnTo>
                <a:lnTo>
                  <a:pt x="2010" y="582"/>
                </a:lnTo>
                <a:lnTo>
                  <a:pt x="1998" y="582"/>
                </a:lnTo>
                <a:lnTo>
                  <a:pt x="1992" y="588"/>
                </a:lnTo>
                <a:lnTo>
                  <a:pt x="1986" y="588"/>
                </a:lnTo>
                <a:lnTo>
                  <a:pt x="1974" y="594"/>
                </a:lnTo>
                <a:lnTo>
                  <a:pt x="1968" y="600"/>
                </a:lnTo>
                <a:lnTo>
                  <a:pt x="1956" y="600"/>
                </a:lnTo>
                <a:lnTo>
                  <a:pt x="1950" y="606"/>
                </a:lnTo>
                <a:lnTo>
                  <a:pt x="1944" y="606"/>
                </a:lnTo>
                <a:lnTo>
                  <a:pt x="1932" y="612"/>
                </a:lnTo>
                <a:lnTo>
                  <a:pt x="1926" y="618"/>
                </a:lnTo>
                <a:lnTo>
                  <a:pt x="1914" y="618"/>
                </a:lnTo>
                <a:lnTo>
                  <a:pt x="1908" y="624"/>
                </a:lnTo>
                <a:lnTo>
                  <a:pt x="1902" y="624"/>
                </a:lnTo>
                <a:lnTo>
                  <a:pt x="1890" y="630"/>
                </a:lnTo>
                <a:lnTo>
                  <a:pt x="1884" y="636"/>
                </a:lnTo>
                <a:lnTo>
                  <a:pt x="1872" y="636"/>
                </a:lnTo>
                <a:lnTo>
                  <a:pt x="1866" y="642"/>
                </a:lnTo>
                <a:lnTo>
                  <a:pt x="1860" y="642"/>
                </a:lnTo>
                <a:lnTo>
                  <a:pt x="1848" y="648"/>
                </a:lnTo>
                <a:lnTo>
                  <a:pt x="1842" y="654"/>
                </a:lnTo>
                <a:lnTo>
                  <a:pt x="1836" y="654"/>
                </a:lnTo>
                <a:lnTo>
                  <a:pt x="1824" y="660"/>
                </a:lnTo>
                <a:lnTo>
                  <a:pt x="1818" y="660"/>
                </a:lnTo>
                <a:lnTo>
                  <a:pt x="1806" y="666"/>
                </a:lnTo>
                <a:lnTo>
                  <a:pt x="1800" y="672"/>
                </a:lnTo>
                <a:lnTo>
                  <a:pt x="1794" y="672"/>
                </a:lnTo>
                <a:lnTo>
                  <a:pt x="1782" y="678"/>
                </a:lnTo>
                <a:lnTo>
                  <a:pt x="1776" y="678"/>
                </a:lnTo>
                <a:lnTo>
                  <a:pt x="1764" y="684"/>
                </a:lnTo>
                <a:lnTo>
                  <a:pt x="1758" y="690"/>
                </a:lnTo>
                <a:lnTo>
                  <a:pt x="1752" y="690"/>
                </a:lnTo>
                <a:lnTo>
                  <a:pt x="1740" y="696"/>
                </a:lnTo>
                <a:lnTo>
                  <a:pt x="1734" y="696"/>
                </a:lnTo>
                <a:lnTo>
                  <a:pt x="1722" y="702"/>
                </a:lnTo>
                <a:lnTo>
                  <a:pt x="1716" y="708"/>
                </a:lnTo>
                <a:lnTo>
                  <a:pt x="1710" y="708"/>
                </a:lnTo>
                <a:lnTo>
                  <a:pt x="1698" y="714"/>
                </a:lnTo>
                <a:lnTo>
                  <a:pt x="1692" y="714"/>
                </a:lnTo>
                <a:lnTo>
                  <a:pt x="1680" y="720"/>
                </a:lnTo>
                <a:lnTo>
                  <a:pt x="1674" y="726"/>
                </a:lnTo>
                <a:lnTo>
                  <a:pt x="1668" y="726"/>
                </a:lnTo>
                <a:lnTo>
                  <a:pt x="1656" y="732"/>
                </a:lnTo>
                <a:lnTo>
                  <a:pt x="1650" y="732"/>
                </a:lnTo>
                <a:lnTo>
                  <a:pt x="1638" y="738"/>
                </a:lnTo>
                <a:lnTo>
                  <a:pt x="1632" y="744"/>
                </a:lnTo>
                <a:lnTo>
                  <a:pt x="1626" y="744"/>
                </a:lnTo>
                <a:lnTo>
                  <a:pt x="1614" y="750"/>
                </a:lnTo>
                <a:lnTo>
                  <a:pt x="1608" y="750"/>
                </a:lnTo>
                <a:lnTo>
                  <a:pt x="1596" y="756"/>
                </a:lnTo>
                <a:lnTo>
                  <a:pt x="1590" y="762"/>
                </a:lnTo>
                <a:lnTo>
                  <a:pt x="1584" y="762"/>
                </a:lnTo>
                <a:lnTo>
                  <a:pt x="1572" y="768"/>
                </a:lnTo>
                <a:lnTo>
                  <a:pt x="1566" y="768"/>
                </a:lnTo>
                <a:lnTo>
                  <a:pt x="1554" y="774"/>
                </a:lnTo>
                <a:lnTo>
                  <a:pt x="1548" y="780"/>
                </a:lnTo>
                <a:lnTo>
                  <a:pt x="1542" y="780"/>
                </a:lnTo>
                <a:lnTo>
                  <a:pt x="1530" y="786"/>
                </a:lnTo>
                <a:lnTo>
                  <a:pt x="1524" y="786"/>
                </a:lnTo>
                <a:lnTo>
                  <a:pt x="1512" y="792"/>
                </a:lnTo>
                <a:lnTo>
                  <a:pt x="1506" y="798"/>
                </a:lnTo>
                <a:lnTo>
                  <a:pt x="1500" y="798"/>
                </a:lnTo>
                <a:lnTo>
                  <a:pt x="1488" y="804"/>
                </a:lnTo>
                <a:lnTo>
                  <a:pt x="1482" y="804"/>
                </a:lnTo>
                <a:lnTo>
                  <a:pt x="1476" y="810"/>
                </a:lnTo>
                <a:lnTo>
                  <a:pt x="1464" y="816"/>
                </a:lnTo>
                <a:lnTo>
                  <a:pt x="1458" y="816"/>
                </a:lnTo>
                <a:lnTo>
                  <a:pt x="1446" y="822"/>
                </a:lnTo>
                <a:lnTo>
                  <a:pt x="1440" y="822"/>
                </a:lnTo>
                <a:lnTo>
                  <a:pt x="1434" y="828"/>
                </a:lnTo>
                <a:lnTo>
                  <a:pt x="1422" y="834"/>
                </a:lnTo>
                <a:lnTo>
                  <a:pt x="1416" y="834"/>
                </a:lnTo>
                <a:lnTo>
                  <a:pt x="1404" y="840"/>
                </a:lnTo>
                <a:lnTo>
                  <a:pt x="1398" y="840"/>
                </a:lnTo>
                <a:lnTo>
                  <a:pt x="1392" y="846"/>
                </a:lnTo>
                <a:lnTo>
                  <a:pt x="1380" y="852"/>
                </a:lnTo>
                <a:lnTo>
                  <a:pt x="1374" y="852"/>
                </a:lnTo>
                <a:lnTo>
                  <a:pt x="1362" y="858"/>
                </a:lnTo>
                <a:lnTo>
                  <a:pt x="1356" y="858"/>
                </a:lnTo>
                <a:lnTo>
                  <a:pt x="1350" y="864"/>
                </a:lnTo>
                <a:lnTo>
                  <a:pt x="1338" y="870"/>
                </a:lnTo>
                <a:lnTo>
                  <a:pt x="1332" y="870"/>
                </a:lnTo>
                <a:lnTo>
                  <a:pt x="1320" y="876"/>
                </a:lnTo>
                <a:lnTo>
                  <a:pt x="1314" y="876"/>
                </a:lnTo>
                <a:lnTo>
                  <a:pt x="1308" y="882"/>
                </a:lnTo>
                <a:lnTo>
                  <a:pt x="1296" y="888"/>
                </a:lnTo>
                <a:lnTo>
                  <a:pt x="1290" y="888"/>
                </a:lnTo>
                <a:lnTo>
                  <a:pt x="1278" y="894"/>
                </a:lnTo>
                <a:lnTo>
                  <a:pt x="1272" y="894"/>
                </a:lnTo>
                <a:lnTo>
                  <a:pt x="1266" y="900"/>
                </a:lnTo>
                <a:lnTo>
                  <a:pt x="1254" y="906"/>
                </a:lnTo>
                <a:lnTo>
                  <a:pt x="1248" y="906"/>
                </a:lnTo>
                <a:lnTo>
                  <a:pt x="1236" y="912"/>
                </a:lnTo>
                <a:lnTo>
                  <a:pt x="1230" y="918"/>
                </a:lnTo>
                <a:lnTo>
                  <a:pt x="1224" y="918"/>
                </a:lnTo>
                <a:lnTo>
                  <a:pt x="1212" y="924"/>
                </a:lnTo>
                <a:lnTo>
                  <a:pt x="1206" y="924"/>
                </a:lnTo>
                <a:lnTo>
                  <a:pt x="1194" y="930"/>
                </a:lnTo>
                <a:lnTo>
                  <a:pt x="1188" y="936"/>
                </a:lnTo>
                <a:lnTo>
                  <a:pt x="1182" y="936"/>
                </a:lnTo>
                <a:lnTo>
                  <a:pt x="1170" y="942"/>
                </a:lnTo>
                <a:lnTo>
                  <a:pt x="1164" y="942"/>
                </a:lnTo>
                <a:lnTo>
                  <a:pt x="1158" y="948"/>
                </a:lnTo>
                <a:lnTo>
                  <a:pt x="1146" y="954"/>
                </a:lnTo>
                <a:lnTo>
                  <a:pt x="1140" y="954"/>
                </a:lnTo>
                <a:lnTo>
                  <a:pt x="1128" y="960"/>
                </a:lnTo>
                <a:lnTo>
                  <a:pt x="1122" y="960"/>
                </a:lnTo>
                <a:lnTo>
                  <a:pt x="1116" y="966"/>
                </a:lnTo>
                <a:lnTo>
                  <a:pt x="1104" y="972"/>
                </a:lnTo>
                <a:lnTo>
                  <a:pt x="1098" y="972"/>
                </a:lnTo>
                <a:lnTo>
                  <a:pt x="1086" y="978"/>
                </a:lnTo>
                <a:lnTo>
                  <a:pt x="1080" y="978"/>
                </a:lnTo>
                <a:lnTo>
                  <a:pt x="1074" y="984"/>
                </a:lnTo>
                <a:lnTo>
                  <a:pt x="1062" y="990"/>
                </a:lnTo>
                <a:lnTo>
                  <a:pt x="1056" y="990"/>
                </a:lnTo>
                <a:lnTo>
                  <a:pt x="1044" y="996"/>
                </a:lnTo>
                <a:lnTo>
                  <a:pt x="1038" y="996"/>
                </a:lnTo>
                <a:lnTo>
                  <a:pt x="1032" y="1002"/>
                </a:lnTo>
                <a:lnTo>
                  <a:pt x="1020" y="1008"/>
                </a:lnTo>
                <a:lnTo>
                  <a:pt x="1014" y="1008"/>
                </a:lnTo>
                <a:lnTo>
                  <a:pt x="1002" y="1014"/>
                </a:lnTo>
                <a:lnTo>
                  <a:pt x="996" y="1014"/>
                </a:lnTo>
                <a:lnTo>
                  <a:pt x="990" y="1020"/>
                </a:lnTo>
                <a:lnTo>
                  <a:pt x="978" y="1026"/>
                </a:lnTo>
                <a:lnTo>
                  <a:pt x="972" y="1026"/>
                </a:lnTo>
                <a:lnTo>
                  <a:pt x="960" y="1032"/>
                </a:lnTo>
                <a:lnTo>
                  <a:pt x="954" y="1032"/>
                </a:lnTo>
                <a:lnTo>
                  <a:pt x="948" y="1038"/>
                </a:lnTo>
                <a:lnTo>
                  <a:pt x="936" y="1044"/>
                </a:lnTo>
                <a:lnTo>
                  <a:pt x="930" y="1044"/>
                </a:lnTo>
                <a:lnTo>
                  <a:pt x="918" y="1050"/>
                </a:lnTo>
                <a:lnTo>
                  <a:pt x="912" y="1050"/>
                </a:lnTo>
                <a:lnTo>
                  <a:pt x="906" y="1056"/>
                </a:lnTo>
                <a:lnTo>
                  <a:pt x="894" y="1062"/>
                </a:lnTo>
                <a:lnTo>
                  <a:pt x="888" y="1062"/>
                </a:lnTo>
                <a:lnTo>
                  <a:pt x="876" y="1068"/>
                </a:lnTo>
                <a:lnTo>
                  <a:pt x="870" y="1068"/>
                </a:lnTo>
                <a:lnTo>
                  <a:pt x="864" y="1074"/>
                </a:lnTo>
                <a:lnTo>
                  <a:pt x="852" y="1080"/>
                </a:lnTo>
                <a:lnTo>
                  <a:pt x="846" y="1080"/>
                </a:lnTo>
                <a:lnTo>
                  <a:pt x="840" y="1086"/>
                </a:lnTo>
                <a:lnTo>
                  <a:pt x="828" y="1086"/>
                </a:lnTo>
                <a:lnTo>
                  <a:pt x="822" y="1092"/>
                </a:lnTo>
                <a:lnTo>
                  <a:pt x="810" y="1098"/>
                </a:lnTo>
                <a:lnTo>
                  <a:pt x="804" y="1098"/>
                </a:lnTo>
                <a:lnTo>
                  <a:pt x="798" y="1104"/>
                </a:lnTo>
                <a:lnTo>
                  <a:pt x="786" y="1104"/>
                </a:lnTo>
                <a:lnTo>
                  <a:pt x="780" y="1110"/>
                </a:lnTo>
                <a:lnTo>
                  <a:pt x="768" y="1116"/>
                </a:lnTo>
                <a:lnTo>
                  <a:pt x="762" y="1116"/>
                </a:lnTo>
                <a:lnTo>
                  <a:pt x="756" y="1122"/>
                </a:lnTo>
                <a:lnTo>
                  <a:pt x="744" y="1122"/>
                </a:lnTo>
                <a:lnTo>
                  <a:pt x="738" y="1128"/>
                </a:lnTo>
                <a:lnTo>
                  <a:pt x="726" y="1134"/>
                </a:lnTo>
                <a:lnTo>
                  <a:pt x="720" y="1134"/>
                </a:lnTo>
                <a:lnTo>
                  <a:pt x="714" y="1140"/>
                </a:lnTo>
                <a:lnTo>
                  <a:pt x="702" y="1140"/>
                </a:lnTo>
                <a:lnTo>
                  <a:pt x="696" y="1146"/>
                </a:lnTo>
                <a:lnTo>
                  <a:pt x="684" y="1152"/>
                </a:lnTo>
                <a:lnTo>
                  <a:pt x="678" y="1152"/>
                </a:lnTo>
                <a:lnTo>
                  <a:pt x="672" y="1158"/>
                </a:lnTo>
                <a:lnTo>
                  <a:pt x="660" y="1158"/>
                </a:lnTo>
                <a:lnTo>
                  <a:pt x="654" y="1164"/>
                </a:lnTo>
                <a:lnTo>
                  <a:pt x="642" y="1170"/>
                </a:lnTo>
                <a:lnTo>
                  <a:pt x="636" y="1170"/>
                </a:lnTo>
                <a:lnTo>
                  <a:pt x="630" y="1176"/>
                </a:lnTo>
                <a:lnTo>
                  <a:pt x="618" y="1176"/>
                </a:lnTo>
                <a:lnTo>
                  <a:pt x="612" y="1182"/>
                </a:lnTo>
                <a:lnTo>
                  <a:pt x="600" y="1188"/>
                </a:lnTo>
                <a:lnTo>
                  <a:pt x="594" y="1188"/>
                </a:lnTo>
                <a:lnTo>
                  <a:pt x="588" y="1194"/>
                </a:lnTo>
                <a:lnTo>
                  <a:pt x="576" y="1194"/>
                </a:lnTo>
                <a:lnTo>
                  <a:pt x="570" y="1200"/>
                </a:lnTo>
                <a:lnTo>
                  <a:pt x="558" y="1206"/>
                </a:lnTo>
                <a:lnTo>
                  <a:pt x="552" y="1206"/>
                </a:lnTo>
                <a:lnTo>
                  <a:pt x="546" y="1212"/>
                </a:lnTo>
                <a:lnTo>
                  <a:pt x="534" y="1212"/>
                </a:lnTo>
                <a:lnTo>
                  <a:pt x="528" y="1218"/>
                </a:lnTo>
                <a:lnTo>
                  <a:pt x="516" y="1224"/>
                </a:lnTo>
                <a:lnTo>
                  <a:pt x="510" y="1224"/>
                </a:lnTo>
                <a:lnTo>
                  <a:pt x="504" y="1230"/>
                </a:lnTo>
                <a:lnTo>
                  <a:pt x="492" y="1230"/>
                </a:lnTo>
                <a:lnTo>
                  <a:pt x="486" y="1236"/>
                </a:lnTo>
                <a:lnTo>
                  <a:pt x="480" y="1242"/>
                </a:lnTo>
                <a:lnTo>
                  <a:pt x="468" y="1242"/>
                </a:lnTo>
                <a:lnTo>
                  <a:pt x="462" y="1248"/>
                </a:lnTo>
                <a:lnTo>
                  <a:pt x="450" y="1248"/>
                </a:lnTo>
                <a:lnTo>
                  <a:pt x="444" y="1254"/>
                </a:lnTo>
                <a:lnTo>
                  <a:pt x="438" y="1260"/>
                </a:lnTo>
                <a:lnTo>
                  <a:pt x="426" y="1260"/>
                </a:lnTo>
                <a:lnTo>
                  <a:pt x="420" y="1266"/>
                </a:lnTo>
                <a:lnTo>
                  <a:pt x="408" y="1272"/>
                </a:lnTo>
                <a:lnTo>
                  <a:pt x="402" y="1272"/>
                </a:lnTo>
                <a:lnTo>
                  <a:pt x="396" y="1278"/>
                </a:lnTo>
                <a:lnTo>
                  <a:pt x="384" y="1278"/>
                </a:lnTo>
                <a:lnTo>
                  <a:pt x="378" y="1284"/>
                </a:lnTo>
                <a:lnTo>
                  <a:pt x="366" y="1290"/>
                </a:lnTo>
                <a:lnTo>
                  <a:pt x="360" y="1290"/>
                </a:lnTo>
                <a:lnTo>
                  <a:pt x="354" y="1296"/>
                </a:lnTo>
                <a:lnTo>
                  <a:pt x="342" y="1296"/>
                </a:lnTo>
                <a:lnTo>
                  <a:pt x="336" y="1302"/>
                </a:lnTo>
                <a:lnTo>
                  <a:pt x="324" y="1308"/>
                </a:lnTo>
                <a:lnTo>
                  <a:pt x="318" y="1308"/>
                </a:lnTo>
                <a:lnTo>
                  <a:pt x="312" y="1314"/>
                </a:lnTo>
                <a:lnTo>
                  <a:pt x="300" y="1314"/>
                </a:lnTo>
                <a:lnTo>
                  <a:pt x="294" y="1320"/>
                </a:lnTo>
                <a:lnTo>
                  <a:pt x="282" y="1326"/>
                </a:lnTo>
                <a:lnTo>
                  <a:pt x="276" y="1326"/>
                </a:lnTo>
                <a:lnTo>
                  <a:pt x="270" y="1332"/>
                </a:lnTo>
                <a:lnTo>
                  <a:pt x="258" y="1332"/>
                </a:lnTo>
                <a:lnTo>
                  <a:pt x="252" y="1338"/>
                </a:lnTo>
                <a:lnTo>
                  <a:pt x="240" y="1344"/>
                </a:lnTo>
                <a:lnTo>
                  <a:pt x="234" y="1344"/>
                </a:lnTo>
                <a:lnTo>
                  <a:pt x="228" y="1350"/>
                </a:lnTo>
                <a:lnTo>
                  <a:pt x="216" y="1350"/>
                </a:lnTo>
                <a:lnTo>
                  <a:pt x="210" y="1356"/>
                </a:lnTo>
                <a:lnTo>
                  <a:pt x="198" y="1362"/>
                </a:lnTo>
                <a:lnTo>
                  <a:pt x="192" y="1362"/>
                </a:lnTo>
                <a:lnTo>
                  <a:pt x="186" y="1368"/>
                </a:lnTo>
                <a:lnTo>
                  <a:pt x="174" y="1368"/>
                </a:lnTo>
                <a:lnTo>
                  <a:pt x="168" y="1374"/>
                </a:lnTo>
                <a:lnTo>
                  <a:pt x="162" y="1380"/>
                </a:lnTo>
                <a:lnTo>
                  <a:pt x="150" y="1380"/>
                </a:lnTo>
                <a:lnTo>
                  <a:pt x="144" y="1386"/>
                </a:lnTo>
                <a:lnTo>
                  <a:pt x="132" y="1386"/>
                </a:lnTo>
                <a:lnTo>
                  <a:pt x="126" y="1392"/>
                </a:lnTo>
                <a:lnTo>
                  <a:pt x="120" y="1398"/>
                </a:lnTo>
                <a:lnTo>
                  <a:pt x="108" y="1398"/>
                </a:lnTo>
                <a:lnTo>
                  <a:pt x="102" y="1404"/>
                </a:lnTo>
                <a:lnTo>
                  <a:pt x="90" y="1404"/>
                </a:lnTo>
                <a:lnTo>
                  <a:pt x="84" y="1410"/>
                </a:lnTo>
                <a:lnTo>
                  <a:pt x="78" y="1416"/>
                </a:lnTo>
                <a:lnTo>
                  <a:pt x="66" y="1416"/>
                </a:lnTo>
                <a:lnTo>
                  <a:pt x="60" y="1422"/>
                </a:lnTo>
                <a:lnTo>
                  <a:pt x="48" y="1422"/>
                </a:lnTo>
                <a:lnTo>
                  <a:pt x="42" y="1428"/>
                </a:lnTo>
                <a:lnTo>
                  <a:pt x="36" y="1434"/>
                </a:lnTo>
                <a:lnTo>
                  <a:pt x="24" y="1434"/>
                </a:lnTo>
                <a:lnTo>
                  <a:pt x="18" y="1440"/>
                </a:lnTo>
                <a:lnTo>
                  <a:pt x="6" y="1440"/>
                </a:lnTo>
                <a:lnTo>
                  <a:pt x="0" y="1446"/>
                </a:lnTo>
                <a:close/>
              </a:path>
            </a:pathLst>
          </a:custGeom>
          <a:solidFill>
            <a:srgbClr val="AFA500"/>
          </a:solidFill>
          <a:ln w="9525">
            <a:solidFill>
              <a:schemeClr val="bg2"/>
            </a:solidFill>
            <a:round/>
            <a:headEnd/>
            <a:tailEnd/>
          </a:ln>
        </p:spPr>
        <p:txBody>
          <a:bodyPr/>
          <a:lstStyle/>
          <a:p>
            <a:endParaRPr lang="sv-SE"/>
          </a:p>
        </p:txBody>
      </p:sp>
      <p:sp>
        <p:nvSpPr>
          <p:cNvPr id="45064" name="Freeform 6"/>
          <p:cNvSpPr>
            <a:spLocks/>
          </p:cNvSpPr>
          <p:nvPr/>
        </p:nvSpPr>
        <p:spPr bwMode="auto">
          <a:xfrm>
            <a:off x="1912547" y="3206967"/>
            <a:ext cx="6334125" cy="2689225"/>
          </a:xfrm>
          <a:custGeom>
            <a:avLst/>
            <a:gdLst>
              <a:gd name="T0" fmla="*/ 2147483646 w 3348"/>
              <a:gd name="T1" fmla="*/ 2147483646 h 1446"/>
              <a:gd name="T2" fmla="*/ 2147483646 w 3348"/>
              <a:gd name="T3" fmla="*/ 2147483646 h 1446"/>
              <a:gd name="T4" fmla="*/ 2147483646 w 3348"/>
              <a:gd name="T5" fmla="*/ 2147483646 h 1446"/>
              <a:gd name="T6" fmla="*/ 2147483646 w 3348"/>
              <a:gd name="T7" fmla="*/ 2147483646 h 1446"/>
              <a:gd name="T8" fmla="*/ 2147483646 w 3348"/>
              <a:gd name="T9" fmla="*/ 2147483646 h 1446"/>
              <a:gd name="T10" fmla="*/ 2147483646 w 3348"/>
              <a:gd name="T11" fmla="*/ 2147483646 h 1446"/>
              <a:gd name="T12" fmla="*/ 2147483646 w 3348"/>
              <a:gd name="T13" fmla="*/ 2147483646 h 1446"/>
              <a:gd name="T14" fmla="*/ 2147483646 w 3348"/>
              <a:gd name="T15" fmla="*/ 2147483646 h 1446"/>
              <a:gd name="T16" fmla="*/ 2147483646 w 3348"/>
              <a:gd name="T17" fmla="*/ 2147483646 h 1446"/>
              <a:gd name="T18" fmla="*/ 2147483646 w 3348"/>
              <a:gd name="T19" fmla="*/ 2147483646 h 1446"/>
              <a:gd name="T20" fmla="*/ 2147483646 w 3348"/>
              <a:gd name="T21" fmla="*/ 2147483646 h 1446"/>
              <a:gd name="T22" fmla="*/ 2147483646 w 3348"/>
              <a:gd name="T23" fmla="*/ 2147483646 h 1446"/>
              <a:gd name="T24" fmla="*/ 2147483646 w 3348"/>
              <a:gd name="T25" fmla="*/ 2147483646 h 1446"/>
              <a:gd name="T26" fmla="*/ 2147483646 w 3348"/>
              <a:gd name="T27" fmla="*/ 2147483646 h 1446"/>
              <a:gd name="T28" fmla="*/ 2147483646 w 3348"/>
              <a:gd name="T29" fmla="*/ 2147483646 h 1446"/>
              <a:gd name="T30" fmla="*/ 2147483646 w 3348"/>
              <a:gd name="T31" fmla="*/ 2147483646 h 1446"/>
              <a:gd name="T32" fmla="*/ 2147483646 w 3348"/>
              <a:gd name="T33" fmla="*/ 2147483646 h 1446"/>
              <a:gd name="T34" fmla="*/ 2147483646 w 3348"/>
              <a:gd name="T35" fmla="*/ 2147483646 h 1446"/>
              <a:gd name="T36" fmla="*/ 2147483646 w 3348"/>
              <a:gd name="T37" fmla="*/ 2147483646 h 1446"/>
              <a:gd name="T38" fmla="*/ 2147483646 w 3348"/>
              <a:gd name="T39" fmla="*/ 2147483646 h 1446"/>
              <a:gd name="T40" fmla="*/ 2147483646 w 3348"/>
              <a:gd name="T41" fmla="*/ 2147483646 h 1446"/>
              <a:gd name="T42" fmla="*/ 2147483646 w 3348"/>
              <a:gd name="T43" fmla="*/ 2147483646 h 1446"/>
              <a:gd name="T44" fmla="*/ 2147483646 w 3348"/>
              <a:gd name="T45" fmla="*/ 2147483646 h 1446"/>
              <a:gd name="T46" fmla="*/ 2147483646 w 3348"/>
              <a:gd name="T47" fmla="*/ 2147483646 h 1446"/>
              <a:gd name="T48" fmla="*/ 2147483646 w 3348"/>
              <a:gd name="T49" fmla="*/ 2147483646 h 1446"/>
              <a:gd name="T50" fmla="*/ 2147483646 w 3348"/>
              <a:gd name="T51" fmla="*/ 2147483646 h 1446"/>
              <a:gd name="T52" fmla="*/ 2147483646 w 3348"/>
              <a:gd name="T53" fmla="*/ 2147483646 h 1446"/>
              <a:gd name="T54" fmla="*/ 2147483646 w 3348"/>
              <a:gd name="T55" fmla="*/ 2147483646 h 1446"/>
              <a:gd name="T56" fmla="*/ 2147483646 w 3348"/>
              <a:gd name="T57" fmla="*/ 2147483646 h 1446"/>
              <a:gd name="T58" fmla="*/ 2147483646 w 3348"/>
              <a:gd name="T59" fmla="*/ 2147483646 h 1446"/>
              <a:gd name="T60" fmla="*/ 2147483646 w 3348"/>
              <a:gd name="T61" fmla="*/ 2147483646 h 1446"/>
              <a:gd name="T62" fmla="*/ 2147483646 w 3348"/>
              <a:gd name="T63" fmla="*/ 2147483646 h 1446"/>
              <a:gd name="T64" fmla="*/ 2147483646 w 3348"/>
              <a:gd name="T65" fmla="*/ 2147483646 h 1446"/>
              <a:gd name="T66" fmla="*/ 2147483646 w 3348"/>
              <a:gd name="T67" fmla="*/ 2147483646 h 1446"/>
              <a:gd name="T68" fmla="*/ 2147483646 w 3348"/>
              <a:gd name="T69" fmla="*/ 2147483646 h 1446"/>
              <a:gd name="T70" fmla="*/ 2147483646 w 3348"/>
              <a:gd name="T71" fmla="*/ 2147483646 h 1446"/>
              <a:gd name="T72" fmla="*/ 2147483646 w 3348"/>
              <a:gd name="T73" fmla="*/ 2147483646 h 1446"/>
              <a:gd name="T74" fmla="*/ 2147483646 w 3348"/>
              <a:gd name="T75" fmla="*/ 2147483646 h 1446"/>
              <a:gd name="T76" fmla="*/ 2147483646 w 3348"/>
              <a:gd name="T77" fmla="*/ 2147483646 h 1446"/>
              <a:gd name="T78" fmla="*/ 2147483646 w 3348"/>
              <a:gd name="T79" fmla="*/ 2147483646 h 1446"/>
              <a:gd name="T80" fmla="*/ 2147483646 w 3348"/>
              <a:gd name="T81" fmla="*/ 2147483646 h 1446"/>
              <a:gd name="T82" fmla="*/ 2147483646 w 3348"/>
              <a:gd name="T83" fmla="*/ 2147483646 h 1446"/>
              <a:gd name="T84" fmla="*/ 2147483646 w 3348"/>
              <a:gd name="T85" fmla="*/ 2147483646 h 1446"/>
              <a:gd name="T86" fmla="*/ 2147483646 w 3348"/>
              <a:gd name="T87" fmla="*/ 2147483646 h 1446"/>
              <a:gd name="T88" fmla="*/ 2147483646 w 3348"/>
              <a:gd name="T89" fmla="*/ 2147483646 h 1446"/>
              <a:gd name="T90" fmla="*/ 2147483646 w 3348"/>
              <a:gd name="T91" fmla="*/ 2147483646 h 1446"/>
              <a:gd name="T92" fmla="*/ 2147483646 w 3348"/>
              <a:gd name="T93" fmla="*/ 2147483646 h 1446"/>
              <a:gd name="T94" fmla="*/ 2147483646 w 3348"/>
              <a:gd name="T95" fmla="*/ 2147483646 h 1446"/>
              <a:gd name="T96" fmla="*/ 2147483646 w 3348"/>
              <a:gd name="T97" fmla="*/ 2147483646 h 1446"/>
              <a:gd name="T98" fmla="*/ 2147483646 w 3348"/>
              <a:gd name="T99" fmla="*/ 2147483646 h 1446"/>
              <a:gd name="T100" fmla="*/ 2147483646 w 3348"/>
              <a:gd name="T101" fmla="*/ 2147483646 h 1446"/>
              <a:gd name="T102" fmla="*/ 2147483646 w 3348"/>
              <a:gd name="T103" fmla="*/ 2147483646 h 1446"/>
              <a:gd name="T104" fmla="*/ 2147483646 w 3348"/>
              <a:gd name="T105" fmla="*/ 2147483646 h 1446"/>
              <a:gd name="T106" fmla="*/ 2147483646 w 3348"/>
              <a:gd name="T107" fmla="*/ 2147483646 h 1446"/>
              <a:gd name="T108" fmla="*/ 2147483646 w 3348"/>
              <a:gd name="T109" fmla="*/ 2147483646 h 1446"/>
              <a:gd name="T110" fmla="*/ 2147483646 w 3348"/>
              <a:gd name="T111" fmla="*/ 2147483646 h 1446"/>
              <a:gd name="T112" fmla="*/ 2147483646 w 3348"/>
              <a:gd name="T113" fmla="*/ 2147483646 h 1446"/>
              <a:gd name="T114" fmla="*/ 2147483646 w 3348"/>
              <a:gd name="T115" fmla="*/ 2147483646 h 1446"/>
              <a:gd name="T116" fmla="*/ 2147483646 w 3348"/>
              <a:gd name="T117" fmla="*/ 2147483646 h 1446"/>
              <a:gd name="T118" fmla="*/ 2147483646 w 3348"/>
              <a:gd name="T119" fmla="*/ 2147483646 h 1446"/>
              <a:gd name="T120" fmla="*/ 2147483646 w 3348"/>
              <a:gd name="T121" fmla="*/ 2147483646 h 14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48"/>
              <a:gd name="T184" fmla="*/ 0 h 1446"/>
              <a:gd name="T185" fmla="*/ 3348 w 3348"/>
              <a:gd name="T186" fmla="*/ 1446 h 144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48" h="1446">
                <a:moveTo>
                  <a:pt x="0" y="1446"/>
                </a:moveTo>
                <a:lnTo>
                  <a:pt x="0" y="1446"/>
                </a:lnTo>
                <a:lnTo>
                  <a:pt x="6" y="1440"/>
                </a:lnTo>
                <a:lnTo>
                  <a:pt x="18" y="1440"/>
                </a:lnTo>
                <a:lnTo>
                  <a:pt x="24" y="1434"/>
                </a:lnTo>
                <a:lnTo>
                  <a:pt x="36" y="1434"/>
                </a:lnTo>
                <a:lnTo>
                  <a:pt x="42" y="1428"/>
                </a:lnTo>
                <a:lnTo>
                  <a:pt x="48" y="1422"/>
                </a:lnTo>
                <a:lnTo>
                  <a:pt x="60" y="1422"/>
                </a:lnTo>
                <a:lnTo>
                  <a:pt x="66" y="1416"/>
                </a:lnTo>
                <a:lnTo>
                  <a:pt x="78" y="1416"/>
                </a:lnTo>
                <a:lnTo>
                  <a:pt x="84" y="1410"/>
                </a:lnTo>
                <a:lnTo>
                  <a:pt x="90" y="1404"/>
                </a:lnTo>
                <a:lnTo>
                  <a:pt x="102" y="1404"/>
                </a:lnTo>
                <a:lnTo>
                  <a:pt x="108" y="1398"/>
                </a:lnTo>
                <a:lnTo>
                  <a:pt x="120" y="1398"/>
                </a:lnTo>
                <a:lnTo>
                  <a:pt x="126" y="1392"/>
                </a:lnTo>
                <a:lnTo>
                  <a:pt x="132" y="1386"/>
                </a:lnTo>
                <a:lnTo>
                  <a:pt x="144" y="1386"/>
                </a:lnTo>
                <a:lnTo>
                  <a:pt x="150" y="1380"/>
                </a:lnTo>
                <a:lnTo>
                  <a:pt x="162" y="1380"/>
                </a:lnTo>
                <a:lnTo>
                  <a:pt x="168" y="1374"/>
                </a:lnTo>
                <a:lnTo>
                  <a:pt x="174" y="1368"/>
                </a:lnTo>
                <a:lnTo>
                  <a:pt x="186" y="1368"/>
                </a:lnTo>
                <a:lnTo>
                  <a:pt x="192" y="1362"/>
                </a:lnTo>
                <a:lnTo>
                  <a:pt x="198" y="1362"/>
                </a:lnTo>
                <a:lnTo>
                  <a:pt x="210" y="1356"/>
                </a:lnTo>
                <a:lnTo>
                  <a:pt x="216" y="1350"/>
                </a:lnTo>
                <a:lnTo>
                  <a:pt x="228" y="1350"/>
                </a:lnTo>
                <a:lnTo>
                  <a:pt x="234" y="1344"/>
                </a:lnTo>
                <a:lnTo>
                  <a:pt x="240" y="1344"/>
                </a:lnTo>
                <a:lnTo>
                  <a:pt x="252" y="1338"/>
                </a:lnTo>
                <a:lnTo>
                  <a:pt x="258" y="1332"/>
                </a:lnTo>
                <a:lnTo>
                  <a:pt x="270" y="1332"/>
                </a:lnTo>
                <a:lnTo>
                  <a:pt x="276" y="1326"/>
                </a:lnTo>
                <a:lnTo>
                  <a:pt x="282" y="1326"/>
                </a:lnTo>
                <a:lnTo>
                  <a:pt x="294" y="1320"/>
                </a:lnTo>
                <a:lnTo>
                  <a:pt x="300" y="1314"/>
                </a:lnTo>
                <a:lnTo>
                  <a:pt x="312" y="1314"/>
                </a:lnTo>
                <a:lnTo>
                  <a:pt x="318" y="1308"/>
                </a:lnTo>
                <a:lnTo>
                  <a:pt x="324" y="1308"/>
                </a:lnTo>
                <a:lnTo>
                  <a:pt x="336" y="1302"/>
                </a:lnTo>
                <a:lnTo>
                  <a:pt x="342" y="1296"/>
                </a:lnTo>
                <a:lnTo>
                  <a:pt x="354" y="1296"/>
                </a:lnTo>
                <a:lnTo>
                  <a:pt x="360" y="1290"/>
                </a:lnTo>
                <a:lnTo>
                  <a:pt x="366" y="1290"/>
                </a:lnTo>
                <a:lnTo>
                  <a:pt x="378" y="1284"/>
                </a:lnTo>
                <a:lnTo>
                  <a:pt x="384" y="1278"/>
                </a:lnTo>
                <a:lnTo>
                  <a:pt x="396" y="1278"/>
                </a:lnTo>
                <a:lnTo>
                  <a:pt x="402" y="1272"/>
                </a:lnTo>
                <a:lnTo>
                  <a:pt x="408" y="1272"/>
                </a:lnTo>
                <a:lnTo>
                  <a:pt x="420" y="1266"/>
                </a:lnTo>
                <a:lnTo>
                  <a:pt x="426" y="1260"/>
                </a:lnTo>
                <a:lnTo>
                  <a:pt x="438" y="1260"/>
                </a:lnTo>
                <a:lnTo>
                  <a:pt x="444" y="1254"/>
                </a:lnTo>
                <a:lnTo>
                  <a:pt x="450" y="1248"/>
                </a:lnTo>
                <a:lnTo>
                  <a:pt x="462" y="1248"/>
                </a:lnTo>
                <a:lnTo>
                  <a:pt x="468" y="1242"/>
                </a:lnTo>
                <a:lnTo>
                  <a:pt x="480" y="1242"/>
                </a:lnTo>
                <a:lnTo>
                  <a:pt x="486" y="1236"/>
                </a:lnTo>
                <a:lnTo>
                  <a:pt x="492" y="1230"/>
                </a:lnTo>
                <a:lnTo>
                  <a:pt x="504" y="1230"/>
                </a:lnTo>
                <a:lnTo>
                  <a:pt x="510" y="1224"/>
                </a:lnTo>
                <a:lnTo>
                  <a:pt x="516" y="1224"/>
                </a:lnTo>
                <a:lnTo>
                  <a:pt x="528" y="1218"/>
                </a:lnTo>
                <a:lnTo>
                  <a:pt x="534" y="1212"/>
                </a:lnTo>
                <a:lnTo>
                  <a:pt x="546" y="1212"/>
                </a:lnTo>
                <a:lnTo>
                  <a:pt x="552" y="1206"/>
                </a:lnTo>
                <a:lnTo>
                  <a:pt x="558" y="1206"/>
                </a:lnTo>
                <a:lnTo>
                  <a:pt x="570" y="1200"/>
                </a:lnTo>
                <a:lnTo>
                  <a:pt x="576" y="1194"/>
                </a:lnTo>
                <a:lnTo>
                  <a:pt x="588" y="1194"/>
                </a:lnTo>
                <a:lnTo>
                  <a:pt x="594" y="1188"/>
                </a:lnTo>
                <a:lnTo>
                  <a:pt x="600" y="1188"/>
                </a:lnTo>
                <a:lnTo>
                  <a:pt x="612" y="1182"/>
                </a:lnTo>
                <a:lnTo>
                  <a:pt x="618" y="1176"/>
                </a:lnTo>
                <a:lnTo>
                  <a:pt x="630" y="1176"/>
                </a:lnTo>
                <a:lnTo>
                  <a:pt x="636" y="1170"/>
                </a:lnTo>
                <a:lnTo>
                  <a:pt x="642" y="1170"/>
                </a:lnTo>
                <a:lnTo>
                  <a:pt x="654" y="1164"/>
                </a:lnTo>
                <a:lnTo>
                  <a:pt x="660" y="1158"/>
                </a:lnTo>
                <a:lnTo>
                  <a:pt x="672" y="1158"/>
                </a:lnTo>
                <a:lnTo>
                  <a:pt x="678" y="1152"/>
                </a:lnTo>
                <a:lnTo>
                  <a:pt x="684" y="1152"/>
                </a:lnTo>
                <a:lnTo>
                  <a:pt x="696" y="1146"/>
                </a:lnTo>
                <a:lnTo>
                  <a:pt x="702" y="1140"/>
                </a:lnTo>
                <a:lnTo>
                  <a:pt x="714" y="1140"/>
                </a:lnTo>
                <a:lnTo>
                  <a:pt x="720" y="1134"/>
                </a:lnTo>
                <a:lnTo>
                  <a:pt x="726" y="1134"/>
                </a:lnTo>
                <a:lnTo>
                  <a:pt x="738" y="1128"/>
                </a:lnTo>
                <a:lnTo>
                  <a:pt x="744" y="1122"/>
                </a:lnTo>
                <a:lnTo>
                  <a:pt x="756" y="1122"/>
                </a:lnTo>
                <a:lnTo>
                  <a:pt x="762" y="1116"/>
                </a:lnTo>
                <a:lnTo>
                  <a:pt x="768" y="1116"/>
                </a:lnTo>
                <a:lnTo>
                  <a:pt x="780" y="1110"/>
                </a:lnTo>
                <a:lnTo>
                  <a:pt x="786" y="1104"/>
                </a:lnTo>
                <a:lnTo>
                  <a:pt x="798" y="1104"/>
                </a:lnTo>
                <a:lnTo>
                  <a:pt x="804" y="1098"/>
                </a:lnTo>
                <a:lnTo>
                  <a:pt x="810" y="1098"/>
                </a:lnTo>
                <a:lnTo>
                  <a:pt x="822" y="1092"/>
                </a:lnTo>
                <a:lnTo>
                  <a:pt x="828" y="1086"/>
                </a:lnTo>
                <a:lnTo>
                  <a:pt x="840" y="1086"/>
                </a:lnTo>
                <a:lnTo>
                  <a:pt x="846" y="1080"/>
                </a:lnTo>
                <a:lnTo>
                  <a:pt x="852" y="1080"/>
                </a:lnTo>
                <a:lnTo>
                  <a:pt x="864" y="1074"/>
                </a:lnTo>
                <a:lnTo>
                  <a:pt x="870" y="1068"/>
                </a:lnTo>
                <a:lnTo>
                  <a:pt x="876" y="1068"/>
                </a:lnTo>
                <a:lnTo>
                  <a:pt x="888" y="1062"/>
                </a:lnTo>
                <a:lnTo>
                  <a:pt x="894" y="1062"/>
                </a:lnTo>
                <a:lnTo>
                  <a:pt x="906" y="1056"/>
                </a:lnTo>
                <a:lnTo>
                  <a:pt x="912" y="1050"/>
                </a:lnTo>
                <a:lnTo>
                  <a:pt x="918" y="1050"/>
                </a:lnTo>
                <a:lnTo>
                  <a:pt x="930" y="1044"/>
                </a:lnTo>
                <a:lnTo>
                  <a:pt x="936" y="1044"/>
                </a:lnTo>
                <a:lnTo>
                  <a:pt x="948" y="1038"/>
                </a:lnTo>
                <a:lnTo>
                  <a:pt x="954" y="1032"/>
                </a:lnTo>
                <a:lnTo>
                  <a:pt x="960" y="1032"/>
                </a:lnTo>
                <a:lnTo>
                  <a:pt x="972" y="1026"/>
                </a:lnTo>
                <a:lnTo>
                  <a:pt x="978" y="1026"/>
                </a:lnTo>
                <a:lnTo>
                  <a:pt x="990" y="1020"/>
                </a:lnTo>
                <a:lnTo>
                  <a:pt x="996" y="1014"/>
                </a:lnTo>
                <a:lnTo>
                  <a:pt x="1002" y="1014"/>
                </a:lnTo>
                <a:lnTo>
                  <a:pt x="1014" y="1008"/>
                </a:lnTo>
                <a:lnTo>
                  <a:pt x="1020" y="1008"/>
                </a:lnTo>
                <a:lnTo>
                  <a:pt x="1032" y="1002"/>
                </a:lnTo>
                <a:lnTo>
                  <a:pt x="1038" y="996"/>
                </a:lnTo>
                <a:lnTo>
                  <a:pt x="1044" y="996"/>
                </a:lnTo>
                <a:lnTo>
                  <a:pt x="1056" y="990"/>
                </a:lnTo>
                <a:lnTo>
                  <a:pt x="1062" y="990"/>
                </a:lnTo>
                <a:lnTo>
                  <a:pt x="1074" y="984"/>
                </a:lnTo>
                <a:lnTo>
                  <a:pt x="1080" y="978"/>
                </a:lnTo>
                <a:lnTo>
                  <a:pt x="1086" y="978"/>
                </a:lnTo>
                <a:lnTo>
                  <a:pt x="1098" y="972"/>
                </a:lnTo>
                <a:lnTo>
                  <a:pt x="1104" y="972"/>
                </a:lnTo>
                <a:lnTo>
                  <a:pt x="1116" y="966"/>
                </a:lnTo>
                <a:lnTo>
                  <a:pt x="1122" y="960"/>
                </a:lnTo>
                <a:lnTo>
                  <a:pt x="1128" y="960"/>
                </a:lnTo>
                <a:lnTo>
                  <a:pt x="1140" y="954"/>
                </a:lnTo>
                <a:lnTo>
                  <a:pt x="1146" y="954"/>
                </a:lnTo>
                <a:lnTo>
                  <a:pt x="1158" y="948"/>
                </a:lnTo>
                <a:lnTo>
                  <a:pt x="1164" y="942"/>
                </a:lnTo>
                <a:lnTo>
                  <a:pt x="1170" y="942"/>
                </a:lnTo>
                <a:lnTo>
                  <a:pt x="1182" y="936"/>
                </a:lnTo>
                <a:lnTo>
                  <a:pt x="1188" y="936"/>
                </a:lnTo>
                <a:lnTo>
                  <a:pt x="1194" y="930"/>
                </a:lnTo>
                <a:lnTo>
                  <a:pt x="1206" y="924"/>
                </a:lnTo>
                <a:lnTo>
                  <a:pt x="1212" y="924"/>
                </a:lnTo>
                <a:lnTo>
                  <a:pt x="1224" y="918"/>
                </a:lnTo>
                <a:lnTo>
                  <a:pt x="1230" y="918"/>
                </a:lnTo>
                <a:lnTo>
                  <a:pt x="1236" y="912"/>
                </a:lnTo>
                <a:lnTo>
                  <a:pt x="1248" y="906"/>
                </a:lnTo>
                <a:lnTo>
                  <a:pt x="1254" y="906"/>
                </a:lnTo>
                <a:lnTo>
                  <a:pt x="1266" y="900"/>
                </a:lnTo>
                <a:lnTo>
                  <a:pt x="1272" y="894"/>
                </a:lnTo>
                <a:lnTo>
                  <a:pt x="1278" y="894"/>
                </a:lnTo>
                <a:lnTo>
                  <a:pt x="1290" y="888"/>
                </a:lnTo>
                <a:lnTo>
                  <a:pt x="1296" y="888"/>
                </a:lnTo>
                <a:lnTo>
                  <a:pt x="1308" y="882"/>
                </a:lnTo>
                <a:lnTo>
                  <a:pt x="1314" y="876"/>
                </a:lnTo>
                <a:lnTo>
                  <a:pt x="1320" y="876"/>
                </a:lnTo>
                <a:lnTo>
                  <a:pt x="1332" y="870"/>
                </a:lnTo>
                <a:lnTo>
                  <a:pt x="1338" y="870"/>
                </a:lnTo>
                <a:lnTo>
                  <a:pt x="1350" y="864"/>
                </a:lnTo>
                <a:lnTo>
                  <a:pt x="1356" y="858"/>
                </a:lnTo>
                <a:lnTo>
                  <a:pt x="1362" y="858"/>
                </a:lnTo>
                <a:lnTo>
                  <a:pt x="1374" y="852"/>
                </a:lnTo>
                <a:lnTo>
                  <a:pt x="1380" y="852"/>
                </a:lnTo>
                <a:lnTo>
                  <a:pt x="1392" y="846"/>
                </a:lnTo>
                <a:lnTo>
                  <a:pt x="1398" y="840"/>
                </a:lnTo>
                <a:lnTo>
                  <a:pt x="1404" y="840"/>
                </a:lnTo>
                <a:lnTo>
                  <a:pt x="1416" y="834"/>
                </a:lnTo>
                <a:lnTo>
                  <a:pt x="1422" y="834"/>
                </a:lnTo>
                <a:lnTo>
                  <a:pt x="1434" y="828"/>
                </a:lnTo>
                <a:lnTo>
                  <a:pt x="1440" y="822"/>
                </a:lnTo>
                <a:lnTo>
                  <a:pt x="1446" y="822"/>
                </a:lnTo>
                <a:lnTo>
                  <a:pt x="1458" y="816"/>
                </a:lnTo>
                <a:lnTo>
                  <a:pt x="1464" y="816"/>
                </a:lnTo>
                <a:lnTo>
                  <a:pt x="1476" y="810"/>
                </a:lnTo>
                <a:lnTo>
                  <a:pt x="1482" y="804"/>
                </a:lnTo>
                <a:lnTo>
                  <a:pt x="1488" y="804"/>
                </a:lnTo>
                <a:lnTo>
                  <a:pt x="1500" y="798"/>
                </a:lnTo>
                <a:lnTo>
                  <a:pt x="1506" y="798"/>
                </a:lnTo>
                <a:lnTo>
                  <a:pt x="1512" y="792"/>
                </a:lnTo>
                <a:lnTo>
                  <a:pt x="1524" y="786"/>
                </a:lnTo>
                <a:lnTo>
                  <a:pt x="1530" y="786"/>
                </a:lnTo>
                <a:lnTo>
                  <a:pt x="1542" y="780"/>
                </a:lnTo>
                <a:lnTo>
                  <a:pt x="1548" y="780"/>
                </a:lnTo>
                <a:lnTo>
                  <a:pt x="1554" y="774"/>
                </a:lnTo>
                <a:lnTo>
                  <a:pt x="1566" y="768"/>
                </a:lnTo>
                <a:lnTo>
                  <a:pt x="1572" y="768"/>
                </a:lnTo>
                <a:lnTo>
                  <a:pt x="1584" y="762"/>
                </a:lnTo>
                <a:lnTo>
                  <a:pt x="1590" y="762"/>
                </a:lnTo>
                <a:lnTo>
                  <a:pt x="1596" y="756"/>
                </a:lnTo>
                <a:lnTo>
                  <a:pt x="1608" y="750"/>
                </a:lnTo>
                <a:lnTo>
                  <a:pt x="1614" y="750"/>
                </a:lnTo>
                <a:lnTo>
                  <a:pt x="1626" y="744"/>
                </a:lnTo>
                <a:lnTo>
                  <a:pt x="1632" y="744"/>
                </a:lnTo>
                <a:lnTo>
                  <a:pt x="1638" y="738"/>
                </a:lnTo>
                <a:lnTo>
                  <a:pt x="1650" y="732"/>
                </a:lnTo>
                <a:lnTo>
                  <a:pt x="1656" y="732"/>
                </a:lnTo>
                <a:lnTo>
                  <a:pt x="1668" y="726"/>
                </a:lnTo>
                <a:lnTo>
                  <a:pt x="1674" y="726"/>
                </a:lnTo>
                <a:lnTo>
                  <a:pt x="1680" y="720"/>
                </a:lnTo>
                <a:lnTo>
                  <a:pt x="1692" y="714"/>
                </a:lnTo>
                <a:lnTo>
                  <a:pt x="1698" y="714"/>
                </a:lnTo>
                <a:lnTo>
                  <a:pt x="1710" y="708"/>
                </a:lnTo>
                <a:lnTo>
                  <a:pt x="1716" y="708"/>
                </a:lnTo>
                <a:lnTo>
                  <a:pt x="1722" y="702"/>
                </a:lnTo>
                <a:lnTo>
                  <a:pt x="1734" y="696"/>
                </a:lnTo>
                <a:lnTo>
                  <a:pt x="1740" y="696"/>
                </a:lnTo>
                <a:lnTo>
                  <a:pt x="1752" y="690"/>
                </a:lnTo>
                <a:lnTo>
                  <a:pt x="1758" y="690"/>
                </a:lnTo>
                <a:lnTo>
                  <a:pt x="1764" y="684"/>
                </a:lnTo>
                <a:lnTo>
                  <a:pt x="1776" y="678"/>
                </a:lnTo>
                <a:lnTo>
                  <a:pt x="1782" y="678"/>
                </a:lnTo>
                <a:lnTo>
                  <a:pt x="1794" y="672"/>
                </a:lnTo>
                <a:lnTo>
                  <a:pt x="1800" y="672"/>
                </a:lnTo>
                <a:lnTo>
                  <a:pt x="1806" y="666"/>
                </a:lnTo>
                <a:lnTo>
                  <a:pt x="1818" y="660"/>
                </a:lnTo>
                <a:lnTo>
                  <a:pt x="1824" y="660"/>
                </a:lnTo>
                <a:lnTo>
                  <a:pt x="1836" y="654"/>
                </a:lnTo>
                <a:lnTo>
                  <a:pt x="1842" y="654"/>
                </a:lnTo>
                <a:lnTo>
                  <a:pt x="1848" y="648"/>
                </a:lnTo>
                <a:lnTo>
                  <a:pt x="1860" y="642"/>
                </a:lnTo>
                <a:lnTo>
                  <a:pt x="1866" y="642"/>
                </a:lnTo>
                <a:lnTo>
                  <a:pt x="1872" y="636"/>
                </a:lnTo>
                <a:lnTo>
                  <a:pt x="1884" y="636"/>
                </a:lnTo>
                <a:lnTo>
                  <a:pt x="1890" y="630"/>
                </a:lnTo>
                <a:lnTo>
                  <a:pt x="1902" y="624"/>
                </a:lnTo>
                <a:lnTo>
                  <a:pt x="1908" y="624"/>
                </a:lnTo>
                <a:lnTo>
                  <a:pt x="1914" y="618"/>
                </a:lnTo>
                <a:lnTo>
                  <a:pt x="1926" y="618"/>
                </a:lnTo>
                <a:lnTo>
                  <a:pt x="1932" y="612"/>
                </a:lnTo>
                <a:lnTo>
                  <a:pt x="1944" y="606"/>
                </a:lnTo>
                <a:lnTo>
                  <a:pt x="1950" y="606"/>
                </a:lnTo>
                <a:lnTo>
                  <a:pt x="1956" y="600"/>
                </a:lnTo>
                <a:lnTo>
                  <a:pt x="1968" y="600"/>
                </a:lnTo>
                <a:lnTo>
                  <a:pt x="1974" y="594"/>
                </a:lnTo>
                <a:lnTo>
                  <a:pt x="1986" y="588"/>
                </a:lnTo>
                <a:lnTo>
                  <a:pt x="1992" y="588"/>
                </a:lnTo>
                <a:lnTo>
                  <a:pt x="1998" y="582"/>
                </a:lnTo>
                <a:lnTo>
                  <a:pt x="2010" y="582"/>
                </a:lnTo>
                <a:lnTo>
                  <a:pt x="2016" y="576"/>
                </a:lnTo>
                <a:lnTo>
                  <a:pt x="2028" y="570"/>
                </a:lnTo>
                <a:lnTo>
                  <a:pt x="2034" y="570"/>
                </a:lnTo>
                <a:lnTo>
                  <a:pt x="2040" y="564"/>
                </a:lnTo>
                <a:lnTo>
                  <a:pt x="2052" y="564"/>
                </a:lnTo>
                <a:lnTo>
                  <a:pt x="2058" y="558"/>
                </a:lnTo>
                <a:lnTo>
                  <a:pt x="2070" y="552"/>
                </a:lnTo>
                <a:lnTo>
                  <a:pt x="2076" y="552"/>
                </a:lnTo>
                <a:lnTo>
                  <a:pt x="2082" y="546"/>
                </a:lnTo>
                <a:lnTo>
                  <a:pt x="2094" y="546"/>
                </a:lnTo>
                <a:lnTo>
                  <a:pt x="2100" y="540"/>
                </a:lnTo>
                <a:lnTo>
                  <a:pt x="2112" y="534"/>
                </a:lnTo>
                <a:lnTo>
                  <a:pt x="2118" y="534"/>
                </a:lnTo>
                <a:lnTo>
                  <a:pt x="2124" y="528"/>
                </a:lnTo>
                <a:lnTo>
                  <a:pt x="2136" y="522"/>
                </a:lnTo>
                <a:lnTo>
                  <a:pt x="2142" y="522"/>
                </a:lnTo>
                <a:lnTo>
                  <a:pt x="2154" y="516"/>
                </a:lnTo>
                <a:lnTo>
                  <a:pt x="2160" y="516"/>
                </a:lnTo>
                <a:lnTo>
                  <a:pt x="2166" y="510"/>
                </a:lnTo>
                <a:lnTo>
                  <a:pt x="2178" y="504"/>
                </a:lnTo>
                <a:lnTo>
                  <a:pt x="2184" y="504"/>
                </a:lnTo>
                <a:lnTo>
                  <a:pt x="2190" y="498"/>
                </a:lnTo>
                <a:lnTo>
                  <a:pt x="2202" y="498"/>
                </a:lnTo>
                <a:lnTo>
                  <a:pt x="2208" y="492"/>
                </a:lnTo>
                <a:lnTo>
                  <a:pt x="2220" y="486"/>
                </a:lnTo>
                <a:lnTo>
                  <a:pt x="2226" y="486"/>
                </a:lnTo>
                <a:lnTo>
                  <a:pt x="2232" y="480"/>
                </a:lnTo>
                <a:lnTo>
                  <a:pt x="2244" y="480"/>
                </a:lnTo>
                <a:lnTo>
                  <a:pt x="2250" y="474"/>
                </a:lnTo>
                <a:lnTo>
                  <a:pt x="2262" y="468"/>
                </a:lnTo>
                <a:lnTo>
                  <a:pt x="2268" y="468"/>
                </a:lnTo>
                <a:lnTo>
                  <a:pt x="2274" y="462"/>
                </a:lnTo>
                <a:lnTo>
                  <a:pt x="2286" y="462"/>
                </a:lnTo>
                <a:lnTo>
                  <a:pt x="2292" y="456"/>
                </a:lnTo>
                <a:lnTo>
                  <a:pt x="2304" y="450"/>
                </a:lnTo>
                <a:lnTo>
                  <a:pt x="2310" y="450"/>
                </a:lnTo>
                <a:lnTo>
                  <a:pt x="2316" y="444"/>
                </a:lnTo>
                <a:lnTo>
                  <a:pt x="2328" y="444"/>
                </a:lnTo>
                <a:lnTo>
                  <a:pt x="2334" y="438"/>
                </a:lnTo>
                <a:lnTo>
                  <a:pt x="2346" y="432"/>
                </a:lnTo>
                <a:lnTo>
                  <a:pt x="2352" y="432"/>
                </a:lnTo>
                <a:lnTo>
                  <a:pt x="2358" y="426"/>
                </a:lnTo>
                <a:lnTo>
                  <a:pt x="2370" y="426"/>
                </a:lnTo>
                <a:lnTo>
                  <a:pt x="2376" y="420"/>
                </a:lnTo>
                <a:lnTo>
                  <a:pt x="2388" y="414"/>
                </a:lnTo>
                <a:lnTo>
                  <a:pt x="2394" y="414"/>
                </a:lnTo>
                <a:lnTo>
                  <a:pt x="2400" y="408"/>
                </a:lnTo>
                <a:lnTo>
                  <a:pt x="2412" y="408"/>
                </a:lnTo>
                <a:lnTo>
                  <a:pt x="2418" y="402"/>
                </a:lnTo>
                <a:lnTo>
                  <a:pt x="2430" y="396"/>
                </a:lnTo>
                <a:lnTo>
                  <a:pt x="2436" y="396"/>
                </a:lnTo>
                <a:lnTo>
                  <a:pt x="2442" y="390"/>
                </a:lnTo>
                <a:lnTo>
                  <a:pt x="2454" y="390"/>
                </a:lnTo>
                <a:lnTo>
                  <a:pt x="2460" y="384"/>
                </a:lnTo>
                <a:lnTo>
                  <a:pt x="2472" y="378"/>
                </a:lnTo>
                <a:lnTo>
                  <a:pt x="2478" y="378"/>
                </a:lnTo>
                <a:lnTo>
                  <a:pt x="2484" y="372"/>
                </a:lnTo>
                <a:lnTo>
                  <a:pt x="2496" y="372"/>
                </a:lnTo>
                <a:lnTo>
                  <a:pt x="2502" y="366"/>
                </a:lnTo>
                <a:lnTo>
                  <a:pt x="2514" y="360"/>
                </a:lnTo>
                <a:lnTo>
                  <a:pt x="2520" y="360"/>
                </a:lnTo>
                <a:lnTo>
                  <a:pt x="2526" y="354"/>
                </a:lnTo>
                <a:lnTo>
                  <a:pt x="2538" y="354"/>
                </a:lnTo>
                <a:lnTo>
                  <a:pt x="2544" y="348"/>
                </a:lnTo>
                <a:lnTo>
                  <a:pt x="2550" y="342"/>
                </a:lnTo>
                <a:lnTo>
                  <a:pt x="2562" y="342"/>
                </a:lnTo>
                <a:lnTo>
                  <a:pt x="2568" y="336"/>
                </a:lnTo>
                <a:lnTo>
                  <a:pt x="2580" y="336"/>
                </a:lnTo>
                <a:lnTo>
                  <a:pt x="2586" y="330"/>
                </a:lnTo>
                <a:lnTo>
                  <a:pt x="2592" y="324"/>
                </a:lnTo>
                <a:lnTo>
                  <a:pt x="2604" y="324"/>
                </a:lnTo>
                <a:lnTo>
                  <a:pt x="2610" y="318"/>
                </a:lnTo>
                <a:lnTo>
                  <a:pt x="2622" y="318"/>
                </a:lnTo>
                <a:lnTo>
                  <a:pt x="2628" y="312"/>
                </a:lnTo>
                <a:lnTo>
                  <a:pt x="2634" y="306"/>
                </a:lnTo>
                <a:lnTo>
                  <a:pt x="2646" y="306"/>
                </a:lnTo>
                <a:lnTo>
                  <a:pt x="2652" y="300"/>
                </a:lnTo>
                <a:lnTo>
                  <a:pt x="2664" y="300"/>
                </a:lnTo>
                <a:lnTo>
                  <a:pt x="2670" y="294"/>
                </a:lnTo>
                <a:lnTo>
                  <a:pt x="2676" y="288"/>
                </a:lnTo>
                <a:lnTo>
                  <a:pt x="2688" y="288"/>
                </a:lnTo>
                <a:lnTo>
                  <a:pt x="2694" y="282"/>
                </a:lnTo>
                <a:lnTo>
                  <a:pt x="2706" y="282"/>
                </a:lnTo>
                <a:lnTo>
                  <a:pt x="2712" y="276"/>
                </a:lnTo>
                <a:lnTo>
                  <a:pt x="2718" y="270"/>
                </a:lnTo>
                <a:lnTo>
                  <a:pt x="2730" y="270"/>
                </a:lnTo>
                <a:lnTo>
                  <a:pt x="2736" y="264"/>
                </a:lnTo>
                <a:lnTo>
                  <a:pt x="2748" y="264"/>
                </a:lnTo>
                <a:lnTo>
                  <a:pt x="2754" y="258"/>
                </a:lnTo>
                <a:lnTo>
                  <a:pt x="2760" y="252"/>
                </a:lnTo>
                <a:lnTo>
                  <a:pt x="2772" y="252"/>
                </a:lnTo>
                <a:lnTo>
                  <a:pt x="2778" y="246"/>
                </a:lnTo>
                <a:lnTo>
                  <a:pt x="2790" y="246"/>
                </a:lnTo>
                <a:lnTo>
                  <a:pt x="2796" y="240"/>
                </a:lnTo>
                <a:lnTo>
                  <a:pt x="2802" y="234"/>
                </a:lnTo>
                <a:lnTo>
                  <a:pt x="2814" y="234"/>
                </a:lnTo>
                <a:lnTo>
                  <a:pt x="2820" y="228"/>
                </a:lnTo>
                <a:lnTo>
                  <a:pt x="2832" y="228"/>
                </a:lnTo>
                <a:lnTo>
                  <a:pt x="2838" y="222"/>
                </a:lnTo>
                <a:lnTo>
                  <a:pt x="2844" y="216"/>
                </a:lnTo>
                <a:lnTo>
                  <a:pt x="2856" y="216"/>
                </a:lnTo>
                <a:lnTo>
                  <a:pt x="2862" y="210"/>
                </a:lnTo>
                <a:lnTo>
                  <a:pt x="2868" y="210"/>
                </a:lnTo>
                <a:lnTo>
                  <a:pt x="2880" y="204"/>
                </a:lnTo>
                <a:lnTo>
                  <a:pt x="2886" y="198"/>
                </a:lnTo>
                <a:lnTo>
                  <a:pt x="2898" y="198"/>
                </a:lnTo>
                <a:lnTo>
                  <a:pt x="2904" y="192"/>
                </a:lnTo>
                <a:lnTo>
                  <a:pt x="2910" y="192"/>
                </a:lnTo>
                <a:lnTo>
                  <a:pt x="2922" y="186"/>
                </a:lnTo>
                <a:lnTo>
                  <a:pt x="2928" y="180"/>
                </a:lnTo>
                <a:lnTo>
                  <a:pt x="2940" y="180"/>
                </a:lnTo>
                <a:lnTo>
                  <a:pt x="2946" y="174"/>
                </a:lnTo>
                <a:lnTo>
                  <a:pt x="2952" y="168"/>
                </a:lnTo>
                <a:lnTo>
                  <a:pt x="2964" y="168"/>
                </a:lnTo>
                <a:lnTo>
                  <a:pt x="2970" y="162"/>
                </a:lnTo>
                <a:lnTo>
                  <a:pt x="2982" y="162"/>
                </a:lnTo>
                <a:lnTo>
                  <a:pt x="2988" y="156"/>
                </a:lnTo>
                <a:lnTo>
                  <a:pt x="2994" y="150"/>
                </a:lnTo>
                <a:lnTo>
                  <a:pt x="3006" y="150"/>
                </a:lnTo>
                <a:lnTo>
                  <a:pt x="3012" y="144"/>
                </a:lnTo>
                <a:lnTo>
                  <a:pt x="3024" y="144"/>
                </a:lnTo>
                <a:lnTo>
                  <a:pt x="3030" y="138"/>
                </a:lnTo>
                <a:lnTo>
                  <a:pt x="3036" y="132"/>
                </a:lnTo>
                <a:lnTo>
                  <a:pt x="3048" y="132"/>
                </a:lnTo>
                <a:lnTo>
                  <a:pt x="3054" y="126"/>
                </a:lnTo>
                <a:lnTo>
                  <a:pt x="3066" y="126"/>
                </a:lnTo>
                <a:lnTo>
                  <a:pt x="3072" y="120"/>
                </a:lnTo>
                <a:lnTo>
                  <a:pt x="3078" y="114"/>
                </a:lnTo>
                <a:lnTo>
                  <a:pt x="3090" y="114"/>
                </a:lnTo>
                <a:lnTo>
                  <a:pt x="3096" y="108"/>
                </a:lnTo>
                <a:lnTo>
                  <a:pt x="3108" y="108"/>
                </a:lnTo>
                <a:lnTo>
                  <a:pt x="3114" y="102"/>
                </a:lnTo>
                <a:lnTo>
                  <a:pt x="3120" y="96"/>
                </a:lnTo>
                <a:lnTo>
                  <a:pt x="3132" y="96"/>
                </a:lnTo>
                <a:lnTo>
                  <a:pt x="3138" y="90"/>
                </a:lnTo>
                <a:lnTo>
                  <a:pt x="3150" y="90"/>
                </a:lnTo>
                <a:lnTo>
                  <a:pt x="3156" y="84"/>
                </a:lnTo>
                <a:lnTo>
                  <a:pt x="3162" y="78"/>
                </a:lnTo>
                <a:lnTo>
                  <a:pt x="3174" y="78"/>
                </a:lnTo>
                <a:lnTo>
                  <a:pt x="3180" y="72"/>
                </a:lnTo>
                <a:lnTo>
                  <a:pt x="3186" y="72"/>
                </a:lnTo>
                <a:lnTo>
                  <a:pt x="3198" y="66"/>
                </a:lnTo>
                <a:lnTo>
                  <a:pt x="3204" y="60"/>
                </a:lnTo>
                <a:lnTo>
                  <a:pt x="3216" y="60"/>
                </a:lnTo>
                <a:lnTo>
                  <a:pt x="3222" y="54"/>
                </a:lnTo>
                <a:lnTo>
                  <a:pt x="3228" y="54"/>
                </a:lnTo>
                <a:lnTo>
                  <a:pt x="3240" y="48"/>
                </a:lnTo>
                <a:lnTo>
                  <a:pt x="3246" y="42"/>
                </a:lnTo>
                <a:lnTo>
                  <a:pt x="3258" y="42"/>
                </a:lnTo>
                <a:lnTo>
                  <a:pt x="3264" y="36"/>
                </a:lnTo>
                <a:lnTo>
                  <a:pt x="3270" y="36"/>
                </a:lnTo>
                <a:lnTo>
                  <a:pt x="3282" y="30"/>
                </a:lnTo>
                <a:lnTo>
                  <a:pt x="3288" y="24"/>
                </a:lnTo>
                <a:lnTo>
                  <a:pt x="3300" y="24"/>
                </a:lnTo>
                <a:lnTo>
                  <a:pt x="3306" y="18"/>
                </a:lnTo>
                <a:lnTo>
                  <a:pt x="3312" y="18"/>
                </a:lnTo>
                <a:lnTo>
                  <a:pt x="3324" y="12"/>
                </a:lnTo>
                <a:lnTo>
                  <a:pt x="3330" y="6"/>
                </a:lnTo>
                <a:lnTo>
                  <a:pt x="3342" y="6"/>
                </a:lnTo>
                <a:lnTo>
                  <a:pt x="3348" y="0"/>
                </a:lnTo>
                <a:lnTo>
                  <a:pt x="3348" y="1446"/>
                </a:lnTo>
                <a:lnTo>
                  <a:pt x="3342" y="1446"/>
                </a:lnTo>
                <a:lnTo>
                  <a:pt x="3330" y="1446"/>
                </a:lnTo>
                <a:lnTo>
                  <a:pt x="3324" y="1446"/>
                </a:lnTo>
                <a:lnTo>
                  <a:pt x="3312" y="1446"/>
                </a:lnTo>
                <a:lnTo>
                  <a:pt x="3306" y="1446"/>
                </a:lnTo>
                <a:lnTo>
                  <a:pt x="3300" y="1446"/>
                </a:lnTo>
                <a:lnTo>
                  <a:pt x="3288" y="1446"/>
                </a:lnTo>
                <a:lnTo>
                  <a:pt x="3282" y="1446"/>
                </a:lnTo>
                <a:lnTo>
                  <a:pt x="3270" y="1446"/>
                </a:lnTo>
                <a:lnTo>
                  <a:pt x="3264" y="1446"/>
                </a:lnTo>
                <a:lnTo>
                  <a:pt x="3258" y="1446"/>
                </a:lnTo>
                <a:lnTo>
                  <a:pt x="3246" y="1446"/>
                </a:lnTo>
                <a:lnTo>
                  <a:pt x="3240" y="1446"/>
                </a:lnTo>
                <a:lnTo>
                  <a:pt x="3228" y="1446"/>
                </a:lnTo>
                <a:lnTo>
                  <a:pt x="3222" y="1446"/>
                </a:lnTo>
                <a:lnTo>
                  <a:pt x="3216" y="1446"/>
                </a:lnTo>
                <a:lnTo>
                  <a:pt x="3204" y="1446"/>
                </a:lnTo>
                <a:lnTo>
                  <a:pt x="3198" y="1446"/>
                </a:lnTo>
                <a:lnTo>
                  <a:pt x="3186" y="1446"/>
                </a:lnTo>
                <a:lnTo>
                  <a:pt x="3180" y="1446"/>
                </a:lnTo>
                <a:lnTo>
                  <a:pt x="3174" y="1446"/>
                </a:lnTo>
                <a:lnTo>
                  <a:pt x="3162" y="1446"/>
                </a:lnTo>
                <a:lnTo>
                  <a:pt x="3156" y="1446"/>
                </a:lnTo>
                <a:lnTo>
                  <a:pt x="3150" y="1446"/>
                </a:lnTo>
                <a:lnTo>
                  <a:pt x="3138" y="1446"/>
                </a:lnTo>
                <a:lnTo>
                  <a:pt x="3132" y="1446"/>
                </a:lnTo>
                <a:lnTo>
                  <a:pt x="3120" y="1446"/>
                </a:lnTo>
                <a:lnTo>
                  <a:pt x="3114" y="1446"/>
                </a:lnTo>
                <a:lnTo>
                  <a:pt x="3108" y="1446"/>
                </a:lnTo>
                <a:lnTo>
                  <a:pt x="3096" y="1446"/>
                </a:lnTo>
                <a:lnTo>
                  <a:pt x="3090" y="1446"/>
                </a:lnTo>
                <a:lnTo>
                  <a:pt x="3078" y="1446"/>
                </a:lnTo>
                <a:lnTo>
                  <a:pt x="3072" y="1446"/>
                </a:lnTo>
                <a:lnTo>
                  <a:pt x="3066" y="1446"/>
                </a:lnTo>
                <a:lnTo>
                  <a:pt x="3054" y="1446"/>
                </a:lnTo>
                <a:lnTo>
                  <a:pt x="3048" y="1446"/>
                </a:lnTo>
                <a:lnTo>
                  <a:pt x="3036" y="1446"/>
                </a:lnTo>
                <a:lnTo>
                  <a:pt x="3030" y="1446"/>
                </a:lnTo>
                <a:lnTo>
                  <a:pt x="3024" y="1446"/>
                </a:lnTo>
                <a:lnTo>
                  <a:pt x="3012" y="1446"/>
                </a:lnTo>
                <a:lnTo>
                  <a:pt x="3006" y="1446"/>
                </a:lnTo>
                <a:lnTo>
                  <a:pt x="2994" y="1446"/>
                </a:lnTo>
                <a:lnTo>
                  <a:pt x="2988" y="1446"/>
                </a:lnTo>
                <a:lnTo>
                  <a:pt x="2982" y="1446"/>
                </a:lnTo>
                <a:lnTo>
                  <a:pt x="2970" y="1446"/>
                </a:lnTo>
                <a:lnTo>
                  <a:pt x="2964" y="1446"/>
                </a:lnTo>
                <a:lnTo>
                  <a:pt x="2952" y="1446"/>
                </a:lnTo>
                <a:lnTo>
                  <a:pt x="2946" y="1446"/>
                </a:lnTo>
                <a:lnTo>
                  <a:pt x="2940" y="1446"/>
                </a:lnTo>
                <a:lnTo>
                  <a:pt x="2928" y="1446"/>
                </a:lnTo>
                <a:lnTo>
                  <a:pt x="2922" y="1446"/>
                </a:lnTo>
                <a:lnTo>
                  <a:pt x="2910" y="1446"/>
                </a:lnTo>
                <a:lnTo>
                  <a:pt x="2904" y="1446"/>
                </a:lnTo>
                <a:lnTo>
                  <a:pt x="2898" y="1446"/>
                </a:lnTo>
                <a:lnTo>
                  <a:pt x="2886" y="1446"/>
                </a:lnTo>
                <a:lnTo>
                  <a:pt x="2880" y="1446"/>
                </a:lnTo>
                <a:lnTo>
                  <a:pt x="2868" y="1446"/>
                </a:lnTo>
                <a:lnTo>
                  <a:pt x="2862" y="1446"/>
                </a:lnTo>
                <a:lnTo>
                  <a:pt x="2856" y="1446"/>
                </a:lnTo>
                <a:lnTo>
                  <a:pt x="2844" y="1446"/>
                </a:lnTo>
                <a:lnTo>
                  <a:pt x="2838" y="1446"/>
                </a:lnTo>
                <a:lnTo>
                  <a:pt x="2832" y="1446"/>
                </a:lnTo>
                <a:lnTo>
                  <a:pt x="2820" y="1446"/>
                </a:lnTo>
                <a:lnTo>
                  <a:pt x="2814" y="1446"/>
                </a:lnTo>
                <a:lnTo>
                  <a:pt x="2802" y="1446"/>
                </a:lnTo>
                <a:lnTo>
                  <a:pt x="2796" y="1446"/>
                </a:lnTo>
                <a:lnTo>
                  <a:pt x="2790" y="1446"/>
                </a:lnTo>
                <a:lnTo>
                  <a:pt x="2778" y="1446"/>
                </a:lnTo>
                <a:lnTo>
                  <a:pt x="2772" y="1446"/>
                </a:lnTo>
                <a:lnTo>
                  <a:pt x="2760" y="1446"/>
                </a:lnTo>
                <a:lnTo>
                  <a:pt x="2754" y="1446"/>
                </a:lnTo>
                <a:lnTo>
                  <a:pt x="2748" y="1446"/>
                </a:lnTo>
                <a:lnTo>
                  <a:pt x="2736" y="1446"/>
                </a:lnTo>
                <a:lnTo>
                  <a:pt x="2730" y="1446"/>
                </a:lnTo>
                <a:lnTo>
                  <a:pt x="2718" y="1446"/>
                </a:lnTo>
                <a:lnTo>
                  <a:pt x="2712" y="1446"/>
                </a:lnTo>
                <a:lnTo>
                  <a:pt x="2706" y="1446"/>
                </a:lnTo>
                <a:lnTo>
                  <a:pt x="2694" y="1446"/>
                </a:lnTo>
                <a:lnTo>
                  <a:pt x="2688" y="1446"/>
                </a:lnTo>
                <a:lnTo>
                  <a:pt x="2676" y="1446"/>
                </a:lnTo>
                <a:lnTo>
                  <a:pt x="2670" y="1446"/>
                </a:lnTo>
                <a:lnTo>
                  <a:pt x="2664" y="1446"/>
                </a:lnTo>
                <a:lnTo>
                  <a:pt x="2652" y="1446"/>
                </a:lnTo>
                <a:lnTo>
                  <a:pt x="2646" y="1446"/>
                </a:lnTo>
                <a:lnTo>
                  <a:pt x="2634" y="1446"/>
                </a:lnTo>
                <a:lnTo>
                  <a:pt x="2628" y="1446"/>
                </a:lnTo>
                <a:lnTo>
                  <a:pt x="2622" y="1446"/>
                </a:lnTo>
                <a:lnTo>
                  <a:pt x="2610" y="1446"/>
                </a:lnTo>
                <a:lnTo>
                  <a:pt x="2604" y="1446"/>
                </a:lnTo>
                <a:lnTo>
                  <a:pt x="2592" y="1446"/>
                </a:lnTo>
                <a:lnTo>
                  <a:pt x="2586" y="1446"/>
                </a:lnTo>
                <a:lnTo>
                  <a:pt x="2580" y="1446"/>
                </a:lnTo>
                <a:lnTo>
                  <a:pt x="2568" y="1446"/>
                </a:lnTo>
                <a:lnTo>
                  <a:pt x="2562" y="1446"/>
                </a:lnTo>
                <a:lnTo>
                  <a:pt x="2550" y="1446"/>
                </a:lnTo>
                <a:lnTo>
                  <a:pt x="2544" y="1446"/>
                </a:lnTo>
                <a:lnTo>
                  <a:pt x="2538" y="1446"/>
                </a:lnTo>
                <a:lnTo>
                  <a:pt x="2526" y="1446"/>
                </a:lnTo>
                <a:lnTo>
                  <a:pt x="2520" y="1446"/>
                </a:lnTo>
                <a:lnTo>
                  <a:pt x="2514" y="1446"/>
                </a:lnTo>
                <a:lnTo>
                  <a:pt x="2502" y="1446"/>
                </a:lnTo>
                <a:lnTo>
                  <a:pt x="2496" y="1446"/>
                </a:lnTo>
                <a:lnTo>
                  <a:pt x="2484" y="1446"/>
                </a:lnTo>
                <a:lnTo>
                  <a:pt x="2478" y="1446"/>
                </a:lnTo>
                <a:lnTo>
                  <a:pt x="2472" y="1446"/>
                </a:lnTo>
                <a:lnTo>
                  <a:pt x="2460" y="1446"/>
                </a:lnTo>
                <a:lnTo>
                  <a:pt x="2454" y="1446"/>
                </a:lnTo>
                <a:lnTo>
                  <a:pt x="2442" y="1446"/>
                </a:lnTo>
                <a:lnTo>
                  <a:pt x="2436" y="1446"/>
                </a:lnTo>
                <a:lnTo>
                  <a:pt x="2430" y="1446"/>
                </a:lnTo>
                <a:lnTo>
                  <a:pt x="2418" y="1446"/>
                </a:lnTo>
                <a:lnTo>
                  <a:pt x="2412" y="1446"/>
                </a:lnTo>
                <a:lnTo>
                  <a:pt x="2400" y="1446"/>
                </a:lnTo>
                <a:lnTo>
                  <a:pt x="2394" y="1446"/>
                </a:lnTo>
                <a:lnTo>
                  <a:pt x="2388" y="1446"/>
                </a:lnTo>
                <a:lnTo>
                  <a:pt x="2376" y="1446"/>
                </a:lnTo>
                <a:lnTo>
                  <a:pt x="2370" y="1446"/>
                </a:lnTo>
                <a:lnTo>
                  <a:pt x="2358" y="1446"/>
                </a:lnTo>
                <a:lnTo>
                  <a:pt x="2352" y="1446"/>
                </a:lnTo>
                <a:lnTo>
                  <a:pt x="2346" y="1446"/>
                </a:lnTo>
                <a:lnTo>
                  <a:pt x="2334" y="1446"/>
                </a:lnTo>
                <a:lnTo>
                  <a:pt x="2328" y="1446"/>
                </a:lnTo>
                <a:lnTo>
                  <a:pt x="2316" y="1446"/>
                </a:lnTo>
                <a:lnTo>
                  <a:pt x="2310" y="1446"/>
                </a:lnTo>
                <a:lnTo>
                  <a:pt x="2304" y="1446"/>
                </a:lnTo>
                <a:lnTo>
                  <a:pt x="2292" y="1446"/>
                </a:lnTo>
                <a:lnTo>
                  <a:pt x="2286" y="1446"/>
                </a:lnTo>
                <a:lnTo>
                  <a:pt x="2274" y="1446"/>
                </a:lnTo>
                <a:lnTo>
                  <a:pt x="2268" y="1446"/>
                </a:lnTo>
                <a:lnTo>
                  <a:pt x="2262" y="1446"/>
                </a:lnTo>
                <a:lnTo>
                  <a:pt x="2250" y="1446"/>
                </a:lnTo>
                <a:lnTo>
                  <a:pt x="2244" y="1446"/>
                </a:lnTo>
                <a:lnTo>
                  <a:pt x="2232" y="1446"/>
                </a:lnTo>
                <a:lnTo>
                  <a:pt x="2226" y="1446"/>
                </a:lnTo>
                <a:lnTo>
                  <a:pt x="2220" y="1446"/>
                </a:lnTo>
                <a:lnTo>
                  <a:pt x="2208" y="1446"/>
                </a:lnTo>
                <a:lnTo>
                  <a:pt x="2202" y="1446"/>
                </a:lnTo>
                <a:lnTo>
                  <a:pt x="2190" y="1446"/>
                </a:lnTo>
                <a:lnTo>
                  <a:pt x="2184" y="1446"/>
                </a:lnTo>
                <a:lnTo>
                  <a:pt x="2178" y="1446"/>
                </a:lnTo>
                <a:lnTo>
                  <a:pt x="2166" y="1446"/>
                </a:lnTo>
                <a:lnTo>
                  <a:pt x="2160" y="1446"/>
                </a:lnTo>
                <a:lnTo>
                  <a:pt x="2154" y="1446"/>
                </a:lnTo>
                <a:lnTo>
                  <a:pt x="2142" y="1446"/>
                </a:lnTo>
                <a:lnTo>
                  <a:pt x="2136" y="1446"/>
                </a:lnTo>
                <a:lnTo>
                  <a:pt x="2124" y="1446"/>
                </a:lnTo>
                <a:lnTo>
                  <a:pt x="2118" y="1446"/>
                </a:lnTo>
                <a:lnTo>
                  <a:pt x="2112" y="1446"/>
                </a:lnTo>
                <a:lnTo>
                  <a:pt x="2100" y="1446"/>
                </a:lnTo>
                <a:lnTo>
                  <a:pt x="2094" y="1446"/>
                </a:lnTo>
                <a:lnTo>
                  <a:pt x="2082" y="1446"/>
                </a:lnTo>
                <a:lnTo>
                  <a:pt x="2076" y="1446"/>
                </a:lnTo>
                <a:lnTo>
                  <a:pt x="2070" y="1446"/>
                </a:lnTo>
                <a:lnTo>
                  <a:pt x="2058" y="1446"/>
                </a:lnTo>
                <a:lnTo>
                  <a:pt x="2052" y="1446"/>
                </a:lnTo>
                <a:lnTo>
                  <a:pt x="2040" y="1446"/>
                </a:lnTo>
                <a:lnTo>
                  <a:pt x="2034" y="1446"/>
                </a:lnTo>
                <a:lnTo>
                  <a:pt x="2028" y="1446"/>
                </a:lnTo>
                <a:lnTo>
                  <a:pt x="2016" y="1446"/>
                </a:lnTo>
                <a:lnTo>
                  <a:pt x="2010" y="1446"/>
                </a:lnTo>
                <a:lnTo>
                  <a:pt x="1998" y="1446"/>
                </a:lnTo>
                <a:lnTo>
                  <a:pt x="1992" y="1446"/>
                </a:lnTo>
                <a:lnTo>
                  <a:pt x="1986" y="1446"/>
                </a:lnTo>
                <a:lnTo>
                  <a:pt x="1974" y="1446"/>
                </a:lnTo>
                <a:lnTo>
                  <a:pt x="1968" y="1446"/>
                </a:lnTo>
                <a:lnTo>
                  <a:pt x="1956" y="1446"/>
                </a:lnTo>
                <a:lnTo>
                  <a:pt x="1950" y="1446"/>
                </a:lnTo>
                <a:lnTo>
                  <a:pt x="1944" y="1446"/>
                </a:lnTo>
                <a:lnTo>
                  <a:pt x="1932" y="1446"/>
                </a:lnTo>
                <a:lnTo>
                  <a:pt x="1926" y="1446"/>
                </a:lnTo>
                <a:lnTo>
                  <a:pt x="1914" y="1446"/>
                </a:lnTo>
                <a:lnTo>
                  <a:pt x="1908" y="1446"/>
                </a:lnTo>
                <a:lnTo>
                  <a:pt x="1902" y="1446"/>
                </a:lnTo>
                <a:lnTo>
                  <a:pt x="1890" y="1446"/>
                </a:lnTo>
                <a:lnTo>
                  <a:pt x="1884" y="1446"/>
                </a:lnTo>
                <a:lnTo>
                  <a:pt x="1872" y="1446"/>
                </a:lnTo>
                <a:lnTo>
                  <a:pt x="1866" y="1446"/>
                </a:lnTo>
                <a:lnTo>
                  <a:pt x="1860" y="1446"/>
                </a:lnTo>
                <a:lnTo>
                  <a:pt x="1848" y="1446"/>
                </a:lnTo>
                <a:lnTo>
                  <a:pt x="1842" y="1446"/>
                </a:lnTo>
                <a:lnTo>
                  <a:pt x="1836" y="1446"/>
                </a:lnTo>
                <a:lnTo>
                  <a:pt x="1824" y="1446"/>
                </a:lnTo>
                <a:lnTo>
                  <a:pt x="1818" y="1446"/>
                </a:lnTo>
                <a:lnTo>
                  <a:pt x="1806" y="1446"/>
                </a:lnTo>
                <a:lnTo>
                  <a:pt x="1800" y="1446"/>
                </a:lnTo>
                <a:lnTo>
                  <a:pt x="1794" y="1446"/>
                </a:lnTo>
                <a:lnTo>
                  <a:pt x="1782" y="1446"/>
                </a:lnTo>
                <a:lnTo>
                  <a:pt x="1776" y="1446"/>
                </a:lnTo>
                <a:lnTo>
                  <a:pt x="1764" y="1446"/>
                </a:lnTo>
                <a:lnTo>
                  <a:pt x="1758" y="1446"/>
                </a:lnTo>
                <a:lnTo>
                  <a:pt x="1752" y="1446"/>
                </a:lnTo>
                <a:lnTo>
                  <a:pt x="1740" y="1446"/>
                </a:lnTo>
                <a:lnTo>
                  <a:pt x="1734" y="1446"/>
                </a:lnTo>
                <a:lnTo>
                  <a:pt x="1722" y="1446"/>
                </a:lnTo>
                <a:lnTo>
                  <a:pt x="1716" y="1446"/>
                </a:lnTo>
                <a:lnTo>
                  <a:pt x="1710" y="1446"/>
                </a:lnTo>
                <a:lnTo>
                  <a:pt x="1698" y="1446"/>
                </a:lnTo>
                <a:lnTo>
                  <a:pt x="1692" y="1446"/>
                </a:lnTo>
                <a:lnTo>
                  <a:pt x="1680" y="1446"/>
                </a:lnTo>
                <a:lnTo>
                  <a:pt x="1674" y="1446"/>
                </a:lnTo>
                <a:lnTo>
                  <a:pt x="1668" y="1446"/>
                </a:lnTo>
                <a:lnTo>
                  <a:pt x="1656" y="1446"/>
                </a:lnTo>
                <a:lnTo>
                  <a:pt x="1650" y="1446"/>
                </a:lnTo>
                <a:lnTo>
                  <a:pt x="1638" y="1446"/>
                </a:lnTo>
                <a:lnTo>
                  <a:pt x="1632" y="1446"/>
                </a:lnTo>
                <a:lnTo>
                  <a:pt x="1626" y="1446"/>
                </a:lnTo>
                <a:lnTo>
                  <a:pt x="1614" y="1446"/>
                </a:lnTo>
                <a:lnTo>
                  <a:pt x="1608" y="1446"/>
                </a:lnTo>
                <a:lnTo>
                  <a:pt x="1596" y="1446"/>
                </a:lnTo>
                <a:lnTo>
                  <a:pt x="1590" y="1446"/>
                </a:lnTo>
                <a:lnTo>
                  <a:pt x="1584" y="1446"/>
                </a:lnTo>
                <a:lnTo>
                  <a:pt x="1572" y="1446"/>
                </a:lnTo>
                <a:lnTo>
                  <a:pt x="1566" y="1446"/>
                </a:lnTo>
                <a:lnTo>
                  <a:pt x="1554" y="1446"/>
                </a:lnTo>
                <a:lnTo>
                  <a:pt x="1548" y="1446"/>
                </a:lnTo>
                <a:lnTo>
                  <a:pt x="1542" y="1446"/>
                </a:lnTo>
                <a:lnTo>
                  <a:pt x="1530" y="1446"/>
                </a:lnTo>
                <a:lnTo>
                  <a:pt x="1524" y="1446"/>
                </a:lnTo>
                <a:lnTo>
                  <a:pt x="1512" y="1446"/>
                </a:lnTo>
                <a:lnTo>
                  <a:pt x="1506" y="1446"/>
                </a:lnTo>
                <a:lnTo>
                  <a:pt x="1500" y="1446"/>
                </a:lnTo>
                <a:lnTo>
                  <a:pt x="1488" y="1446"/>
                </a:lnTo>
                <a:lnTo>
                  <a:pt x="1482" y="1446"/>
                </a:lnTo>
                <a:lnTo>
                  <a:pt x="1476" y="1446"/>
                </a:lnTo>
                <a:lnTo>
                  <a:pt x="1464" y="1446"/>
                </a:lnTo>
                <a:lnTo>
                  <a:pt x="1458" y="1446"/>
                </a:lnTo>
                <a:lnTo>
                  <a:pt x="1446" y="1446"/>
                </a:lnTo>
                <a:lnTo>
                  <a:pt x="1440" y="1446"/>
                </a:lnTo>
                <a:lnTo>
                  <a:pt x="1434" y="1446"/>
                </a:lnTo>
                <a:lnTo>
                  <a:pt x="1422" y="1446"/>
                </a:lnTo>
                <a:lnTo>
                  <a:pt x="1416" y="1446"/>
                </a:lnTo>
                <a:lnTo>
                  <a:pt x="1404" y="1446"/>
                </a:lnTo>
                <a:lnTo>
                  <a:pt x="1398" y="1446"/>
                </a:lnTo>
                <a:lnTo>
                  <a:pt x="1392" y="1446"/>
                </a:lnTo>
                <a:lnTo>
                  <a:pt x="1380" y="1446"/>
                </a:lnTo>
                <a:lnTo>
                  <a:pt x="1374" y="1446"/>
                </a:lnTo>
                <a:lnTo>
                  <a:pt x="1362" y="1446"/>
                </a:lnTo>
                <a:lnTo>
                  <a:pt x="1356" y="1446"/>
                </a:lnTo>
                <a:lnTo>
                  <a:pt x="1350" y="1446"/>
                </a:lnTo>
                <a:lnTo>
                  <a:pt x="1338" y="1446"/>
                </a:lnTo>
                <a:lnTo>
                  <a:pt x="1332" y="1446"/>
                </a:lnTo>
                <a:lnTo>
                  <a:pt x="1320" y="1446"/>
                </a:lnTo>
                <a:lnTo>
                  <a:pt x="1314" y="1446"/>
                </a:lnTo>
                <a:lnTo>
                  <a:pt x="1308" y="1446"/>
                </a:lnTo>
                <a:lnTo>
                  <a:pt x="1296" y="1446"/>
                </a:lnTo>
                <a:lnTo>
                  <a:pt x="1290" y="1446"/>
                </a:lnTo>
                <a:lnTo>
                  <a:pt x="1278" y="1446"/>
                </a:lnTo>
                <a:lnTo>
                  <a:pt x="1272" y="1446"/>
                </a:lnTo>
                <a:lnTo>
                  <a:pt x="1266" y="1446"/>
                </a:lnTo>
                <a:lnTo>
                  <a:pt x="1254" y="1446"/>
                </a:lnTo>
                <a:lnTo>
                  <a:pt x="1248" y="1446"/>
                </a:lnTo>
                <a:lnTo>
                  <a:pt x="1236" y="1446"/>
                </a:lnTo>
                <a:lnTo>
                  <a:pt x="1230" y="1446"/>
                </a:lnTo>
                <a:lnTo>
                  <a:pt x="1224" y="1446"/>
                </a:lnTo>
                <a:lnTo>
                  <a:pt x="1212" y="1446"/>
                </a:lnTo>
                <a:lnTo>
                  <a:pt x="1206" y="1446"/>
                </a:lnTo>
                <a:lnTo>
                  <a:pt x="1194" y="1446"/>
                </a:lnTo>
                <a:lnTo>
                  <a:pt x="1188" y="1446"/>
                </a:lnTo>
                <a:lnTo>
                  <a:pt x="1182" y="1446"/>
                </a:lnTo>
                <a:lnTo>
                  <a:pt x="1170" y="1446"/>
                </a:lnTo>
                <a:lnTo>
                  <a:pt x="1164" y="1446"/>
                </a:lnTo>
                <a:lnTo>
                  <a:pt x="1158" y="1446"/>
                </a:lnTo>
                <a:lnTo>
                  <a:pt x="1146" y="1446"/>
                </a:lnTo>
                <a:lnTo>
                  <a:pt x="1140" y="1446"/>
                </a:lnTo>
                <a:lnTo>
                  <a:pt x="1128" y="1446"/>
                </a:lnTo>
                <a:lnTo>
                  <a:pt x="1122" y="1446"/>
                </a:lnTo>
                <a:lnTo>
                  <a:pt x="1116" y="1446"/>
                </a:lnTo>
                <a:lnTo>
                  <a:pt x="1104" y="1446"/>
                </a:lnTo>
                <a:lnTo>
                  <a:pt x="1098" y="1446"/>
                </a:lnTo>
                <a:lnTo>
                  <a:pt x="1086" y="1446"/>
                </a:lnTo>
                <a:lnTo>
                  <a:pt x="1080" y="1446"/>
                </a:lnTo>
                <a:lnTo>
                  <a:pt x="1074" y="1446"/>
                </a:lnTo>
                <a:lnTo>
                  <a:pt x="1062" y="1446"/>
                </a:lnTo>
                <a:lnTo>
                  <a:pt x="1056" y="1446"/>
                </a:lnTo>
                <a:lnTo>
                  <a:pt x="1044" y="1446"/>
                </a:lnTo>
                <a:lnTo>
                  <a:pt x="1038" y="1446"/>
                </a:lnTo>
                <a:lnTo>
                  <a:pt x="1032" y="1446"/>
                </a:lnTo>
                <a:lnTo>
                  <a:pt x="1020" y="1446"/>
                </a:lnTo>
                <a:lnTo>
                  <a:pt x="1014" y="1446"/>
                </a:lnTo>
                <a:lnTo>
                  <a:pt x="1002" y="1446"/>
                </a:lnTo>
                <a:lnTo>
                  <a:pt x="996" y="1446"/>
                </a:lnTo>
                <a:lnTo>
                  <a:pt x="990" y="1446"/>
                </a:lnTo>
                <a:lnTo>
                  <a:pt x="978" y="1446"/>
                </a:lnTo>
                <a:lnTo>
                  <a:pt x="972" y="1446"/>
                </a:lnTo>
                <a:lnTo>
                  <a:pt x="960" y="1446"/>
                </a:lnTo>
                <a:lnTo>
                  <a:pt x="954" y="1446"/>
                </a:lnTo>
                <a:lnTo>
                  <a:pt x="948" y="1446"/>
                </a:lnTo>
                <a:lnTo>
                  <a:pt x="936" y="1446"/>
                </a:lnTo>
                <a:lnTo>
                  <a:pt x="930" y="1446"/>
                </a:lnTo>
                <a:lnTo>
                  <a:pt x="918" y="1446"/>
                </a:lnTo>
                <a:lnTo>
                  <a:pt x="912" y="1446"/>
                </a:lnTo>
                <a:lnTo>
                  <a:pt x="906" y="1446"/>
                </a:lnTo>
                <a:lnTo>
                  <a:pt x="894" y="1446"/>
                </a:lnTo>
                <a:lnTo>
                  <a:pt x="888" y="1446"/>
                </a:lnTo>
                <a:lnTo>
                  <a:pt x="876" y="1446"/>
                </a:lnTo>
                <a:lnTo>
                  <a:pt x="870" y="1446"/>
                </a:lnTo>
                <a:lnTo>
                  <a:pt x="864" y="1446"/>
                </a:lnTo>
                <a:lnTo>
                  <a:pt x="852" y="1446"/>
                </a:lnTo>
                <a:lnTo>
                  <a:pt x="846" y="1446"/>
                </a:lnTo>
                <a:lnTo>
                  <a:pt x="840" y="1446"/>
                </a:lnTo>
                <a:lnTo>
                  <a:pt x="828" y="1446"/>
                </a:lnTo>
                <a:lnTo>
                  <a:pt x="822" y="1446"/>
                </a:lnTo>
                <a:lnTo>
                  <a:pt x="810" y="1446"/>
                </a:lnTo>
                <a:lnTo>
                  <a:pt x="804" y="1446"/>
                </a:lnTo>
                <a:lnTo>
                  <a:pt x="798" y="1446"/>
                </a:lnTo>
                <a:lnTo>
                  <a:pt x="786" y="1446"/>
                </a:lnTo>
                <a:lnTo>
                  <a:pt x="780" y="1446"/>
                </a:lnTo>
                <a:lnTo>
                  <a:pt x="768" y="1446"/>
                </a:lnTo>
                <a:lnTo>
                  <a:pt x="762" y="1446"/>
                </a:lnTo>
                <a:lnTo>
                  <a:pt x="756" y="1446"/>
                </a:lnTo>
                <a:lnTo>
                  <a:pt x="744" y="1446"/>
                </a:lnTo>
                <a:lnTo>
                  <a:pt x="738" y="1446"/>
                </a:lnTo>
                <a:lnTo>
                  <a:pt x="726" y="1446"/>
                </a:lnTo>
                <a:lnTo>
                  <a:pt x="720" y="1446"/>
                </a:lnTo>
                <a:lnTo>
                  <a:pt x="714" y="1446"/>
                </a:lnTo>
                <a:lnTo>
                  <a:pt x="702" y="1446"/>
                </a:lnTo>
                <a:lnTo>
                  <a:pt x="696" y="1446"/>
                </a:lnTo>
                <a:lnTo>
                  <a:pt x="684" y="1446"/>
                </a:lnTo>
                <a:lnTo>
                  <a:pt x="678" y="1446"/>
                </a:lnTo>
                <a:lnTo>
                  <a:pt x="672" y="1446"/>
                </a:lnTo>
                <a:lnTo>
                  <a:pt x="660" y="1446"/>
                </a:lnTo>
                <a:lnTo>
                  <a:pt x="654" y="1446"/>
                </a:lnTo>
                <a:lnTo>
                  <a:pt x="642" y="1446"/>
                </a:lnTo>
                <a:lnTo>
                  <a:pt x="636" y="1446"/>
                </a:lnTo>
                <a:lnTo>
                  <a:pt x="630" y="1446"/>
                </a:lnTo>
                <a:lnTo>
                  <a:pt x="618" y="1446"/>
                </a:lnTo>
                <a:lnTo>
                  <a:pt x="612" y="1446"/>
                </a:lnTo>
                <a:lnTo>
                  <a:pt x="600" y="1446"/>
                </a:lnTo>
                <a:lnTo>
                  <a:pt x="594" y="1446"/>
                </a:lnTo>
                <a:lnTo>
                  <a:pt x="588" y="1446"/>
                </a:lnTo>
                <a:lnTo>
                  <a:pt x="576" y="1446"/>
                </a:lnTo>
                <a:lnTo>
                  <a:pt x="570" y="1446"/>
                </a:lnTo>
                <a:lnTo>
                  <a:pt x="558" y="1446"/>
                </a:lnTo>
                <a:lnTo>
                  <a:pt x="552" y="1446"/>
                </a:lnTo>
                <a:lnTo>
                  <a:pt x="546" y="1446"/>
                </a:lnTo>
                <a:lnTo>
                  <a:pt x="534" y="1446"/>
                </a:lnTo>
                <a:lnTo>
                  <a:pt x="528" y="1446"/>
                </a:lnTo>
                <a:lnTo>
                  <a:pt x="516" y="1446"/>
                </a:lnTo>
                <a:lnTo>
                  <a:pt x="510" y="1446"/>
                </a:lnTo>
                <a:lnTo>
                  <a:pt x="504" y="1446"/>
                </a:lnTo>
                <a:lnTo>
                  <a:pt x="492" y="1446"/>
                </a:lnTo>
                <a:lnTo>
                  <a:pt x="486" y="1446"/>
                </a:lnTo>
                <a:lnTo>
                  <a:pt x="480" y="1446"/>
                </a:lnTo>
                <a:lnTo>
                  <a:pt x="468" y="1446"/>
                </a:lnTo>
                <a:lnTo>
                  <a:pt x="462" y="1446"/>
                </a:lnTo>
                <a:lnTo>
                  <a:pt x="450" y="1446"/>
                </a:lnTo>
                <a:lnTo>
                  <a:pt x="444" y="1446"/>
                </a:lnTo>
                <a:lnTo>
                  <a:pt x="438" y="1446"/>
                </a:lnTo>
                <a:lnTo>
                  <a:pt x="426" y="1446"/>
                </a:lnTo>
                <a:lnTo>
                  <a:pt x="420" y="1446"/>
                </a:lnTo>
                <a:lnTo>
                  <a:pt x="408" y="1446"/>
                </a:lnTo>
                <a:lnTo>
                  <a:pt x="402" y="1446"/>
                </a:lnTo>
                <a:lnTo>
                  <a:pt x="396" y="1446"/>
                </a:lnTo>
                <a:lnTo>
                  <a:pt x="384" y="1446"/>
                </a:lnTo>
                <a:lnTo>
                  <a:pt x="378" y="1446"/>
                </a:lnTo>
                <a:lnTo>
                  <a:pt x="366" y="1446"/>
                </a:lnTo>
                <a:lnTo>
                  <a:pt x="360" y="1446"/>
                </a:lnTo>
                <a:lnTo>
                  <a:pt x="354" y="1446"/>
                </a:lnTo>
                <a:lnTo>
                  <a:pt x="342" y="1446"/>
                </a:lnTo>
                <a:lnTo>
                  <a:pt x="336" y="1446"/>
                </a:lnTo>
                <a:lnTo>
                  <a:pt x="324" y="1446"/>
                </a:lnTo>
                <a:lnTo>
                  <a:pt x="318" y="1446"/>
                </a:lnTo>
                <a:lnTo>
                  <a:pt x="312" y="1446"/>
                </a:lnTo>
                <a:lnTo>
                  <a:pt x="300" y="1446"/>
                </a:lnTo>
                <a:lnTo>
                  <a:pt x="294" y="1446"/>
                </a:lnTo>
                <a:lnTo>
                  <a:pt x="282" y="1446"/>
                </a:lnTo>
                <a:lnTo>
                  <a:pt x="276" y="1446"/>
                </a:lnTo>
                <a:lnTo>
                  <a:pt x="270" y="1446"/>
                </a:lnTo>
                <a:lnTo>
                  <a:pt x="258" y="1446"/>
                </a:lnTo>
                <a:lnTo>
                  <a:pt x="252" y="1446"/>
                </a:lnTo>
                <a:lnTo>
                  <a:pt x="240" y="1446"/>
                </a:lnTo>
                <a:lnTo>
                  <a:pt x="234" y="1446"/>
                </a:lnTo>
                <a:lnTo>
                  <a:pt x="228" y="1446"/>
                </a:lnTo>
                <a:lnTo>
                  <a:pt x="216" y="1446"/>
                </a:lnTo>
                <a:lnTo>
                  <a:pt x="210" y="1446"/>
                </a:lnTo>
                <a:lnTo>
                  <a:pt x="198" y="1446"/>
                </a:lnTo>
                <a:lnTo>
                  <a:pt x="192" y="1446"/>
                </a:lnTo>
                <a:lnTo>
                  <a:pt x="186" y="1446"/>
                </a:lnTo>
                <a:lnTo>
                  <a:pt x="174" y="1446"/>
                </a:lnTo>
                <a:lnTo>
                  <a:pt x="168" y="1446"/>
                </a:lnTo>
                <a:lnTo>
                  <a:pt x="162" y="1446"/>
                </a:lnTo>
                <a:lnTo>
                  <a:pt x="150" y="1446"/>
                </a:lnTo>
                <a:lnTo>
                  <a:pt x="144" y="1446"/>
                </a:lnTo>
                <a:lnTo>
                  <a:pt x="132" y="1446"/>
                </a:lnTo>
                <a:lnTo>
                  <a:pt x="126" y="1446"/>
                </a:lnTo>
                <a:lnTo>
                  <a:pt x="120" y="1446"/>
                </a:lnTo>
                <a:lnTo>
                  <a:pt x="108" y="1446"/>
                </a:lnTo>
                <a:lnTo>
                  <a:pt x="102" y="1446"/>
                </a:lnTo>
                <a:lnTo>
                  <a:pt x="90" y="1446"/>
                </a:lnTo>
                <a:lnTo>
                  <a:pt x="84" y="1446"/>
                </a:lnTo>
                <a:lnTo>
                  <a:pt x="78" y="1446"/>
                </a:lnTo>
                <a:lnTo>
                  <a:pt x="66" y="1446"/>
                </a:lnTo>
                <a:lnTo>
                  <a:pt x="60" y="1446"/>
                </a:lnTo>
                <a:lnTo>
                  <a:pt x="48" y="1446"/>
                </a:lnTo>
                <a:lnTo>
                  <a:pt x="42" y="1446"/>
                </a:lnTo>
                <a:lnTo>
                  <a:pt x="36" y="1446"/>
                </a:lnTo>
                <a:lnTo>
                  <a:pt x="24" y="1446"/>
                </a:lnTo>
                <a:lnTo>
                  <a:pt x="18" y="1446"/>
                </a:lnTo>
                <a:lnTo>
                  <a:pt x="6" y="1446"/>
                </a:lnTo>
                <a:lnTo>
                  <a:pt x="0" y="1446"/>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sv-SE"/>
          </a:p>
        </p:txBody>
      </p:sp>
      <p:sp>
        <p:nvSpPr>
          <p:cNvPr id="45065" name="Line 7"/>
          <p:cNvSpPr>
            <a:spLocks noChangeShapeType="1"/>
          </p:cNvSpPr>
          <p:nvPr/>
        </p:nvSpPr>
        <p:spPr bwMode="auto">
          <a:xfrm>
            <a:off x="1880797" y="2537042"/>
            <a:ext cx="1587" cy="3359150"/>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sv-SE"/>
          </a:p>
        </p:txBody>
      </p:sp>
      <p:sp>
        <p:nvSpPr>
          <p:cNvPr id="45066" name="Freeform 8"/>
          <p:cNvSpPr>
            <a:spLocks/>
          </p:cNvSpPr>
          <p:nvPr/>
        </p:nvSpPr>
        <p:spPr bwMode="auto">
          <a:xfrm>
            <a:off x="1912547" y="3206967"/>
            <a:ext cx="6334125" cy="2689225"/>
          </a:xfrm>
          <a:custGeom>
            <a:avLst/>
            <a:gdLst>
              <a:gd name="T0" fmla="*/ 2147483646 w 3348"/>
              <a:gd name="T1" fmla="*/ 2147483646 h 1446"/>
              <a:gd name="T2" fmla="*/ 2147483646 w 3348"/>
              <a:gd name="T3" fmla="*/ 2147483646 h 1446"/>
              <a:gd name="T4" fmla="*/ 2147483646 w 3348"/>
              <a:gd name="T5" fmla="*/ 2147483646 h 1446"/>
              <a:gd name="T6" fmla="*/ 2147483646 w 3348"/>
              <a:gd name="T7" fmla="*/ 2147483646 h 1446"/>
              <a:gd name="T8" fmla="*/ 2147483646 w 3348"/>
              <a:gd name="T9" fmla="*/ 2147483646 h 1446"/>
              <a:gd name="T10" fmla="*/ 2147483646 w 3348"/>
              <a:gd name="T11" fmla="*/ 2147483646 h 1446"/>
              <a:gd name="T12" fmla="*/ 2147483646 w 3348"/>
              <a:gd name="T13" fmla="*/ 2147483646 h 1446"/>
              <a:gd name="T14" fmla="*/ 2147483646 w 3348"/>
              <a:gd name="T15" fmla="*/ 2147483646 h 1446"/>
              <a:gd name="T16" fmla="*/ 2147483646 w 3348"/>
              <a:gd name="T17" fmla="*/ 2147483646 h 1446"/>
              <a:gd name="T18" fmla="*/ 2147483646 w 3348"/>
              <a:gd name="T19" fmla="*/ 2147483646 h 1446"/>
              <a:gd name="T20" fmla="*/ 2147483646 w 3348"/>
              <a:gd name="T21" fmla="*/ 2147483646 h 1446"/>
              <a:gd name="T22" fmla="*/ 2147483646 w 3348"/>
              <a:gd name="T23" fmla="*/ 2147483646 h 1446"/>
              <a:gd name="T24" fmla="*/ 2147483646 w 3348"/>
              <a:gd name="T25" fmla="*/ 2147483646 h 1446"/>
              <a:gd name="T26" fmla="*/ 2147483646 w 3348"/>
              <a:gd name="T27" fmla="*/ 2147483646 h 1446"/>
              <a:gd name="T28" fmla="*/ 2147483646 w 3348"/>
              <a:gd name="T29" fmla="*/ 2147483646 h 1446"/>
              <a:gd name="T30" fmla="*/ 2147483646 w 3348"/>
              <a:gd name="T31" fmla="*/ 2147483646 h 1446"/>
              <a:gd name="T32" fmla="*/ 2147483646 w 3348"/>
              <a:gd name="T33" fmla="*/ 2147483646 h 1446"/>
              <a:gd name="T34" fmla="*/ 2147483646 w 3348"/>
              <a:gd name="T35" fmla="*/ 2147483646 h 1446"/>
              <a:gd name="T36" fmla="*/ 2147483646 w 3348"/>
              <a:gd name="T37" fmla="*/ 2147483646 h 1446"/>
              <a:gd name="T38" fmla="*/ 2147483646 w 3348"/>
              <a:gd name="T39" fmla="*/ 2147483646 h 1446"/>
              <a:gd name="T40" fmla="*/ 2147483646 w 3348"/>
              <a:gd name="T41" fmla="*/ 2147483646 h 1446"/>
              <a:gd name="T42" fmla="*/ 2147483646 w 3348"/>
              <a:gd name="T43" fmla="*/ 2147483646 h 1446"/>
              <a:gd name="T44" fmla="*/ 2147483646 w 3348"/>
              <a:gd name="T45" fmla="*/ 2147483646 h 1446"/>
              <a:gd name="T46" fmla="*/ 2147483646 w 3348"/>
              <a:gd name="T47" fmla="*/ 2147483646 h 1446"/>
              <a:gd name="T48" fmla="*/ 2147483646 w 3348"/>
              <a:gd name="T49" fmla="*/ 2147483646 h 1446"/>
              <a:gd name="T50" fmla="*/ 2147483646 w 3348"/>
              <a:gd name="T51" fmla="*/ 2147483646 h 1446"/>
              <a:gd name="T52" fmla="*/ 2147483646 w 3348"/>
              <a:gd name="T53" fmla="*/ 2147483646 h 1446"/>
              <a:gd name="T54" fmla="*/ 2147483646 w 3348"/>
              <a:gd name="T55" fmla="*/ 2147483646 h 1446"/>
              <a:gd name="T56" fmla="*/ 2147483646 w 3348"/>
              <a:gd name="T57" fmla="*/ 2147483646 h 1446"/>
              <a:gd name="T58" fmla="*/ 2147483646 w 3348"/>
              <a:gd name="T59" fmla="*/ 2147483646 h 1446"/>
              <a:gd name="T60" fmla="*/ 2147483646 w 3348"/>
              <a:gd name="T61" fmla="*/ 0 h 1446"/>
              <a:gd name="T62" fmla="*/ 2147483646 w 3348"/>
              <a:gd name="T63" fmla="*/ 2147483646 h 1446"/>
              <a:gd name="T64" fmla="*/ 2147483646 w 3348"/>
              <a:gd name="T65" fmla="*/ 2147483646 h 1446"/>
              <a:gd name="T66" fmla="*/ 2147483646 w 3348"/>
              <a:gd name="T67" fmla="*/ 2147483646 h 1446"/>
              <a:gd name="T68" fmla="*/ 2147483646 w 3348"/>
              <a:gd name="T69" fmla="*/ 2147483646 h 1446"/>
              <a:gd name="T70" fmla="*/ 2147483646 w 3348"/>
              <a:gd name="T71" fmla="*/ 2147483646 h 1446"/>
              <a:gd name="T72" fmla="*/ 2147483646 w 3348"/>
              <a:gd name="T73" fmla="*/ 2147483646 h 1446"/>
              <a:gd name="T74" fmla="*/ 2147483646 w 3348"/>
              <a:gd name="T75" fmla="*/ 2147483646 h 1446"/>
              <a:gd name="T76" fmla="*/ 2147483646 w 3348"/>
              <a:gd name="T77" fmla="*/ 2147483646 h 1446"/>
              <a:gd name="T78" fmla="*/ 2147483646 w 3348"/>
              <a:gd name="T79" fmla="*/ 2147483646 h 1446"/>
              <a:gd name="T80" fmla="*/ 2147483646 w 3348"/>
              <a:gd name="T81" fmla="*/ 2147483646 h 1446"/>
              <a:gd name="T82" fmla="*/ 2147483646 w 3348"/>
              <a:gd name="T83" fmla="*/ 2147483646 h 1446"/>
              <a:gd name="T84" fmla="*/ 2147483646 w 3348"/>
              <a:gd name="T85" fmla="*/ 2147483646 h 1446"/>
              <a:gd name="T86" fmla="*/ 2147483646 w 3348"/>
              <a:gd name="T87" fmla="*/ 2147483646 h 1446"/>
              <a:gd name="T88" fmla="*/ 2147483646 w 3348"/>
              <a:gd name="T89" fmla="*/ 2147483646 h 1446"/>
              <a:gd name="T90" fmla="*/ 2147483646 w 3348"/>
              <a:gd name="T91" fmla="*/ 2147483646 h 1446"/>
              <a:gd name="T92" fmla="*/ 2147483646 w 3348"/>
              <a:gd name="T93" fmla="*/ 2147483646 h 1446"/>
              <a:gd name="T94" fmla="*/ 2147483646 w 3348"/>
              <a:gd name="T95" fmla="*/ 2147483646 h 1446"/>
              <a:gd name="T96" fmla="*/ 2147483646 w 3348"/>
              <a:gd name="T97" fmla="*/ 2147483646 h 1446"/>
              <a:gd name="T98" fmla="*/ 2147483646 w 3348"/>
              <a:gd name="T99" fmla="*/ 2147483646 h 1446"/>
              <a:gd name="T100" fmla="*/ 2147483646 w 3348"/>
              <a:gd name="T101" fmla="*/ 2147483646 h 1446"/>
              <a:gd name="T102" fmla="*/ 2147483646 w 3348"/>
              <a:gd name="T103" fmla="*/ 2147483646 h 1446"/>
              <a:gd name="T104" fmla="*/ 2147483646 w 3348"/>
              <a:gd name="T105" fmla="*/ 2147483646 h 1446"/>
              <a:gd name="T106" fmla="*/ 2147483646 w 3348"/>
              <a:gd name="T107" fmla="*/ 2147483646 h 1446"/>
              <a:gd name="T108" fmla="*/ 2147483646 w 3348"/>
              <a:gd name="T109" fmla="*/ 2147483646 h 1446"/>
              <a:gd name="T110" fmla="*/ 2147483646 w 3348"/>
              <a:gd name="T111" fmla="*/ 2147483646 h 1446"/>
              <a:gd name="T112" fmla="*/ 2147483646 w 3348"/>
              <a:gd name="T113" fmla="*/ 2147483646 h 1446"/>
              <a:gd name="T114" fmla="*/ 2147483646 w 3348"/>
              <a:gd name="T115" fmla="*/ 2147483646 h 1446"/>
              <a:gd name="T116" fmla="*/ 2147483646 w 3348"/>
              <a:gd name="T117" fmla="*/ 2147483646 h 1446"/>
              <a:gd name="T118" fmla="*/ 2147483646 w 3348"/>
              <a:gd name="T119" fmla="*/ 2147483646 h 1446"/>
              <a:gd name="T120" fmla="*/ 2147483646 w 3348"/>
              <a:gd name="T121" fmla="*/ 2147483646 h 14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48"/>
              <a:gd name="T184" fmla="*/ 0 h 1446"/>
              <a:gd name="T185" fmla="*/ 3348 w 3348"/>
              <a:gd name="T186" fmla="*/ 1446 h 144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48" h="1446">
                <a:moveTo>
                  <a:pt x="0" y="1446"/>
                </a:moveTo>
                <a:lnTo>
                  <a:pt x="0" y="678"/>
                </a:lnTo>
                <a:lnTo>
                  <a:pt x="6" y="678"/>
                </a:lnTo>
                <a:lnTo>
                  <a:pt x="18" y="678"/>
                </a:lnTo>
                <a:lnTo>
                  <a:pt x="24" y="678"/>
                </a:lnTo>
                <a:lnTo>
                  <a:pt x="36" y="678"/>
                </a:lnTo>
                <a:lnTo>
                  <a:pt x="42" y="678"/>
                </a:lnTo>
                <a:lnTo>
                  <a:pt x="48" y="678"/>
                </a:lnTo>
                <a:lnTo>
                  <a:pt x="60" y="678"/>
                </a:lnTo>
                <a:lnTo>
                  <a:pt x="66" y="678"/>
                </a:lnTo>
                <a:lnTo>
                  <a:pt x="78" y="678"/>
                </a:lnTo>
                <a:lnTo>
                  <a:pt x="84" y="678"/>
                </a:lnTo>
                <a:lnTo>
                  <a:pt x="90" y="678"/>
                </a:lnTo>
                <a:lnTo>
                  <a:pt x="102" y="678"/>
                </a:lnTo>
                <a:lnTo>
                  <a:pt x="108" y="678"/>
                </a:lnTo>
                <a:lnTo>
                  <a:pt x="120" y="678"/>
                </a:lnTo>
                <a:lnTo>
                  <a:pt x="126" y="678"/>
                </a:lnTo>
                <a:lnTo>
                  <a:pt x="132" y="678"/>
                </a:lnTo>
                <a:lnTo>
                  <a:pt x="144" y="678"/>
                </a:lnTo>
                <a:lnTo>
                  <a:pt x="150" y="678"/>
                </a:lnTo>
                <a:lnTo>
                  <a:pt x="162" y="678"/>
                </a:lnTo>
                <a:lnTo>
                  <a:pt x="168" y="678"/>
                </a:lnTo>
                <a:lnTo>
                  <a:pt x="174" y="678"/>
                </a:lnTo>
                <a:lnTo>
                  <a:pt x="186" y="678"/>
                </a:lnTo>
                <a:lnTo>
                  <a:pt x="192" y="678"/>
                </a:lnTo>
                <a:lnTo>
                  <a:pt x="198" y="678"/>
                </a:lnTo>
                <a:lnTo>
                  <a:pt x="210" y="678"/>
                </a:lnTo>
                <a:lnTo>
                  <a:pt x="216" y="678"/>
                </a:lnTo>
                <a:lnTo>
                  <a:pt x="228" y="678"/>
                </a:lnTo>
                <a:lnTo>
                  <a:pt x="234" y="678"/>
                </a:lnTo>
                <a:lnTo>
                  <a:pt x="240" y="678"/>
                </a:lnTo>
                <a:lnTo>
                  <a:pt x="252" y="678"/>
                </a:lnTo>
                <a:lnTo>
                  <a:pt x="258" y="678"/>
                </a:lnTo>
                <a:lnTo>
                  <a:pt x="270" y="678"/>
                </a:lnTo>
                <a:lnTo>
                  <a:pt x="276" y="678"/>
                </a:lnTo>
                <a:lnTo>
                  <a:pt x="282" y="678"/>
                </a:lnTo>
                <a:lnTo>
                  <a:pt x="294" y="678"/>
                </a:lnTo>
                <a:lnTo>
                  <a:pt x="300" y="678"/>
                </a:lnTo>
                <a:lnTo>
                  <a:pt x="312" y="678"/>
                </a:lnTo>
                <a:lnTo>
                  <a:pt x="318" y="678"/>
                </a:lnTo>
                <a:lnTo>
                  <a:pt x="324" y="678"/>
                </a:lnTo>
                <a:lnTo>
                  <a:pt x="336" y="678"/>
                </a:lnTo>
                <a:lnTo>
                  <a:pt x="342" y="678"/>
                </a:lnTo>
                <a:lnTo>
                  <a:pt x="354" y="678"/>
                </a:lnTo>
                <a:lnTo>
                  <a:pt x="360" y="678"/>
                </a:lnTo>
                <a:lnTo>
                  <a:pt x="366" y="678"/>
                </a:lnTo>
                <a:lnTo>
                  <a:pt x="378" y="678"/>
                </a:lnTo>
                <a:lnTo>
                  <a:pt x="384" y="678"/>
                </a:lnTo>
                <a:lnTo>
                  <a:pt x="396" y="678"/>
                </a:lnTo>
                <a:lnTo>
                  <a:pt x="402" y="678"/>
                </a:lnTo>
                <a:lnTo>
                  <a:pt x="408" y="678"/>
                </a:lnTo>
                <a:lnTo>
                  <a:pt x="420" y="678"/>
                </a:lnTo>
                <a:lnTo>
                  <a:pt x="426" y="678"/>
                </a:lnTo>
                <a:lnTo>
                  <a:pt x="438" y="678"/>
                </a:lnTo>
                <a:lnTo>
                  <a:pt x="444" y="678"/>
                </a:lnTo>
                <a:lnTo>
                  <a:pt x="450" y="678"/>
                </a:lnTo>
                <a:lnTo>
                  <a:pt x="462" y="678"/>
                </a:lnTo>
                <a:lnTo>
                  <a:pt x="468" y="678"/>
                </a:lnTo>
                <a:lnTo>
                  <a:pt x="480" y="678"/>
                </a:lnTo>
                <a:lnTo>
                  <a:pt x="486" y="678"/>
                </a:lnTo>
                <a:lnTo>
                  <a:pt x="492" y="678"/>
                </a:lnTo>
                <a:lnTo>
                  <a:pt x="504" y="678"/>
                </a:lnTo>
                <a:lnTo>
                  <a:pt x="510" y="678"/>
                </a:lnTo>
                <a:lnTo>
                  <a:pt x="516" y="678"/>
                </a:lnTo>
                <a:lnTo>
                  <a:pt x="528" y="678"/>
                </a:lnTo>
                <a:lnTo>
                  <a:pt x="534" y="678"/>
                </a:lnTo>
                <a:lnTo>
                  <a:pt x="546" y="678"/>
                </a:lnTo>
                <a:lnTo>
                  <a:pt x="552" y="678"/>
                </a:lnTo>
                <a:lnTo>
                  <a:pt x="558" y="678"/>
                </a:lnTo>
                <a:lnTo>
                  <a:pt x="570" y="678"/>
                </a:lnTo>
                <a:lnTo>
                  <a:pt x="576" y="678"/>
                </a:lnTo>
                <a:lnTo>
                  <a:pt x="588" y="678"/>
                </a:lnTo>
                <a:lnTo>
                  <a:pt x="594" y="678"/>
                </a:lnTo>
                <a:lnTo>
                  <a:pt x="600" y="678"/>
                </a:lnTo>
                <a:lnTo>
                  <a:pt x="612" y="678"/>
                </a:lnTo>
                <a:lnTo>
                  <a:pt x="618" y="678"/>
                </a:lnTo>
                <a:lnTo>
                  <a:pt x="630" y="678"/>
                </a:lnTo>
                <a:lnTo>
                  <a:pt x="636" y="678"/>
                </a:lnTo>
                <a:lnTo>
                  <a:pt x="642" y="678"/>
                </a:lnTo>
                <a:lnTo>
                  <a:pt x="654" y="678"/>
                </a:lnTo>
                <a:lnTo>
                  <a:pt x="660" y="678"/>
                </a:lnTo>
                <a:lnTo>
                  <a:pt x="672" y="678"/>
                </a:lnTo>
                <a:lnTo>
                  <a:pt x="678" y="678"/>
                </a:lnTo>
                <a:lnTo>
                  <a:pt x="684" y="678"/>
                </a:lnTo>
                <a:lnTo>
                  <a:pt x="696" y="678"/>
                </a:lnTo>
                <a:lnTo>
                  <a:pt x="702" y="678"/>
                </a:lnTo>
                <a:lnTo>
                  <a:pt x="714" y="678"/>
                </a:lnTo>
                <a:lnTo>
                  <a:pt x="720" y="678"/>
                </a:lnTo>
                <a:lnTo>
                  <a:pt x="726" y="678"/>
                </a:lnTo>
                <a:lnTo>
                  <a:pt x="738" y="678"/>
                </a:lnTo>
                <a:lnTo>
                  <a:pt x="744" y="678"/>
                </a:lnTo>
                <a:lnTo>
                  <a:pt x="756" y="678"/>
                </a:lnTo>
                <a:lnTo>
                  <a:pt x="762" y="678"/>
                </a:lnTo>
                <a:lnTo>
                  <a:pt x="768" y="678"/>
                </a:lnTo>
                <a:lnTo>
                  <a:pt x="780" y="678"/>
                </a:lnTo>
                <a:lnTo>
                  <a:pt x="786" y="678"/>
                </a:lnTo>
                <a:lnTo>
                  <a:pt x="798" y="678"/>
                </a:lnTo>
                <a:lnTo>
                  <a:pt x="804" y="678"/>
                </a:lnTo>
                <a:lnTo>
                  <a:pt x="810" y="678"/>
                </a:lnTo>
                <a:lnTo>
                  <a:pt x="822" y="678"/>
                </a:lnTo>
                <a:lnTo>
                  <a:pt x="828" y="678"/>
                </a:lnTo>
                <a:lnTo>
                  <a:pt x="840" y="678"/>
                </a:lnTo>
                <a:lnTo>
                  <a:pt x="846" y="678"/>
                </a:lnTo>
                <a:lnTo>
                  <a:pt x="852" y="678"/>
                </a:lnTo>
                <a:lnTo>
                  <a:pt x="864" y="678"/>
                </a:lnTo>
                <a:lnTo>
                  <a:pt x="870" y="678"/>
                </a:lnTo>
                <a:lnTo>
                  <a:pt x="876" y="678"/>
                </a:lnTo>
                <a:lnTo>
                  <a:pt x="888" y="678"/>
                </a:lnTo>
                <a:lnTo>
                  <a:pt x="894" y="678"/>
                </a:lnTo>
                <a:lnTo>
                  <a:pt x="906" y="678"/>
                </a:lnTo>
                <a:lnTo>
                  <a:pt x="912" y="678"/>
                </a:lnTo>
                <a:lnTo>
                  <a:pt x="918" y="678"/>
                </a:lnTo>
                <a:lnTo>
                  <a:pt x="930" y="678"/>
                </a:lnTo>
                <a:lnTo>
                  <a:pt x="936" y="678"/>
                </a:lnTo>
                <a:lnTo>
                  <a:pt x="948" y="678"/>
                </a:lnTo>
                <a:lnTo>
                  <a:pt x="954" y="678"/>
                </a:lnTo>
                <a:lnTo>
                  <a:pt x="960" y="678"/>
                </a:lnTo>
                <a:lnTo>
                  <a:pt x="972" y="678"/>
                </a:lnTo>
                <a:lnTo>
                  <a:pt x="978" y="678"/>
                </a:lnTo>
                <a:lnTo>
                  <a:pt x="990" y="678"/>
                </a:lnTo>
                <a:lnTo>
                  <a:pt x="996" y="678"/>
                </a:lnTo>
                <a:lnTo>
                  <a:pt x="1002" y="678"/>
                </a:lnTo>
                <a:lnTo>
                  <a:pt x="1014" y="678"/>
                </a:lnTo>
                <a:lnTo>
                  <a:pt x="1020" y="678"/>
                </a:lnTo>
                <a:lnTo>
                  <a:pt x="1032" y="678"/>
                </a:lnTo>
                <a:lnTo>
                  <a:pt x="1038" y="678"/>
                </a:lnTo>
                <a:lnTo>
                  <a:pt x="1044" y="678"/>
                </a:lnTo>
                <a:lnTo>
                  <a:pt x="1056" y="678"/>
                </a:lnTo>
                <a:lnTo>
                  <a:pt x="1062" y="672"/>
                </a:lnTo>
                <a:lnTo>
                  <a:pt x="1074" y="672"/>
                </a:lnTo>
                <a:lnTo>
                  <a:pt x="1080" y="672"/>
                </a:lnTo>
                <a:lnTo>
                  <a:pt x="1086" y="672"/>
                </a:lnTo>
                <a:lnTo>
                  <a:pt x="1098" y="666"/>
                </a:lnTo>
                <a:lnTo>
                  <a:pt x="1104" y="666"/>
                </a:lnTo>
                <a:lnTo>
                  <a:pt x="1116" y="666"/>
                </a:lnTo>
                <a:lnTo>
                  <a:pt x="1122" y="660"/>
                </a:lnTo>
                <a:lnTo>
                  <a:pt x="1128" y="660"/>
                </a:lnTo>
                <a:lnTo>
                  <a:pt x="1140" y="660"/>
                </a:lnTo>
                <a:lnTo>
                  <a:pt x="1146" y="654"/>
                </a:lnTo>
                <a:lnTo>
                  <a:pt x="1158" y="654"/>
                </a:lnTo>
                <a:lnTo>
                  <a:pt x="1164" y="654"/>
                </a:lnTo>
                <a:lnTo>
                  <a:pt x="1170" y="648"/>
                </a:lnTo>
                <a:lnTo>
                  <a:pt x="1182" y="648"/>
                </a:lnTo>
                <a:lnTo>
                  <a:pt x="1188" y="648"/>
                </a:lnTo>
                <a:lnTo>
                  <a:pt x="1194" y="642"/>
                </a:lnTo>
                <a:lnTo>
                  <a:pt x="1206" y="642"/>
                </a:lnTo>
                <a:lnTo>
                  <a:pt x="1212" y="642"/>
                </a:lnTo>
                <a:lnTo>
                  <a:pt x="1224" y="642"/>
                </a:lnTo>
                <a:lnTo>
                  <a:pt x="1230" y="636"/>
                </a:lnTo>
                <a:lnTo>
                  <a:pt x="1236" y="636"/>
                </a:lnTo>
                <a:lnTo>
                  <a:pt x="1248" y="636"/>
                </a:lnTo>
                <a:lnTo>
                  <a:pt x="1254" y="630"/>
                </a:lnTo>
                <a:lnTo>
                  <a:pt x="1266" y="630"/>
                </a:lnTo>
                <a:lnTo>
                  <a:pt x="1272" y="630"/>
                </a:lnTo>
                <a:lnTo>
                  <a:pt x="1278" y="624"/>
                </a:lnTo>
                <a:lnTo>
                  <a:pt x="1290" y="624"/>
                </a:lnTo>
                <a:lnTo>
                  <a:pt x="1296" y="624"/>
                </a:lnTo>
                <a:lnTo>
                  <a:pt x="1308" y="618"/>
                </a:lnTo>
                <a:lnTo>
                  <a:pt x="1314" y="618"/>
                </a:lnTo>
                <a:lnTo>
                  <a:pt x="1320" y="618"/>
                </a:lnTo>
                <a:lnTo>
                  <a:pt x="1332" y="612"/>
                </a:lnTo>
                <a:lnTo>
                  <a:pt x="1338" y="612"/>
                </a:lnTo>
                <a:lnTo>
                  <a:pt x="1350" y="612"/>
                </a:lnTo>
                <a:lnTo>
                  <a:pt x="1356" y="612"/>
                </a:lnTo>
                <a:lnTo>
                  <a:pt x="1362" y="606"/>
                </a:lnTo>
                <a:lnTo>
                  <a:pt x="1374" y="606"/>
                </a:lnTo>
                <a:lnTo>
                  <a:pt x="1380" y="606"/>
                </a:lnTo>
                <a:lnTo>
                  <a:pt x="1392" y="600"/>
                </a:lnTo>
                <a:lnTo>
                  <a:pt x="1398" y="600"/>
                </a:lnTo>
                <a:lnTo>
                  <a:pt x="1404" y="600"/>
                </a:lnTo>
                <a:lnTo>
                  <a:pt x="1416" y="594"/>
                </a:lnTo>
                <a:lnTo>
                  <a:pt x="1422" y="594"/>
                </a:lnTo>
                <a:lnTo>
                  <a:pt x="1434" y="594"/>
                </a:lnTo>
                <a:lnTo>
                  <a:pt x="1440" y="588"/>
                </a:lnTo>
                <a:lnTo>
                  <a:pt x="1446" y="588"/>
                </a:lnTo>
                <a:lnTo>
                  <a:pt x="1458" y="588"/>
                </a:lnTo>
                <a:lnTo>
                  <a:pt x="1464" y="582"/>
                </a:lnTo>
                <a:lnTo>
                  <a:pt x="1476" y="582"/>
                </a:lnTo>
                <a:lnTo>
                  <a:pt x="1482" y="582"/>
                </a:lnTo>
                <a:lnTo>
                  <a:pt x="1488" y="576"/>
                </a:lnTo>
                <a:lnTo>
                  <a:pt x="1500" y="576"/>
                </a:lnTo>
                <a:lnTo>
                  <a:pt x="1506" y="576"/>
                </a:lnTo>
                <a:lnTo>
                  <a:pt x="1512" y="576"/>
                </a:lnTo>
                <a:lnTo>
                  <a:pt x="1524" y="570"/>
                </a:lnTo>
                <a:lnTo>
                  <a:pt x="1530" y="570"/>
                </a:lnTo>
                <a:lnTo>
                  <a:pt x="1542" y="570"/>
                </a:lnTo>
                <a:lnTo>
                  <a:pt x="1548" y="564"/>
                </a:lnTo>
                <a:lnTo>
                  <a:pt x="1554" y="564"/>
                </a:lnTo>
                <a:lnTo>
                  <a:pt x="1566" y="564"/>
                </a:lnTo>
                <a:lnTo>
                  <a:pt x="1572" y="558"/>
                </a:lnTo>
                <a:lnTo>
                  <a:pt x="1584" y="558"/>
                </a:lnTo>
                <a:lnTo>
                  <a:pt x="1590" y="558"/>
                </a:lnTo>
                <a:lnTo>
                  <a:pt x="1596" y="552"/>
                </a:lnTo>
                <a:lnTo>
                  <a:pt x="1608" y="552"/>
                </a:lnTo>
                <a:lnTo>
                  <a:pt x="1614" y="552"/>
                </a:lnTo>
                <a:lnTo>
                  <a:pt x="1626" y="546"/>
                </a:lnTo>
                <a:lnTo>
                  <a:pt x="1632" y="546"/>
                </a:lnTo>
                <a:lnTo>
                  <a:pt x="1638" y="546"/>
                </a:lnTo>
                <a:lnTo>
                  <a:pt x="1650" y="546"/>
                </a:lnTo>
                <a:lnTo>
                  <a:pt x="1656" y="540"/>
                </a:lnTo>
                <a:lnTo>
                  <a:pt x="1668" y="540"/>
                </a:lnTo>
                <a:lnTo>
                  <a:pt x="1674" y="540"/>
                </a:lnTo>
                <a:lnTo>
                  <a:pt x="1680" y="534"/>
                </a:lnTo>
                <a:lnTo>
                  <a:pt x="1692" y="534"/>
                </a:lnTo>
                <a:lnTo>
                  <a:pt x="1698" y="534"/>
                </a:lnTo>
                <a:lnTo>
                  <a:pt x="1710" y="528"/>
                </a:lnTo>
                <a:lnTo>
                  <a:pt x="1716" y="528"/>
                </a:lnTo>
                <a:lnTo>
                  <a:pt x="1722" y="528"/>
                </a:lnTo>
                <a:lnTo>
                  <a:pt x="1734" y="522"/>
                </a:lnTo>
                <a:lnTo>
                  <a:pt x="1740" y="522"/>
                </a:lnTo>
                <a:lnTo>
                  <a:pt x="1752" y="522"/>
                </a:lnTo>
                <a:lnTo>
                  <a:pt x="1758" y="516"/>
                </a:lnTo>
                <a:lnTo>
                  <a:pt x="1764" y="516"/>
                </a:lnTo>
                <a:lnTo>
                  <a:pt x="1776" y="516"/>
                </a:lnTo>
                <a:lnTo>
                  <a:pt x="1782" y="516"/>
                </a:lnTo>
                <a:lnTo>
                  <a:pt x="1794" y="510"/>
                </a:lnTo>
                <a:lnTo>
                  <a:pt x="1800" y="510"/>
                </a:lnTo>
                <a:lnTo>
                  <a:pt x="1806" y="510"/>
                </a:lnTo>
                <a:lnTo>
                  <a:pt x="1818" y="504"/>
                </a:lnTo>
                <a:lnTo>
                  <a:pt x="1824" y="504"/>
                </a:lnTo>
                <a:lnTo>
                  <a:pt x="1836" y="504"/>
                </a:lnTo>
                <a:lnTo>
                  <a:pt x="1842" y="498"/>
                </a:lnTo>
                <a:lnTo>
                  <a:pt x="1848" y="498"/>
                </a:lnTo>
                <a:lnTo>
                  <a:pt x="1860" y="498"/>
                </a:lnTo>
                <a:lnTo>
                  <a:pt x="1866" y="492"/>
                </a:lnTo>
                <a:lnTo>
                  <a:pt x="1872" y="492"/>
                </a:lnTo>
                <a:lnTo>
                  <a:pt x="1884" y="492"/>
                </a:lnTo>
                <a:lnTo>
                  <a:pt x="1890" y="486"/>
                </a:lnTo>
                <a:lnTo>
                  <a:pt x="1902" y="486"/>
                </a:lnTo>
                <a:lnTo>
                  <a:pt x="1908" y="486"/>
                </a:lnTo>
                <a:lnTo>
                  <a:pt x="1914" y="486"/>
                </a:lnTo>
                <a:lnTo>
                  <a:pt x="1926" y="480"/>
                </a:lnTo>
                <a:lnTo>
                  <a:pt x="1932" y="480"/>
                </a:lnTo>
                <a:lnTo>
                  <a:pt x="1944" y="480"/>
                </a:lnTo>
                <a:lnTo>
                  <a:pt x="1950" y="474"/>
                </a:lnTo>
                <a:lnTo>
                  <a:pt x="1956" y="474"/>
                </a:lnTo>
                <a:lnTo>
                  <a:pt x="1968" y="474"/>
                </a:lnTo>
                <a:lnTo>
                  <a:pt x="1974" y="468"/>
                </a:lnTo>
                <a:lnTo>
                  <a:pt x="1986" y="468"/>
                </a:lnTo>
                <a:lnTo>
                  <a:pt x="1992" y="468"/>
                </a:lnTo>
                <a:lnTo>
                  <a:pt x="1998" y="462"/>
                </a:lnTo>
                <a:lnTo>
                  <a:pt x="2010" y="462"/>
                </a:lnTo>
                <a:lnTo>
                  <a:pt x="2016" y="462"/>
                </a:lnTo>
                <a:lnTo>
                  <a:pt x="2028" y="456"/>
                </a:lnTo>
                <a:lnTo>
                  <a:pt x="2034" y="456"/>
                </a:lnTo>
                <a:lnTo>
                  <a:pt x="2040" y="456"/>
                </a:lnTo>
                <a:lnTo>
                  <a:pt x="2052" y="456"/>
                </a:lnTo>
                <a:lnTo>
                  <a:pt x="2058" y="450"/>
                </a:lnTo>
                <a:lnTo>
                  <a:pt x="2070" y="450"/>
                </a:lnTo>
                <a:lnTo>
                  <a:pt x="2076" y="450"/>
                </a:lnTo>
                <a:lnTo>
                  <a:pt x="2082" y="444"/>
                </a:lnTo>
                <a:lnTo>
                  <a:pt x="2094" y="444"/>
                </a:lnTo>
                <a:lnTo>
                  <a:pt x="2100" y="444"/>
                </a:lnTo>
                <a:lnTo>
                  <a:pt x="2112" y="438"/>
                </a:lnTo>
                <a:lnTo>
                  <a:pt x="2118" y="438"/>
                </a:lnTo>
                <a:lnTo>
                  <a:pt x="2124" y="438"/>
                </a:lnTo>
                <a:lnTo>
                  <a:pt x="2136" y="432"/>
                </a:lnTo>
                <a:lnTo>
                  <a:pt x="2142" y="432"/>
                </a:lnTo>
                <a:lnTo>
                  <a:pt x="2154" y="432"/>
                </a:lnTo>
                <a:lnTo>
                  <a:pt x="2160" y="426"/>
                </a:lnTo>
                <a:lnTo>
                  <a:pt x="2166" y="426"/>
                </a:lnTo>
                <a:lnTo>
                  <a:pt x="2178" y="426"/>
                </a:lnTo>
                <a:lnTo>
                  <a:pt x="2184" y="426"/>
                </a:lnTo>
                <a:lnTo>
                  <a:pt x="2190" y="420"/>
                </a:lnTo>
                <a:lnTo>
                  <a:pt x="2202" y="420"/>
                </a:lnTo>
                <a:lnTo>
                  <a:pt x="2208" y="420"/>
                </a:lnTo>
                <a:lnTo>
                  <a:pt x="2220" y="414"/>
                </a:lnTo>
                <a:lnTo>
                  <a:pt x="2226" y="414"/>
                </a:lnTo>
                <a:lnTo>
                  <a:pt x="2232" y="414"/>
                </a:lnTo>
                <a:lnTo>
                  <a:pt x="2244" y="408"/>
                </a:lnTo>
                <a:lnTo>
                  <a:pt x="2250" y="408"/>
                </a:lnTo>
                <a:lnTo>
                  <a:pt x="2262" y="408"/>
                </a:lnTo>
                <a:lnTo>
                  <a:pt x="2268" y="402"/>
                </a:lnTo>
                <a:lnTo>
                  <a:pt x="2274" y="402"/>
                </a:lnTo>
                <a:lnTo>
                  <a:pt x="2286" y="402"/>
                </a:lnTo>
                <a:lnTo>
                  <a:pt x="2292" y="396"/>
                </a:lnTo>
                <a:lnTo>
                  <a:pt x="2304" y="396"/>
                </a:lnTo>
                <a:lnTo>
                  <a:pt x="2310" y="396"/>
                </a:lnTo>
                <a:lnTo>
                  <a:pt x="2316" y="396"/>
                </a:lnTo>
                <a:lnTo>
                  <a:pt x="2328" y="390"/>
                </a:lnTo>
                <a:lnTo>
                  <a:pt x="2334" y="390"/>
                </a:lnTo>
                <a:lnTo>
                  <a:pt x="2346" y="390"/>
                </a:lnTo>
                <a:lnTo>
                  <a:pt x="2352" y="384"/>
                </a:lnTo>
                <a:lnTo>
                  <a:pt x="2358" y="384"/>
                </a:lnTo>
                <a:lnTo>
                  <a:pt x="2370" y="384"/>
                </a:lnTo>
                <a:lnTo>
                  <a:pt x="2376" y="378"/>
                </a:lnTo>
                <a:lnTo>
                  <a:pt x="2388" y="378"/>
                </a:lnTo>
                <a:lnTo>
                  <a:pt x="2394" y="378"/>
                </a:lnTo>
                <a:lnTo>
                  <a:pt x="2400" y="372"/>
                </a:lnTo>
                <a:lnTo>
                  <a:pt x="2412" y="372"/>
                </a:lnTo>
                <a:lnTo>
                  <a:pt x="2418" y="372"/>
                </a:lnTo>
                <a:lnTo>
                  <a:pt x="2430" y="366"/>
                </a:lnTo>
                <a:lnTo>
                  <a:pt x="2436" y="366"/>
                </a:lnTo>
                <a:lnTo>
                  <a:pt x="2442" y="366"/>
                </a:lnTo>
                <a:lnTo>
                  <a:pt x="2454" y="360"/>
                </a:lnTo>
                <a:lnTo>
                  <a:pt x="2460" y="360"/>
                </a:lnTo>
                <a:lnTo>
                  <a:pt x="2472" y="360"/>
                </a:lnTo>
                <a:lnTo>
                  <a:pt x="2478" y="360"/>
                </a:lnTo>
                <a:lnTo>
                  <a:pt x="2484" y="354"/>
                </a:lnTo>
                <a:lnTo>
                  <a:pt x="2496" y="354"/>
                </a:lnTo>
                <a:lnTo>
                  <a:pt x="2502" y="354"/>
                </a:lnTo>
                <a:lnTo>
                  <a:pt x="2514" y="348"/>
                </a:lnTo>
                <a:lnTo>
                  <a:pt x="2520" y="348"/>
                </a:lnTo>
                <a:lnTo>
                  <a:pt x="2526" y="348"/>
                </a:lnTo>
                <a:lnTo>
                  <a:pt x="2538" y="342"/>
                </a:lnTo>
                <a:lnTo>
                  <a:pt x="2544" y="342"/>
                </a:lnTo>
                <a:lnTo>
                  <a:pt x="2550" y="342"/>
                </a:lnTo>
                <a:lnTo>
                  <a:pt x="2562" y="336"/>
                </a:lnTo>
                <a:lnTo>
                  <a:pt x="2568" y="336"/>
                </a:lnTo>
                <a:lnTo>
                  <a:pt x="2580" y="336"/>
                </a:lnTo>
                <a:lnTo>
                  <a:pt x="2586" y="330"/>
                </a:lnTo>
                <a:lnTo>
                  <a:pt x="2592" y="324"/>
                </a:lnTo>
                <a:lnTo>
                  <a:pt x="2604" y="324"/>
                </a:lnTo>
                <a:lnTo>
                  <a:pt x="2610" y="318"/>
                </a:lnTo>
                <a:lnTo>
                  <a:pt x="2622" y="318"/>
                </a:lnTo>
                <a:lnTo>
                  <a:pt x="2628" y="312"/>
                </a:lnTo>
                <a:lnTo>
                  <a:pt x="2634" y="306"/>
                </a:lnTo>
                <a:lnTo>
                  <a:pt x="2646" y="306"/>
                </a:lnTo>
                <a:lnTo>
                  <a:pt x="2652" y="300"/>
                </a:lnTo>
                <a:lnTo>
                  <a:pt x="2664" y="300"/>
                </a:lnTo>
                <a:lnTo>
                  <a:pt x="2670" y="294"/>
                </a:lnTo>
                <a:lnTo>
                  <a:pt x="2676" y="288"/>
                </a:lnTo>
                <a:lnTo>
                  <a:pt x="2688" y="288"/>
                </a:lnTo>
                <a:lnTo>
                  <a:pt x="2694" y="282"/>
                </a:lnTo>
                <a:lnTo>
                  <a:pt x="2706" y="282"/>
                </a:lnTo>
                <a:lnTo>
                  <a:pt x="2712" y="276"/>
                </a:lnTo>
                <a:lnTo>
                  <a:pt x="2718" y="270"/>
                </a:lnTo>
                <a:lnTo>
                  <a:pt x="2730" y="270"/>
                </a:lnTo>
                <a:lnTo>
                  <a:pt x="2736" y="264"/>
                </a:lnTo>
                <a:lnTo>
                  <a:pt x="2748" y="264"/>
                </a:lnTo>
                <a:lnTo>
                  <a:pt x="2754" y="258"/>
                </a:lnTo>
                <a:lnTo>
                  <a:pt x="2760" y="252"/>
                </a:lnTo>
                <a:lnTo>
                  <a:pt x="2772" y="252"/>
                </a:lnTo>
                <a:lnTo>
                  <a:pt x="2778" y="246"/>
                </a:lnTo>
                <a:lnTo>
                  <a:pt x="2790" y="246"/>
                </a:lnTo>
                <a:lnTo>
                  <a:pt x="2796" y="240"/>
                </a:lnTo>
                <a:lnTo>
                  <a:pt x="2802" y="234"/>
                </a:lnTo>
                <a:lnTo>
                  <a:pt x="2814" y="234"/>
                </a:lnTo>
                <a:lnTo>
                  <a:pt x="2820" y="228"/>
                </a:lnTo>
                <a:lnTo>
                  <a:pt x="2832" y="228"/>
                </a:lnTo>
                <a:lnTo>
                  <a:pt x="2838" y="222"/>
                </a:lnTo>
                <a:lnTo>
                  <a:pt x="2844" y="216"/>
                </a:lnTo>
                <a:lnTo>
                  <a:pt x="2856" y="216"/>
                </a:lnTo>
                <a:lnTo>
                  <a:pt x="2862" y="210"/>
                </a:lnTo>
                <a:lnTo>
                  <a:pt x="2868" y="210"/>
                </a:lnTo>
                <a:lnTo>
                  <a:pt x="2880" y="204"/>
                </a:lnTo>
                <a:lnTo>
                  <a:pt x="2886" y="198"/>
                </a:lnTo>
                <a:lnTo>
                  <a:pt x="2898" y="198"/>
                </a:lnTo>
                <a:lnTo>
                  <a:pt x="2904" y="192"/>
                </a:lnTo>
                <a:lnTo>
                  <a:pt x="2910" y="192"/>
                </a:lnTo>
                <a:lnTo>
                  <a:pt x="2922" y="186"/>
                </a:lnTo>
                <a:lnTo>
                  <a:pt x="2928" y="180"/>
                </a:lnTo>
                <a:lnTo>
                  <a:pt x="2940" y="180"/>
                </a:lnTo>
                <a:lnTo>
                  <a:pt x="2946" y="174"/>
                </a:lnTo>
                <a:lnTo>
                  <a:pt x="2952" y="168"/>
                </a:lnTo>
                <a:lnTo>
                  <a:pt x="2964" y="168"/>
                </a:lnTo>
                <a:lnTo>
                  <a:pt x="2970" y="162"/>
                </a:lnTo>
                <a:lnTo>
                  <a:pt x="2982" y="162"/>
                </a:lnTo>
                <a:lnTo>
                  <a:pt x="2988" y="156"/>
                </a:lnTo>
                <a:lnTo>
                  <a:pt x="2994" y="150"/>
                </a:lnTo>
                <a:lnTo>
                  <a:pt x="3006" y="150"/>
                </a:lnTo>
                <a:lnTo>
                  <a:pt x="3012" y="144"/>
                </a:lnTo>
                <a:lnTo>
                  <a:pt x="3024" y="144"/>
                </a:lnTo>
                <a:lnTo>
                  <a:pt x="3030" y="138"/>
                </a:lnTo>
                <a:lnTo>
                  <a:pt x="3036" y="132"/>
                </a:lnTo>
                <a:lnTo>
                  <a:pt x="3048" y="132"/>
                </a:lnTo>
                <a:lnTo>
                  <a:pt x="3054" y="126"/>
                </a:lnTo>
                <a:lnTo>
                  <a:pt x="3066" y="126"/>
                </a:lnTo>
                <a:lnTo>
                  <a:pt x="3072" y="120"/>
                </a:lnTo>
                <a:lnTo>
                  <a:pt x="3078" y="114"/>
                </a:lnTo>
                <a:lnTo>
                  <a:pt x="3090" y="114"/>
                </a:lnTo>
                <a:lnTo>
                  <a:pt x="3096" y="108"/>
                </a:lnTo>
                <a:lnTo>
                  <a:pt x="3108" y="108"/>
                </a:lnTo>
                <a:lnTo>
                  <a:pt x="3114" y="102"/>
                </a:lnTo>
                <a:lnTo>
                  <a:pt x="3120" y="96"/>
                </a:lnTo>
                <a:lnTo>
                  <a:pt x="3132" y="96"/>
                </a:lnTo>
                <a:lnTo>
                  <a:pt x="3138" y="90"/>
                </a:lnTo>
                <a:lnTo>
                  <a:pt x="3150" y="90"/>
                </a:lnTo>
                <a:lnTo>
                  <a:pt x="3156" y="84"/>
                </a:lnTo>
                <a:lnTo>
                  <a:pt x="3162" y="78"/>
                </a:lnTo>
                <a:lnTo>
                  <a:pt x="3174" y="78"/>
                </a:lnTo>
                <a:lnTo>
                  <a:pt x="3180" y="72"/>
                </a:lnTo>
                <a:lnTo>
                  <a:pt x="3186" y="72"/>
                </a:lnTo>
                <a:lnTo>
                  <a:pt x="3198" y="66"/>
                </a:lnTo>
                <a:lnTo>
                  <a:pt x="3204" y="60"/>
                </a:lnTo>
                <a:lnTo>
                  <a:pt x="3216" y="60"/>
                </a:lnTo>
                <a:lnTo>
                  <a:pt x="3222" y="54"/>
                </a:lnTo>
                <a:lnTo>
                  <a:pt x="3228" y="54"/>
                </a:lnTo>
                <a:lnTo>
                  <a:pt x="3240" y="48"/>
                </a:lnTo>
                <a:lnTo>
                  <a:pt x="3246" y="42"/>
                </a:lnTo>
                <a:lnTo>
                  <a:pt x="3258" y="42"/>
                </a:lnTo>
                <a:lnTo>
                  <a:pt x="3264" y="36"/>
                </a:lnTo>
                <a:lnTo>
                  <a:pt x="3270" y="36"/>
                </a:lnTo>
                <a:lnTo>
                  <a:pt x="3282" y="30"/>
                </a:lnTo>
                <a:lnTo>
                  <a:pt x="3288" y="24"/>
                </a:lnTo>
                <a:lnTo>
                  <a:pt x="3300" y="24"/>
                </a:lnTo>
                <a:lnTo>
                  <a:pt x="3306" y="18"/>
                </a:lnTo>
                <a:lnTo>
                  <a:pt x="3312" y="18"/>
                </a:lnTo>
                <a:lnTo>
                  <a:pt x="3324" y="12"/>
                </a:lnTo>
                <a:lnTo>
                  <a:pt x="3330" y="6"/>
                </a:lnTo>
                <a:lnTo>
                  <a:pt x="3342" y="6"/>
                </a:lnTo>
                <a:lnTo>
                  <a:pt x="3348" y="0"/>
                </a:lnTo>
                <a:lnTo>
                  <a:pt x="3342" y="6"/>
                </a:lnTo>
                <a:lnTo>
                  <a:pt x="3330" y="6"/>
                </a:lnTo>
                <a:lnTo>
                  <a:pt x="3324" y="12"/>
                </a:lnTo>
                <a:lnTo>
                  <a:pt x="3312" y="18"/>
                </a:lnTo>
                <a:lnTo>
                  <a:pt x="3306" y="18"/>
                </a:lnTo>
                <a:lnTo>
                  <a:pt x="3300" y="24"/>
                </a:lnTo>
                <a:lnTo>
                  <a:pt x="3288" y="24"/>
                </a:lnTo>
                <a:lnTo>
                  <a:pt x="3282" y="30"/>
                </a:lnTo>
                <a:lnTo>
                  <a:pt x="3270" y="36"/>
                </a:lnTo>
                <a:lnTo>
                  <a:pt x="3264" y="36"/>
                </a:lnTo>
                <a:lnTo>
                  <a:pt x="3258" y="42"/>
                </a:lnTo>
                <a:lnTo>
                  <a:pt x="3246" y="42"/>
                </a:lnTo>
                <a:lnTo>
                  <a:pt x="3240" y="48"/>
                </a:lnTo>
                <a:lnTo>
                  <a:pt x="3228" y="54"/>
                </a:lnTo>
                <a:lnTo>
                  <a:pt x="3222" y="54"/>
                </a:lnTo>
                <a:lnTo>
                  <a:pt x="3216" y="60"/>
                </a:lnTo>
                <a:lnTo>
                  <a:pt x="3204" y="60"/>
                </a:lnTo>
                <a:lnTo>
                  <a:pt x="3198" y="66"/>
                </a:lnTo>
                <a:lnTo>
                  <a:pt x="3186" y="72"/>
                </a:lnTo>
                <a:lnTo>
                  <a:pt x="3180" y="72"/>
                </a:lnTo>
                <a:lnTo>
                  <a:pt x="3174" y="78"/>
                </a:lnTo>
                <a:lnTo>
                  <a:pt x="3162" y="78"/>
                </a:lnTo>
                <a:lnTo>
                  <a:pt x="3156" y="84"/>
                </a:lnTo>
                <a:lnTo>
                  <a:pt x="3150" y="90"/>
                </a:lnTo>
                <a:lnTo>
                  <a:pt x="3138" y="90"/>
                </a:lnTo>
                <a:lnTo>
                  <a:pt x="3132" y="96"/>
                </a:lnTo>
                <a:lnTo>
                  <a:pt x="3120" y="96"/>
                </a:lnTo>
                <a:lnTo>
                  <a:pt x="3114" y="102"/>
                </a:lnTo>
                <a:lnTo>
                  <a:pt x="3108" y="108"/>
                </a:lnTo>
                <a:lnTo>
                  <a:pt x="3096" y="108"/>
                </a:lnTo>
                <a:lnTo>
                  <a:pt x="3090" y="114"/>
                </a:lnTo>
                <a:lnTo>
                  <a:pt x="3078" y="114"/>
                </a:lnTo>
                <a:lnTo>
                  <a:pt x="3072" y="120"/>
                </a:lnTo>
                <a:lnTo>
                  <a:pt x="3066" y="126"/>
                </a:lnTo>
                <a:lnTo>
                  <a:pt x="3054" y="126"/>
                </a:lnTo>
                <a:lnTo>
                  <a:pt x="3048" y="132"/>
                </a:lnTo>
                <a:lnTo>
                  <a:pt x="3036" y="132"/>
                </a:lnTo>
                <a:lnTo>
                  <a:pt x="3030" y="138"/>
                </a:lnTo>
                <a:lnTo>
                  <a:pt x="3024" y="144"/>
                </a:lnTo>
                <a:lnTo>
                  <a:pt x="3012" y="144"/>
                </a:lnTo>
                <a:lnTo>
                  <a:pt x="3006" y="150"/>
                </a:lnTo>
                <a:lnTo>
                  <a:pt x="2994" y="150"/>
                </a:lnTo>
                <a:lnTo>
                  <a:pt x="2988" y="156"/>
                </a:lnTo>
                <a:lnTo>
                  <a:pt x="2982" y="162"/>
                </a:lnTo>
                <a:lnTo>
                  <a:pt x="2970" y="162"/>
                </a:lnTo>
                <a:lnTo>
                  <a:pt x="2964" y="168"/>
                </a:lnTo>
                <a:lnTo>
                  <a:pt x="2952" y="168"/>
                </a:lnTo>
                <a:lnTo>
                  <a:pt x="2946" y="174"/>
                </a:lnTo>
                <a:lnTo>
                  <a:pt x="2940" y="180"/>
                </a:lnTo>
                <a:lnTo>
                  <a:pt x="2928" y="180"/>
                </a:lnTo>
                <a:lnTo>
                  <a:pt x="2922" y="186"/>
                </a:lnTo>
                <a:lnTo>
                  <a:pt x="2910" y="192"/>
                </a:lnTo>
                <a:lnTo>
                  <a:pt x="2904" y="192"/>
                </a:lnTo>
                <a:lnTo>
                  <a:pt x="2898" y="198"/>
                </a:lnTo>
                <a:lnTo>
                  <a:pt x="2886" y="198"/>
                </a:lnTo>
                <a:lnTo>
                  <a:pt x="2880" y="204"/>
                </a:lnTo>
                <a:lnTo>
                  <a:pt x="2868" y="210"/>
                </a:lnTo>
                <a:lnTo>
                  <a:pt x="2862" y="210"/>
                </a:lnTo>
                <a:lnTo>
                  <a:pt x="2856" y="216"/>
                </a:lnTo>
                <a:lnTo>
                  <a:pt x="2844" y="216"/>
                </a:lnTo>
                <a:lnTo>
                  <a:pt x="2838" y="222"/>
                </a:lnTo>
                <a:lnTo>
                  <a:pt x="2832" y="228"/>
                </a:lnTo>
                <a:lnTo>
                  <a:pt x="2820" y="228"/>
                </a:lnTo>
                <a:lnTo>
                  <a:pt x="2814" y="234"/>
                </a:lnTo>
                <a:lnTo>
                  <a:pt x="2802" y="234"/>
                </a:lnTo>
                <a:lnTo>
                  <a:pt x="2796" y="240"/>
                </a:lnTo>
                <a:lnTo>
                  <a:pt x="2790" y="246"/>
                </a:lnTo>
                <a:lnTo>
                  <a:pt x="2778" y="246"/>
                </a:lnTo>
                <a:lnTo>
                  <a:pt x="2772" y="252"/>
                </a:lnTo>
                <a:lnTo>
                  <a:pt x="2760" y="252"/>
                </a:lnTo>
                <a:lnTo>
                  <a:pt x="2754" y="258"/>
                </a:lnTo>
                <a:lnTo>
                  <a:pt x="2748" y="264"/>
                </a:lnTo>
                <a:lnTo>
                  <a:pt x="2736" y="264"/>
                </a:lnTo>
                <a:lnTo>
                  <a:pt x="2730" y="270"/>
                </a:lnTo>
                <a:lnTo>
                  <a:pt x="2718" y="270"/>
                </a:lnTo>
                <a:lnTo>
                  <a:pt x="2712" y="276"/>
                </a:lnTo>
                <a:lnTo>
                  <a:pt x="2706" y="282"/>
                </a:lnTo>
                <a:lnTo>
                  <a:pt x="2694" y="282"/>
                </a:lnTo>
                <a:lnTo>
                  <a:pt x="2688" y="288"/>
                </a:lnTo>
                <a:lnTo>
                  <a:pt x="2676" y="288"/>
                </a:lnTo>
                <a:lnTo>
                  <a:pt x="2670" y="294"/>
                </a:lnTo>
                <a:lnTo>
                  <a:pt x="2664" y="300"/>
                </a:lnTo>
                <a:lnTo>
                  <a:pt x="2652" y="300"/>
                </a:lnTo>
                <a:lnTo>
                  <a:pt x="2646" y="306"/>
                </a:lnTo>
                <a:lnTo>
                  <a:pt x="2634" y="306"/>
                </a:lnTo>
                <a:lnTo>
                  <a:pt x="2628" y="312"/>
                </a:lnTo>
                <a:lnTo>
                  <a:pt x="2622" y="318"/>
                </a:lnTo>
                <a:lnTo>
                  <a:pt x="2610" y="318"/>
                </a:lnTo>
                <a:lnTo>
                  <a:pt x="2604" y="324"/>
                </a:lnTo>
                <a:lnTo>
                  <a:pt x="2592" y="324"/>
                </a:lnTo>
                <a:lnTo>
                  <a:pt x="2586" y="330"/>
                </a:lnTo>
                <a:lnTo>
                  <a:pt x="2580" y="336"/>
                </a:lnTo>
                <a:lnTo>
                  <a:pt x="2568" y="336"/>
                </a:lnTo>
                <a:lnTo>
                  <a:pt x="2562" y="342"/>
                </a:lnTo>
                <a:lnTo>
                  <a:pt x="2550" y="342"/>
                </a:lnTo>
                <a:lnTo>
                  <a:pt x="2544" y="348"/>
                </a:lnTo>
                <a:lnTo>
                  <a:pt x="2538" y="354"/>
                </a:lnTo>
                <a:lnTo>
                  <a:pt x="2526" y="354"/>
                </a:lnTo>
                <a:lnTo>
                  <a:pt x="2520" y="360"/>
                </a:lnTo>
                <a:lnTo>
                  <a:pt x="2514" y="360"/>
                </a:lnTo>
                <a:lnTo>
                  <a:pt x="2502" y="366"/>
                </a:lnTo>
                <a:lnTo>
                  <a:pt x="2496" y="372"/>
                </a:lnTo>
                <a:lnTo>
                  <a:pt x="2484" y="372"/>
                </a:lnTo>
                <a:lnTo>
                  <a:pt x="2478" y="378"/>
                </a:lnTo>
                <a:lnTo>
                  <a:pt x="2472" y="378"/>
                </a:lnTo>
                <a:lnTo>
                  <a:pt x="2460" y="384"/>
                </a:lnTo>
                <a:lnTo>
                  <a:pt x="2454" y="390"/>
                </a:lnTo>
                <a:lnTo>
                  <a:pt x="2442" y="390"/>
                </a:lnTo>
                <a:lnTo>
                  <a:pt x="2436" y="396"/>
                </a:lnTo>
                <a:lnTo>
                  <a:pt x="2430" y="396"/>
                </a:lnTo>
                <a:lnTo>
                  <a:pt x="2418" y="402"/>
                </a:lnTo>
                <a:lnTo>
                  <a:pt x="2412" y="408"/>
                </a:lnTo>
                <a:lnTo>
                  <a:pt x="2400" y="408"/>
                </a:lnTo>
                <a:lnTo>
                  <a:pt x="2394" y="414"/>
                </a:lnTo>
                <a:lnTo>
                  <a:pt x="2388" y="414"/>
                </a:lnTo>
                <a:lnTo>
                  <a:pt x="2376" y="420"/>
                </a:lnTo>
                <a:lnTo>
                  <a:pt x="2370" y="426"/>
                </a:lnTo>
                <a:lnTo>
                  <a:pt x="2358" y="426"/>
                </a:lnTo>
                <a:lnTo>
                  <a:pt x="2352" y="432"/>
                </a:lnTo>
                <a:lnTo>
                  <a:pt x="2346" y="432"/>
                </a:lnTo>
                <a:lnTo>
                  <a:pt x="2334" y="438"/>
                </a:lnTo>
                <a:lnTo>
                  <a:pt x="2328" y="444"/>
                </a:lnTo>
                <a:lnTo>
                  <a:pt x="2316" y="444"/>
                </a:lnTo>
                <a:lnTo>
                  <a:pt x="2310" y="450"/>
                </a:lnTo>
                <a:lnTo>
                  <a:pt x="2304" y="450"/>
                </a:lnTo>
                <a:lnTo>
                  <a:pt x="2292" y="456"/>
                </a:lnTo>
                <a:lnTo>
                  <a:pt x="2286" y="462"/>
                </a:lnTo>
                <a:lnTo>
                  <a:pt x="2274" y="462"/>
                </a:lnTo>
                <a:lnTo>
                  <a:pt x="2268" y="468"/>
                </a:lnTo>
                <a:lnTo>
                  <a:pt x="2262" y="468"/>
                </a:lnTo>
                <a:lnTo>
                  <a:pt x="2250" y="474"/>
                </a:lnTo>
                <a:lnTo>
                  <a:pt x="2244" y="480"/>
                </a:lnTo>
                <a:lnTo>
                  <a:pt x="2232" y="480"/>
                </a:lnTo>
                <a:lnTo>
                  <a:pt x="2226" y="486"/>
                </a:lnTo>
                <a:lnTo>
                  <a:pt x="2220" y="486"/>
                </a:lnTo>
                <a:lnTo>
                  <a:pt x="2208" y="492"/>
                </a:lnTo>
                <a:lnTo>
                  <a:pt x="2202" y="498"/>
                </a:lnTo>
                <a:lnTo>
                  <a:pt x="2190" y="498"/>
                </a:lnTo>
                <a:lnTo>
                  <a:pt x="2184" y="504"/>
                </a:lnTo>
                <a:lnTo>
                  <a:pt x="2178" y="504"/>
                </a:lnTo>
                <a:lnTo>
                  <a:pt x="2166" y="510"/>
                </a:lnTo>
                <a:lnTo>
                  <a:pt x="2160" y="516"/>
                </a:lnTo>
                <a:lnTo>
                  <a:pt x="2154" y="516"/>
                </a:lnTo>
                <a:lnTo>
                  <a:pt x="2142" y="522"/>
                </a:lnTo>
                <a:lnTo>
                  <a:pt x="2136" y="522"/>
                </a:lnTo>
                <a:lnTo>
                  <a:pt x="2124" y="528"/>
                </a:lnTo>
                <a:lnTo>
                  <a:pt x="2118" y="534"/>
                </a:lnTo>
                <a:lnTo>
                  <a:pt x="2112" y="534"/>
                </a:lnTo>
                <a:lnTo>
                  <a:pt x="2100" y="540"/>
                </a:lnTo>
                <a:lnTo>
                  <a:pt x="2094" y="546"/>
                </a:lnTo>
                <a:lnTo>
                  <a:pt x="2082" y="546"/>
                </a:lnTo>
                <a:lnTo>
                  <a:pt x="2076" y="552"/>
                </a:lnTo>
                <a:lnTo>
                  <a:pt x="2070" y="552"/>
                </a:lnTo>
                <a:lnTo>
                  <a:pt x="2058" y="558"/>
                </a:lnTo>
                <a:lnTo>
                  <a:pt x="2052" y="564"/>
                </a:lnTo>
                <a:lnTo>
                  <a:pt x="2040" y="564"/>
                </a:lnTo>
                <a:lnTo>
                  <a:pt x="2034" y="570"/>
                </a:lnTo>
                <a:lnTo>
                  <a:pt x="2028" y="570"/>
                </a:lnTo>
                <a:lnTo>
                  <a:pt x="2016" y="576"/>
                </a:lnTo>
                <a:lnTo>
                  <a:pt x="2010" y="582"/>
                </a:lnTo>
                <a:lnTo>
                  <a:pt x="1998" y="582"/>
                </a:lnTo>
                <a:lnTo>
                  <a:pt x="1992" y="588"/>
                </a:lnTo>
                <a:lnTo>
                  <a:pt x="1986" y="588"/>
                </a:lnTo>
                <a:lnTo>
                  <a:pt x="1974" y="594"/>
                </a:lnTo>
                <a:lnTo>
                  <a:pt x="1968" y="600"/>
                </a:lnTo>
                <a:lnTo>
                  <a:pt x="1956" y="600"/>
                </a:lnTo>
                <a:lnTo>
                  <a:pt x="1950" y="606"/>
                </a:lnTo>
                <a:lnTo>
                  <a:pt x="1944" y="606"/>
                </a:lnTo>
                <a:lnTo>
                  <a:pt x="1932" y="612"/>
                </a:lnTo>
                <a:lnTo>
                  <a:pt x="1926" y="618"/>
                </a:lnTo>
                <a:lnTo>
                  <a:pt x="1914" y="618"/>
                </a:lnTo>
                <a:lnTo>
                  <a:pt x="1908" y="624"/>
                </a:lnTo>
                <a:lnTo>
                  <a:pt x="1902" y="624"/>
                </a:lnTo>
                <a:lnTo>
                  <a:pt x="1890" y="630"/>
                </a:lnTo>
                <a:lnTo>
                  <a:pt x="1884" y="636"/>
                </a:lnTo>
                <a:lnTo>
                  <a:pt x="1872" y="636"/>
                </a:lnTo>
                <a:lnTo>
                  <a:pt x="1866" y="642"/>
                </a:lnTo>
                <a:lnTo>
                  <a:pt x="1860" y="642"/>
                </a:lnTo>
                <a:lnTo>
                  <a:pt x="1848" y="648"/>
                </a:lnTo>
                <a:lnTo>
                  <a:pt x="1842" y="654"/>
                </a:lnTo>
                <a:lnTo>
                  <a:pt x="1836" y="654"/>
                </a:lnTo>
                <a:lnTo>
                  <a:pt x="1824" y="660"/>
                </a:lnTo>
                <a:lnTo>
                  <a:pt x="1818" y="660"/>
                </a:lnTo>
                <a:lnTo>
                  <a:pt x="1806" y="666"/>
                </a:lnTo>
                <a:lnTo>
                  <a:pt x="1800" y="672"/>
                </a:lnTo>
                <a:lnTo>
                  <a:pt x="1794" y="672"/>
                </a:lnTo>
                <a:lnTo>
                  <a:pt x="1782" y="678"/>
                </a:lnTo>
                <a:lnTo>
                  <a:pt x="1776" y="678"/>
                </a:lnTo>
                <a:lnTo>
                  <a:pt x="1764" y="684"/>
                </a:lnTo>
                <a:lnTo>
                  <a:pt x="1758" y="690"/>
                </a:lnTo>
                <a:lnTo>
                  <a:pt x="1752" y="690"/>
                </a:lnTo>
                <a:lnTo>
                  <a:pt x="1740" y="696"/>
                </a:lnTo>
                <a:lnTo>
                  <a:pt x="1734" y="696"/>
                </a:lnTo>
                <a:lnTo>
                  <a:pt x="1722" y="702"/>
                </a:lnTo>
                <a:lnTo>
                  <a:pt x="1716" y="708"/>
                </a:lnTo>
                <a:lnTo>
                  <a:pt x="1710" y="708"/>
                </a:lnTo>
                <a:lnTo>
                  <a:pt x="1698" y="714"/>
                </a:lnTo>
                <a:lnTo>
                  <a:pt x="1692" y="714"/>
                </a:lnTo>
                <a:lnTo>
                  <a:pt x="1680" y="720"/>
                </a:lnTo>
                <a:lnTo>
                  <a:pt x="1674" y="726"/>
                </a:lnTo>
                <a:lnTo>
                  <a:pt x="1668" y="726"/>
                </a:lnTo>
                <a:lnTo>
                  <a:pt x="1656" y="732"/>
                </a:lnTo>
                <a:lnTo>
                  <a:pt x="1650" y="732"/>
                </a:lnTo>
                <a:lnTo>
                  <a:pt x="1638" y="738"/>
                </a:lnTo>
                <a:lnTo>
                  <a:pt x="1632" y="744"/>
                </a:lnTo>
                <a:lnTo>
                  <a:pt x="1626" y="744"/>
                </a:lnTo>
                <a:lnTo>
                  <a:pt x="1614" y="750"/>
                </a:lnTo>
                <a:lnTo>
                  <a:pt x="1608" y="750"/>
                </a:lnTo>
                <a:lnTo>
                  <a:pt x="1596" y="756"/>
                </a:lnTo>
                <a:lnTo>
                  <a:pt x="1590" y="762"/>
                </a:lnTo>
                <a:lnTo>
                  <a:pt x="1584" y="762"/>
                </a:lnTo>
                <a:lnTo>
                  <a:pt x="1572" y="768"/>
                </a:lnTo>
                <a:lnTo>
                  <a:pt x="1566" y="768"/>
                </a:lnTo>
                <a:lnTo>
                  <a:pt x="1554" y="774"/>
                </a:lnTo>
                <a:lnTo>
                  <a:pt x="1548" y="780"/>
                </a:lnTo>
                <a:lnTo>
                  <a:pt x="1542" y="780"/>
                </a:lnTo>
                <a:lnTo>
                  <a:pt x="1530" y="786"/>
                </a:lnTo>
                <a:lnTo>
                  <a:pt x="1524" y="786"/>
                </a:lnTo>
                <a:lnTo>
                  <a:pt x="1512" y="792"/>
                </a:lnTo>
                <a:lnTo>
                  <a:pt x="1506" y="798"/>
                </a:lnTo>
                <a:lnTo>
                  <a:pt x="1500" y="798"/>
                </a:lnTo>
                <a:lnTo>
                  <a:pt x="1488" y="804"/>
                </a:lnTo>
                <a:lnTo>
                  <a:pt x="1482" y="804"/>
                </a:lnTo>
                <a:lnTo>
                  <a:pt x="1476" y="810"/>
                </a:lnTo>
                <a:lnTo>
                  <a:pt x="1464" y="816"/>
                </a:lnTo>
                <a:lnTo>
                  <a:pt x="1458" y="816"/>
                </a:lnTo>
                <a:lnTo>
                  <a:pt x="1446" y="822"/>
                </a:lnTo>
                <a:lnTo>
                  <a:pt x="1440" y="822"/>
                </a:lnTo>
                <a:lnTo>
                  <a:pt x="1434" y="828"/>
                </a:lnTo>
                <a:lnTo>
                  <a:pt x="1422" y="834"/>
                </a:lnTo>
                <a:lnTo>
                  <a:pt x="1416" y="834"/>
                </a:lnTo>
                <a:lnTo>
                  <a:pt x="1404" y="840"/>
                </a:lnTo>
                <a:lnTo>
                  <a:pt x="1398" y="840"/>
                </a:lnTo>
                <a:lnTo>
                  <a:pt x="1392" y="846"/>
                </a:lnTo>
                <a:lnTo>
                  <a:pt x="1380" y="852"/>
                </a:lnTo>
                <a:lnTo>
                  <a:pt x="1374" y="852"/>
                </a:lnTo>
                <a:lnTo>
                  <a:pt x="1362" y="858"/>
                </a:lnTo>
                <a:lnTo>
                  <a:pt x="1356" y="858"/>
                </a:lnTo>
                <a:lnTo>
                  <a:pt x="1350" y="864"/>
                </a:lnTo>
                <a:lnTo>
                  <a:pt x="1338" y="870"/>
                </a:lnTo>
                <a:lnTo>
                  <a:pt x="1332" y="870"/>
                </a:lnTo>
                <a:lnTo>
                  <a:pt x="1320" y="876"/>
                </a:lnTo>
                <a:lnTo>
                  <a:pt x="1314" y="876"/>
                </a:lnTo>
                <a:lnTo>
                  <a:pt x="1308" y="882"/>
                </a:lnTo>
                <a:lnTo>
                  <a:pt x="1296" y="888"/>
                </a:lnTo>
                <a:lnTo>
                  <a:pt x="1290" y="888"/>
                </a:lnTo>
                <a:lnTo>
                  <a:pt x="1278" y="894"/>
                </a:lnTo>
                <a:lnTo>
                  <a:pt x="1272" y="894"/>
                </a:lnTo>
                <a:lnTo>
                  <a:pt x="1266" y="900"/>
                </a:lnTo>
                <a:lnTo>
                  <a:pt x="1254" y="906"/>
                </a:lnTo>
                <a:lnTo>
                  <a:pt x="1248" y="906"/>
                </a:lnTo>
                <a:lnTo>
                  <a:pt x="1236" y="912"/>
                </a:lnTo>
                <a:lnTo>
                  <a:pt x="1230" y="918"/>
                </a:lnTo>
                <a:lnTo>
                  <a:pt x="1224" y="918"/>
                </a:lnTo>
                <a:lnTo>
                  <a:pt x="1212" y="924"/>
                </a:lnTo>
                <a:lnTo>
                  <a:pt x="1206" y="924"/>
                </a:lnTo>
                <a:lnTo>
                  <a:pt x="1194" y="930"/>
                </a:lnTo>
                <a:lnTo>
                  <a:pt x="1188" y="936"/>
                </a:lnTo>
                <a:lnTo>
                  <a:pt x="1182" y="936"/>
                </a:lnTo>
                <a:lnTo>
                  <a:pt x="1170" y="942"/>
                </a:lnTo>
                <a:lnTo>
                  <a:pt x="1164" y="942"/>
                </a:lnTo>
                <a:lnTo>
                  <a:pt x="1158" y="948"/>
                </a:lnTo>
                <a:lnTo>
                  <a:pt x="1146" y="954"/>
                </a:lnTo>
                <a:lnTo>
                  <a:pt x="1140" y="954"/>
                </a:lnTo>
                <a:lnTo>
                  <a:pt x="1128" y="960"/>
                </a:lnTo>
                <a:lnTo>
                  <a:pt x="1122" y="960"/>
                </a:lnTo>
                <a:lnTo>
                  <a:pt x="1116" y="966"/>
                </a:lnTo>
                <a:lnTo>
                  <a:pt x="1104" y="972"/>
                </a:lnTo>
                <a:lnTo>
                  <a:pt x="1098" y="972"/>
                </a:lnTo>
                <a:lnTo>
                  <a:pt x="1086" y="978"/>
                </a:lnTo>
                <a:lnTo>
                  <a:pt x="1080" y="978"/>
                </a:lnTo>
                <a:lnTo>
                  <a:pt x="1074" y="984"/>
                </a:lnTo>
                <a:lnTo>
                  <a:pt x="1062" y="990"/>
                </a:lnTo>
                <a:lnTo>
                  <a:pt x="1056" y="990"/>
                </a:lnTo>
                <a:lnTo>
                  <a:pt x="1044" y="996"/>
                </a:lnTo>
                <a:lnTo>
                  <a:pt x="1038" y="996"/>
                </a:lnTo>
                <a:lnTo>
                  <a:pt x="1032" y="1002"/>
                </a:lnTo>
                <a:lnTo>
                  <a:pt x="1020" y="1008"/>
                </a:lnTo>
                <a:lnTo>
                  <a:pt x="1014" y="1008"/>
                </a:lnTo>
                <a:lnTo>
                  <a:pt x="1002" y="1014"/>
                </a:lnTo>
                <a:lnTo>
                  <a:pt x="996" y="1014"/>
                </a:lnTo>
                <a:lnTo>
                  <a:pt x="990" y="1020"/>
                </a:lnTo>
                <a:lnTo>
                  <a:pt x="978" y="1026"/>
                </a:lnTo>
                <a:lnTo>
                  <a:pt x="972" y="1026"/>
                </a:lnTo>
                <a:lnTo>
                  <a:pt x="960" y="1032"/>
                </a:lnTo>
                <a:lnTo>
                  <a:pt x="954" y="1032"/>
                </a:lnTo>
                <a:lnTo>
                  <a:pt x="948" y="1038"/>
                </a:lnTo>
                <a:lnTo>
                  <a:pt x="936" y="1044"/>
                </a:lnTo>
                <a:lnTo>
                  <a:pt x="930" y="1044"/>
                </a:lnTo>
                <a:lnTo>
                  <a:pt x="918" y="1050"/>
                </a:lnTo>
                <a:lnTo>
                  <a:pt x="912" y="1050"/>
                </a:lnTo>
                <a:lnTo>
                  <a:pt x="906" y="1056"/>
                </a:lnTo>
                <a:lnTo>
                  <a:pt x="894" y="1062"/>
                </a:lnTo>
                <a:lnTo>
                  <a:pt x="888" y="1062"/>
                </a:lnTo>
                <a:lnTo>
                  <a:pt x="876" y="1068"/>
                </a:lnTo>
                <a:lnTo>
                  <a:pt x="870" y="1068"/>
                </a:lnTo>
                <a:lnTo>
                  <a:pt x="864" y="1074"/>
                </a:lnTo>
                <a:lnTo>
                  <a:pt x="852" y="1080"/>
                </a:lnTo>
                <a:lnTo>
                  <a:pt x="846" y="1080"/>
                </a:lnTo>
                <a:lnTo>
                  <a:pt x="840" y="1086"/>
                </a:lnTo>
                <a:lnTo>
                  <a:pt x="828" y="1086"/>
                </a:lnTo>
                <a:lnTo>
                  <a:pt x="822" y="1092"/>
                </a:lnTo>
                <a:lnTo>
                  <a:pt x="810" y="1098"/>
                </a:lnTo>
                <a:lnTo>
                  <a:pt x="804" y="1098"/>
                </a:lnTo>
                <a:lnTo>
                  <a:pt x="798" y="1104"/>
                </a:lnTo>
                <a:lnTo>
                  <a:pt x="786" y="1104"/>
                </a:lnTo>
                <a:lnTo>
                  <a:pt x="780" y="1110"/>
                </a:lnTo>
                <a:lnTo>
                  <a:pt x="768" y="1116"/>
                </a:lnTo>
                <a:lnTo>
                  <a:pt x="762" y="1116"/>
                </a:lnTo>
                <a:lnTo>
                  <a:pt x="756" y="1122"/>
                </a:lnTo>
                <a:lnTo>
                  <a:pt x="744" y="1122"/>
                </a:lnTo>
                <a:lnTo>
                  <a:pt x="738" y="1128"/>
                </a:lnTo>
                <a:lnTo>
                  <a:pt x="726" y="1134"/>
                </a:lnTo>
                <a:lnTo>
                  <a:pt x="720" y="1134"/>
                </a:lnTo>
                <a:lnTo>
                  <a:pt x="714" y="1140"/>
                </a:lnTo>
                <a:lnTo>
                  <a:pt x="702" y="1140"/>
                </a:lnTo>
                <a:lnTo>
                  <a:pt x="696" y="1146"/>
                </a:lnTo>
                <a:lnTo>
                  <a:pt x="684" y="1152"/>
                </a:lnTo>
                <a:lnTo>
                  <a:pt x="678" y="1152"/>
                </a:lnTo>
                <a:lnTo>
                  <a:pt x="672" y="1158"/>
                </a:lnTo>
                <a:lnTo>
                  <a:pt x="660" y="1158"/>
                </a:lnTo>
                <a:lnTo>
                  <a:pt x="654" y="1164"/>
                </a:lnTo>
                <a:lnTo>
                  <a:pt x="642" y="1170"/>
                </a:lnTo>
                <a:lnTo>
                  <a:pt x="636" y="1170"/>
                </a:lnTo>
                <a:lnTo>
                  <a:pt x="630" y="1176"/>
                </a:lnTo>
                <a:lnTo>
                  <a:pt x="618" y="1176"/>
                </a:lnTo>
                <a:lnTo>
                  <a:pt x="612" y="1182"/>
                </a:lnTo>
                <a:lnTo>
                  <a:pt x="600" y="1188"/>
                </a:lnTo>
                <a:lnTo>
                  <a:pt x="594" y="1188"/>
                </a:lnTo>
                <a:lnTo>
                  <a:pt x="588" y="1194"/>
                </a:lnTo>
                <a:lnTo>
                  <a:pt x="576" y="1194"/>
                </a:lnTo>
                <a:lnTo>
                  <a:pt x="570" y="1200"/>
                </a:lnTo>
                <a:lnTo>
                  <a:pt x="558" y="1206"/>
                </a:lnTo>
                <a:lnTo>
                  <a:pt x="552" y="1206"/>
                </a:lnTo>
                <a:lnTo>
                  <a:pt x="546" y="1212"/>
                </a:lnTo>
                <a:lnTo>
                  <a:pt x="534" y="1212"/>
                </a:lnTo>
                <a:lnTo>
                  <a:pt x="528" y="1218"/>
                </a:lnTo>
                <a:lnTo>
                  <a:pt x="516" y="1224"/>
                </a:lnTo>
                <a:lnTo>
                  <a:pt x="510" y="1224"/>
                </a:lnTo>
                <a:lnTo>
                  <a:pt x="504" y="1230"/>
                </a:lnTo>
                <a:lnTo>
                  <a:pt x="492" y="1230"/>
                </a:lnTo>
                <a:lnTo>
                  <a:pt x="486" y="1236"/>
                </a:lnTo>
                <a:lnTo>
                  <a:pt x="480" y="1242"/>
                </a:lnTo>
                <a:lnTo>
                  <a:pt x="468" y="1242"/>
                </a:lnTo>
                <a:lnTo>
                  <a:pt x="462" y="1248"/>
                </a:lnTo>
                <a:lnTo>
                  <a:pt x="450" y="1248"/>
                </a:lnTo>
                <a:lnTo>
                  <a:pt x="444" y="1254"/>
                </a:lnTo>
                <a:lnTo>
                  <a:pt x="438" y="1260"/>
                </a:lnTo>
                <a:lnTo>
                  <a:pt x="426" y="1260"/>
                </a:lnTo>
                <a:lnTo>
                  <a:pt x="420" y="1266"/>
                </a:lnTo>
                <a:lnTo>
                  <a:pt x="408" y="1272"/>
                </a:lnTo>
                <a:lnTo>
                  <a:pt x="402" y="1272"/>
                </a:lnTo>
                <a:lnTo>
                  <a:pt x="396" y="1278"/>
                </a:lnTo>
                <a:lnTo>
                  <a:pt x="384" y="1278"/>
                </a:lnTo>
                <a:lnTo>
                  <a:pt x="378" y="1284"/>
                </a:lnTo>
                <a:lnTo>
                  <a:pt x="366" y="1290"/>
                </a:lnTo>
                <a:lnTo>
                  <a:pt x="360" y="1290"/>
                </a:lnTo>
                <a:lnTo>
                  <a:pt x="354" y="1296"/>
                </a:lnTo>
                <a:lnTo>
                  <a:pt x="342" y="1296"/>
                </a:lnTo>
                <a:lnTo>
                  <a:pt x="336" y="1302"/>
                </a:lnTo>
                <a:lnTo>
                  <a:pt x="324" y="1308"/>
                </a:lnTo>
                <a:lnTo>
                  <a:pt x="318" y="1308"/>
                </a:lnTo>
                <a:lnTo>
                  <a:pt x="312" y="1314"/>
                </a:lnTo>
                <a:lnTo>
                  <a:pt x="300" y="1314"/>
                </a:lnTo>
                <a:lnTo>
                  <a:pt x="294" y="1320"/>
                </a:lnTo>
                <a:lnTo>
                  <a:pt x="282" y="1326"/>
                </a:lnTo>
                <a:lnTo>
                  <a:pt x="276" y="1326"/>
                </a:lnTo>
                <a:lnTo>
                  <a:pt x="270" y="1332"/>
                </a:lnTo>
                <a:lnTo>
                  <a:pt x="258" y="1332"/>
                </a:lnTo>
                <a:lnTo>
                  <a:pt x="252" y="1338"/>
                </a:lnTo>
                <a:lnTo>
                  <a:pt x="240" y="1344"/>
                </a:lnTo>
                <a:lnTo>
                  <a:pt x="234" y="1344"/>
                </a:lnTo>
                <a:lnTo>
                  <a:pt x="228" y="1350"/>
                </a:lnTo>
                <a:lnTo>
                  <a:pt x="216" y="1350"/>
                </a:lnTo>
                <a:lnTo>
                  <a:pt x="210" y="1356"/>
                </a:lnTo>
                <a:lnTo>
                  <a:pt x="198" y="1362"/>
                </a:lnTo>
                <a:lnTo>
                  <a:pt x="192" y="1362"/>
                </a:lnTo>
                <a:lnTo>
                  <a:pt x="186" y="1368"/>
                </a:lnTo>
                <a:lnTo>
                  <a:pt x="174" y="1368"/>
                </a:lnTo>
                <a:lnTo>
                  <a:pt x="168" y="1374"/>
                </a:lnTo>
                <a:lnTo>
                  <a:pt x="162" y="1380"/>
                </a:lnTo>
                <a:lnTo>
                  <a:pt x="150" y="1380"/>
                </a:lnTo>
                <a:lnTo>
                  <a:pt x="144" y="1386"/>
                </a:lnTo>
                <a:lnTo>
                  <a:pt x="132" y="1386"/>
                </a:lnTo>
                <a:lnTo>
                  <a:pt x="126" y="1392"/>
                </a:lnTo>
                <a:lnTo>
                  <a:pt x="120" y="1398"/>
                </a:lnTo>
                <a:lnTo>
                  <a:pt x="108" y="1398"/>
                </a:lnTo>
                <a:lnTo>
                  <a:pt x="102" y="1404"/>
                </a:lnTo>
                <a:lnTo>
                  <a:pt x="90" y="1404"/>
                </a:lnTo>
                <a:lnTo>
                  <a:pt x="84" y="1410"/>
                </a:lnTo>
                <a:lnTo>
                  <a:pt x="78" y="1416"/>
                </a:lnTo>
                <a:lnTo>
                  <a:pt x="66" y="1416"/>
                </a:lnTo>
                <a:lnTo>
                  <a:pt x="60" y="1422"/>
                </a:lnTo>
                <a:lnTo>
                  <a:pt x="48" y="1422"/>
                </a:lnTo>
                <a:lnTo>
                  <a:pt x="42" y="1428"/>
                </a:lnTo>
                <a:lnTo>
                  <a:pt x="36" y="1434"/>
                </a:lnTo>
                <a:lnTo>
                  <a:pt x="24" y="1434"/>
                </a:lnTo>
                <a:lnTo>
                  <a:pt x="18" y="1440"/>
                </a:lnTo>
                <a:lnTo>
                  <a:pt x="6" y="1440"/>
                </a:lnTo>
                <a:lnTo>
                  <a:pt x="0" y="144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sv-SE"/>
          </a:p>
        </p:txBody>
      </p:sp>
      <p:sp>
        <p:nvSpPr>
          <p:cNvPr id="45067" name="Freeform 9"/>
          <p:cNvSpPr>
            <a:spLocks/>
          </p:cNvSpPr>
          <p:nvPr/>
        </p:nvSpPr>
        <p:spPr bwMode="auto">
          <a:xfrm>
            <a:off x="1912547" y="3206967"/>
            <a:ext cx="6334125" cy="2689225"/>
          </a:xfrm>
          <a:custGeom>
            <a:avLst/>
            <a:gdLst>
              <a:gd name="T0" fmla="*/ 2147483646 w 3348"/>
              <a:gd name="T1" fmla="*/ 2147483646 h 1446"/>
              <a:gd name="T2" fmla="*/ 2147483646 w 3348"/>
              <a:gd name="T3" fmla="*/ 2147483646 h 1446"/>
              <a:gd name="T4" fmla="*/ 2147483646 w 3348"/>
              <a:gd name="T5" fmla="*/ 2147483646 h 1446"/>
              <a:gd name="T6" fmla="*/ 2147483646 w 3348"/>
              <a:gd name="T7" fmla="*/ 2147483646 h 1446"/>
              <a:gd name="T8" fmla="*/ 2147483646 w 3348"/>
              <a:gd name="T9" fmla="*/ 2147483646 h 1446"/>
              <a:gd name="T10" fmla="*/ 2147483646 w 3348"/>
              <a:gd name="T11" fmla="*/ 2147483646 h 1446"/>
              <a:gd name="T12" fmla="*/ 2147483646 w 3348"/>
              <a:gd name="T13" fmla="*/ 2147483646 h 1446"/>
              <a:gd name="T14" fmla="*/ 2147483646 w 3348"/>
              <a:gd name="T15" fmla="*/ 2147483646 h 1446"/>
              <a:gd name="T16" fmla="*/ 2147483646 w 3348"/>
              <a:gd name="T17" fmla="*/ 2147483646 h 1446"/>
              <a:gd name="T18" fmla="*/ 2147483646 w 3348"/>
              <a:gd name="T19" fmla="*/ 2147483646 h 1446"/>
              <a:gd name="T20" fmla="*/ 2147483646 w 3348"/>
              <a:gd name="T21" fmla="*/ 2147483646 h 1446"/>
              <a:gd name="T22" fmla="*/ 2147483646 w 3348"/>
              <a:gd name="T23" fmla="*/ 2147483646 h 1446"/>
              <a:gd name="T24" fmla="*/ 2147483646 w 3348"/>
              <a:gd name="T25" fmla="*/ 2147483646 h 1446"/>
              <a:gd name="T26" fmla="*/ 2147483646 w 3348"/>
              <a:gd name="T27" fmla="*/ 2147483646 h 1446"/>
              <a:gd name="T28" fmla="*/ 2147483646 w 3348"/>
              <a:gd name="T29" fmla="*/ 2147483646 h 1446"/>
              <a:gd name="T30" fmla="*/ 2147483646 w 3348"/>
              <a:gd name="T31" fmla="*/ 2147483646 h 1446"/>
              <a:gd name="T32" fmla="*/ 2147483646 w 3348"/>
              <a:gd name="T33" fmla="*/ 2147483646 h 1446"/>
              <a:gd name="T34" fmla="*/ 2147483646 w 3348"/>
              <a:gd name="T35" fmla="*/ 2147483646 h 1446"/>
              <a:gd name="T36" fmla="*/ 2147483646 w 3348"/>
              <a:gd name="T37" fmla="*/ 2147483646 h 1446"/>
              <a:gd name="T38" fmla="*/ 2147483646 w 3348"/>
              <a:gd name="T39" fmla="*/ 2147483646 h 1446"/>
              <a:gd name="T40" fmla="*/ 2147483646 w 3348"/>
              <a:gd name="T41" fmla="*/ 2147483646 h 1446"/>
              <a:gd name="T42" fmla="*/ 2147483646 w 3348"/>
              <a:gd name="T43" fmla="*/ 2147483646 h 1446"/>
              <a:gd name="T44" fmla="*/ 2147483646 w 3348"/>
              <a:gd name="T45" fmla="*/ 2147483646 h 1446"/>
              <a:gd name="T46" fmla="*/ 2147483646 w 3348"/>
              <a:gd name="T47" fmla="*/ 2147483646 h 1446"/>
              <a:gd name="T48" fmla="*/ 2147483646 w 3348"/>
              <a:gd name="T49" fmla="*/ 2147483646 h 1446"/>
              <a:gd name="T50" fmla="*/ 2147483646 w 3348"/>
              <a:gd name="T51" fmla="*/ 2147483646 h 1446"/>
              <a:gd name="T52" fmla="*/ 2147483646 w 3348"/>
              <a:gd name="T53" fmla="*/ 2147483646 h 1446"/>
              <a:gd name="T54" fmla="*/ 2147483646 w 3348"/>
              <a:gd name="T55" fmla="*/ 2147483646 h 1446"/>
              <a:gd name="T56" fmla="*/ 2147483646 w 3348"/>
              <a:gd name="T57" fmla="*/ 2147483646 h 1446"/>
              <a:gd name="T58" fmla="*/ 2147483646 w 3348"/>
              <a:gd name="T59" fmla="*/ 2147483646 h 1446"/>
              <a:gd name="T60" fmla="*/ 2147483646 w 3348"/>
              <a:gd name="T61" fmla="*/ 2147483646 h 1446"/>
              <a:gd name="T62" fmla="*/ 2147483646 w 3348"/>
              <a:gd name="T63" fmla="*/ 2147483646 h 1446"/>
              <a:gd name="T64" fmla="*/ 2147483646 w 3348"/>
              <a:gd name="T65" fmla="*/ 2147483646 h 1446"/>
              <a:gd name="T66" fmla="*/ 2147483646 w 3348"/>
              <a:gd name="T67" fmla="*/ 2147483646 h 1446"/>
              <a:gd name="T68" fmla="*/ 2147483646 w 3348"/>
              <a:gd name="T69" fmla="*/ 2147483646 h 1446"/>
              <a:gd name="T70" fmla="*/ 2147483646 w 3348"/>
              <a:gd name="T71" fmla="*/ 2147483646 h 1446"/>
              <a:gd name="T72" fmla="*/ 2147483646 w 3348"/>
              <a:gd name="T73" fmla="*/ 2147483646 h 1446"/>
              <a:gd name="T74" fmla="*/ 2147483646 w 3348"/>
              <a:gd name="T75" fmla="*/ 2147483646 h 1446"/>
              <a:gd name="T76" fmla="*/ 2147483646 w 3348"/>
              <a:gd name="T77" fmla="*/ 2147483646 h 1446"/>
              <a:gd name="T78" fmla="*/ 2147483646 w 3348"/>
              <a:gd name="T79" fmla="*/ 2147483646 h 1446"/>
              <a:gd name="T80" fmla="*/ 2147483646 w 3348"/>
              <a:gd name="T81" fmla="*/ 2147483646 h 1446"/>
              <a:gd name="T82" fmla="*/ 2147483646 w 3348"/>
              <a:gd name="T83" fmla="*/ 2147483646 h 1446"/>
              <a:gd name="T84" fmla="*/ 2147483646 w 3348"/>
              <a:gd name="T85" fmla="*/ 2147483646 h 1446"/>
              <a:gd name="T86" fmla="*/ 2147483646 w 3348"/>
              <a:gd name="T87" fmla="*/ 2147483646 h 1446"/>
              <a:gd name="T88" fmla="*/ 2147483646 w 3348"/>
              <a:gd name="T89" fmla="*/ 2147483646 h 1446"/>
              <a:gd name="T90" fmla="*/ 2147483646 w 3348"/>
              <a:gd name="T91" fmla="*/ 2147483646 h 1446"/>
              <a:gd name="T92" fmla="*/ 2147483646 w 3348"/>
              <a:gd name="T93" fmla="*/ 2147483646 h 1446"/>
              <a:gd name="T94" fmla="*/ 2147483646 w 3348"/>
              <a:gd name="T95" fmla="*/ 2147483646 h 1446"/>
              <a:gd name="T96" fmla="*/ 2147483646 w 3348"/>
              <a:gd name="T97" fmla="*/ 2147483646 h 1446"/>
              <a:gd name="T98" fmla="*/ 2147483646 w 3348"/>
              <a:gd name="T99" fmla="*/ 2147483646 h 1446"/>
              <a:gd name="T100" fmla="*/ 2147483646 w 3348"/>
              <a:gd name="T101" fmla="*/ 2147483646 h 1446"/>
              <a:gd name="T102" fmla="*/ 2147483646 w 3348"/>
              <a:gd name="T103" fmla="*/ 2147483646 h 1446"/>
              <a:gd name="T104" fmla="*/ 2147483646 w 3348"/>
              <a:gd name="T105" fmla="*/ 2147483646 h 1446"/>
              <a:gd name="T106" fmla="*/ 2147483646 w 3348"/>
              <a:gd name="T107" fmla="*/ 2147483646 h 1446"/>
              <a:gd name="T108" fmla="*/ 2147483646 w 3348"/>
              <a:gd name="T109" fmla="*/ 2147483646 h 1446"/>
              <a:gd name="T110" fmla="*/ 2147483646 w 3348"/>
              <a:gd name="T111" fmla="*/ 2147483646 h 1446"/>
              <a:gd name="T112" fmla="*/ 2147483646 w 3348"/>
              <a:gd name="T113" fmla="*/ 2147483646 h 1446"/>
              <a:gd name="T114" fmla="*/ 2147483646 w 3348"/>
              <a:gd name="T115" fmla="*/ 2147483646 h 1446"/>
              <a:gd name="T116" fmla="*/ 2147483646 w 3348"/>
              <a:gd name="T117" fmla="*/ 2147483646 h 1446"/>
              <a:gd name="T118" fmla="*/ 2147483646 w 3348"/>
              <a:gd name="T119" fmla="*/ 2147483646 h 1446"/>
              <a:gd name="T120" fmla="*/ 2147483646 w 3348"/>
              <a:gd name="T121" fmla="*/ 2147483646 h 14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48"/>
              <a:gd name="T184" fmla="*/ 0 h 1446"/>
              <a:gd name="T185" fmla="*/ 3348 w 3348"/>
              <a:gd name="T186" fmla="*/ 1446 h 144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48" h="1446">
                <a:moveTo>
                  <a:pt x="0" y="1446"/>
                </a:moveTo>
                <a:lnTo>
                  <a:pt x="0" y="1446"/>
                </a:lnTo>
                <a:lnTo>
                  <a:pt x="6" y="1440"/>
                </a:lnTo>
                <a:lnTo>
                  <a:pt x="18" y="1440"/>
                </a:lnTo>
                <a:lnTo>
                  <a:pt x="24" y="1434"/>
                </a:lnTo>
                <a:lnTo>
                  <a:pt x="36" y="1434"/>
                </a:lnTo>
                <a:lnTo>
                  <a:pt x="42" y="1428"/>
                </a:lnTo>
                <a:lnTo>
                  <a:pt x="48" y="1422"/>
                </a:lnTo>
                <a:lnTo>
                  <a:pt x="60" y="1422"/>
                </a:lnTo>
                <a:lnTo>
                  <a:pt x="66" y="1416"/>
                </a:lnTo>
                <a:lnTo>
                  <a:pt x="78" y="1416"/>
                </a:lnTo>
                <a:lnTo>
                  <a:pt x="84" y="1410"/>
                </a:lnTo>
                <a:lnTo>
                  <a:pt x="90" y="1404"/>
                </a:lnTo>
                <a:lnTo>
                  <a:pt x="102" y="1404"/>
                </a:lnTo>
                <a:lnTo>
                  <a:pt x="108" y="1398"/>
                </a:lnTo>
                <a:lnTo>
                  <a:pt x="120" y="1398"/>
                </a:lnTo>
                <a:lnTo>
                  <a:pt x="126" y="1392"/>
                </a:lnTo>
                <a:lnTo>
                  <a:pt x="132" y="1386"/>
                </a:lnTo>
                <a:lnTo>
                  <a:pt x="144" y="1386"/>
                </a:lnTo>
                <a:lnTo>
                  <a:pt x="150" y="1380"/>
                </a:lnTo>
                <a:lnTo>
                  <a:pt x="162" y="1380"/>
                </a:lnTo>
                <a:lnTo>
                  <a:pt x="168" y="1374"/>
                </a:lnTo>
                <a:lnTo>
                  <a:pt x="174" y="1368"/>
                </a:lnTo>
                <a:lnTo>
                  <a:pt x="186" y="1368"/>
                </a:lnTo>
                <a:lnTo>
                  <a:pt x="192" y="1362"/>
                </a:lnTo>
                <a:lnTo>
                  <a:pt x="198" y="1362"/>
                </a:lnTo>
                <a:lnTo>
                  <a:pt x="210" y="1356"/>
                </a:lnTo>
                <a:lnTo>
                  <a:pt x="216" y="1350"/>
                </a:lnTo>
                <a:lnTo>
                  <a:pt x="228" y="1350"/>
                </a:lnTo>
                <a:lnTo>
                  <a:pt x="234" y="1344"/>
                </a:lnTo>
                <a:lnTo>
                  <a:pt x="240" y="1344"/>
                </a:lnTo>
                <a:lnTo>
                  <a:pt x="252" y="1338"/>
                </a:lnTo>
                <a:lnTo>
                  <a:pt x="258" y="1332"/>
                </a:lnTo>
                <a:lnTo>
                  <a:pt x="270" y="1332"/>
                </a:lnTo>
                <a:lnTo>
                  <a:pt x="276" y="1326"/>
                </a:lnTo>
                <a:lnTo>
                  <a:pt x="282" y="1326"/>
                </a:lnTo>
                <a:lnTo>
                  <a:pt x="294" y="1320"/>
                </a:lnTo>
                <a:lnTo>
                  <a:pt x="300" y="1314"/>
                </a:lnTo>
                <a:lnTo>
                  <a:pt x="312" y="1314"/>
                </a:lnTo>
                <a:lnTo>
                  <a:pt x="318" y="1308"/>
                </a:lnTo>
                <a:lnTo>
                  <a:pt x="324" y="1308"/>
                </a:lnTo>
                <a:lnTo>
                  <a:pt x="336" y="1302"/>
                </a:lnTo>
                <a:lnTo>
                  <a:pt x="342" y="1296"/>
                </a:lnTo>
                <a:lnTo>
                  <a:pt x="354" y="1296"/>
                </a:lnTo>
                <a:lnTo>
                  <a:pt x="360" y="1290"/>
                </a:lnTo>
                <a:lnTo>
                  <a:pt x="366" y="1290"/>
                </a:lnTo>
                <a:lnTo>
                  <a:pt x="378" y="1284"/>
                </a:lnTo>
                <a:lnTo>
                  <a:pt x="384" y="1278"/>
                </a:lnTo>
                <a:lnTo>
                  <a:pt x="396" y="1278"/>
                </a:lnTo>
                <a:lnTo>
                  <a:pt x="402" y="1272"/>
                </a:lnTo>
                <a:lnTo>
                  <a:pt x="408" y="1272"/>
                </a:lnTo>
                <a:lnTo>
                  <a:pt x="420" y="1266"/>
                </a:lnTo>
                <a:lnTo>
                  <a:pt x="426" y="1260"/>
                </a:lnTo>
                <a:lnTo>
                  <a:pt x="438" y="1260"/>
                </a:lnTo>
                <a:lnTo>
                  <a:pt x="444" y="1254"/>
                </a:lnTo>
                <a:lnTo>
                  <a:pt x="450" y="1248"/>
                </a:lnTo>
                <a:lnTo>
                  <a:pt x="462" y="1248"/>
                </a:lnTo>
                <a:lnTo>
                  <a:pt x="468" y="1242"/>
                </a:lnTo>
                <a:lnTo>
                  <a:pt x="480" y="1242"/>
                </a:lnTo>
                <a:lnTo>
                  <a:pt x="486" y="1236"/>
                </a:lnTo>
                <a:lnTo>
                  <a:pt x="492" y="1230"/>
                </a:lnTo>
                <a:lnTo>
                  <a:pt x="504" y="1230"/>
                </a:lnTo>
                <a:lnTo>
                  <a:pt x="510" y="1224"/>
                </a:lnTo>
                <a:lnTo>
                  <a:pt x="516" y="1224"/>
                </a:lnTo>
                <a:lnTo>
                  <a:pt x="528" y="1218"/>
                </a:lnTo>
                <a:lnTo>
                  <a:pt x="534" y="1212"/>
                </a:lnTo>
                <a:lnTo>
                  <a:pt x="546" y="1212"/>
                </a:lnTo>
                <a:lnTo>
                  <a:pt x="552" y="1206"/>
                </a:lnTo>
                <a:lnTo>
                  <a:pt x="558" y="1206"/>
                </a:lnTo>
                <a:lnTo>
                  <a:pt x="570" y="1200"/>
                </a:lnTo>
                <a:lnTo>
                  <a:pt x="576" y="1194"/>
                </a:lnTo>
                <a:lnTo>
                  <a:pt x="588" y="1194"/>
                </a:lnTo>
                <a:lnTo>
                  <a:pt x="594" y="1188"/>
                </a:lnTo>
                <a:lnTo>
                  <a:pt x="600" y="1188"/>
                </a:lnTo>
                <a:lnTo>
                  <a:pt x="612" y="1182"/>
                </a:lnTo>
                <a:lnTo>
                  <a:pt x="618" y="1176"/>
                </a:lnTo>
                <a:lnTo>
                  <a:pt x="630" y="1176"/>
                </a:lnTo>
                <a:lnTo>
                  <a:pt x="636" y="1170"/>
                </a:lnTo>
                <a:lnTo>
                  <a:pt x="642" y="1170"/>
                </a:lnTo>
                <a:lnTo>
                  <a:pt x="654" y="1164"/>
                </a:lnTo>
                <a:lnTo>
                  <a:pt x="660" y="1158"/>
                </a:lnTo>
                <a:lnTo>
                  <a:pt x="672" y="1158"/>
                </a:lnTo>
                <a:lnTo>
                  <a:pt x="678" y="1152"/>
                </a:lnTo>
                <a:lnTo>
                  <a:pt x="684" y="1152"/>
                </a:lnTo>
                <a:lnTo>
                  <a:pt x="696" y="1146"/>
                </a:lnTo>
                <a:lnTo>
                  <a:pt x="702" y="1140"/>
                </a:lnTo>
                <a:lnTo>
                  <a:pt x="714" y="1140"/>
                </a:lnTo>
                <a:lnTo>
                  <a:pt x="720" y="1134"/>
                </a:lnTo>
                <a:lnTo>
                  <a:pt x="726" y="1134"/>
                </a:lnTo>
                <a:lnTo>
                  <a:pt x="738" y="1128"/>
                </a:lnTo>
                <a:lnTo>
                  <a:pt x="744" y="1122"/>
                </a:lnTo>
                <a:lnTo>
                  <a:pt x="756" y="1122"/>
                </a:lnTo>
                <a:lnTo>
                  <a:pt x="762" y="1116"/>
                </a:lnTo>
                <a:lnTo>
                  <a:pt x="768" y="1116"/>
                </a:lnTo>
                <a:lnTo>
                  <a:pt x="780" y="1110"/>
                </a:lnTo>
                <a:lnTo>
                  <a:pt x="786" y="1104"/>
                </a:lnTo>
                <a:lnTo>
                  <a:pt x="798" y="1104"/>
                </a:lnTo>
                <a:lnTo>
                  <a:pt x="804" y="1098"/>
                </a:lnTo>
                <a:lnTo>
                  <a:pt x="810" y="1098"/>
                </a:lnTo>
                <a:lnTo>
                  <a:pt x="822" y="1092"/>
                </a:lnTo>
                <a:lnTo>
                  <a:pt x="828" y="1086"/>
                </a:lnTo>
                <a:lnTo>
                  <a:pt x="840" y="1086"/>
                </a:lnTo>
                <a:lnTo>
                  <a:pt x="846" y="1080"/>
                </a:lnTo>
                <a:lnTo>
                  <a:pt x="852" y="1080"/>
                </a:lnTo>
                <a:lnTo>
                  <a:pt x="864" y="1074"/>
                </a:lnTo>
                <a:lnTo>
                  <a:pt x="870" y="1068"/>
                </a:lnTo>
                <a:lnTo>
                  <a:pt x="876" y="1068"/>
                </a:lnTo>
                <a:lnTo>
                  <a:pt x="888" y="1062"/>
                </a:lnTo>
                <a:lnTo>
                  <a:pt x="894" y="1062"/>
                </a:lnTo>
                <a:lnTo>
                  <a:pt x="906" y="1056"/>
                </a:lnTo>
                <a:lnTo>
                  <a:pt x="912" y="1050"/>
                </a:lnTo>
                <a:lnTo>
                  <a:pt x="918" y="1050"/>
                </a:lnTo>
                <a:lnTo>
                  <a:pt x="930" y="1044"/>
                </a:lnTo>
                <a:lnTo>
                  <a:pt x="936" y="1044"/>
                </a:lnTo>
                <a:lnTo>
                  <a:pt x="948" y="1038"/>
                </a:lnTo>
                <a:lnTo>
                  <a:pt x="954" y="1032"/>
                </a:lnTo>
                <a:lnTo>
                  <a:pt x="960" y="1032"/>
                </a:lnTo>
                <a:lnTo>
                  <a:pt x="972" y="1026"/>
                </a:lnTo>
                <a:lnTo>
                  <a:pt x="978" y="1026"/>
                </a:lnTo>
                <a:lnTo>
                  <a:pt x="990" y="1020"/>
                </a:lnTo>
                <a:lnTo>
                  <a:pt x="996" y="1014"/>
                </a:lnTo>
                <a:lnTo>
                  <a:pt x="1002" y="1014"/>
                </a:lnTo>
                <a:lnTo>
                  <a:pt x="1014" y="1008"/>
                </a:lnTo>
                <a:lnTo>
                  <a:pt x="1020" y="1008"/>
                </a:lnTo>
                <a:lnTo>
                  <a:pt x="1032" y="1002"/>
                </a:lnTo>
                <a:lnTo>
                  <a:pt x="1038" y="996"/>
                </a:lnTo>
                <a:lnTo>
                  <a:pt x="1044" y="996"/>
                </a:lnTo>
                <a:lnTo>
                  <a:pt x="1056" y="990"/>
                </a:lnTo>
                <a:lnTo>
                  <a:pt x="1062" y="990"/>
                </a:lnTo>
                <a:lnTo>
                  <a:pt x="1074" y="984"/>
                </a:lnTo>
                <a:lnTo>
                  <a:pt x="1080" y="978"/>
                </a:lnTo>
                <a:lnTo>
                  <a:pt x="1086" y="978"/>
                </a:lnTo>
                <a:lnTo>
                  <a:pt x="1098" y="972"/>
                </a:lnTo>
                <a:lnTo>
                  <a:pt x="1104" y="972"/>
                </a:lnTo>
                <a:lnTo>
                  <a:pt x="1116" y="966"/>
                </a:lnTo>
                <a:lnTo>
                  <a:pt x="1122" y="960"/>
                </a:lnTo>
                <a:lnTo>
                  <a:pt x="1128" y="960"/>
                </a:lnTo>
                <a:lnTo>
                  <a:pt x="1140" y="954"/>
                </a:lnTo>
                <a:lnTo>
                  <a:pt x="1146" y="954"/>
                </a:lnTo>
                <a:lnTo>
                  <a:pt x="1158" y="948"/>
                </a:lnTo>
                <a:lnTo>
                  <a:pt x="1164" y="942"/>
                </a:lnTo>
                <a:lnTo>
                  <a:pt x="1170" y="942"/>
                </a:lnTo>
                <a:lnTo>
                  <a:pt x="1182" y="936"/>
                </a:lnTo>
                <a:lnTo>
                  <a:pt x="1188" y="936"/>
                </a:lnTo>
                <a:lnTo>
                  <a:pt x="1194" y="930"/>
                </a:lnTo>
                <a:lnTo>
                  <a:pt x="1206" y="924"/>
                </a:lnTo>
                <a:lnTo>
                  <a:pt x="1212" y="924"/>
                </a:lnTo>
                <a:lnTo>
                  <a:pt x="1224" y="918"/>
                </a:lnTo>
                <a:lnTo>
                  <a:pt x="1230" y="918"/>
                </a:lnTo>
                <a:lnTo>
                  <a:pt x="1236" y="912"/>
                </a:lnTo>
                <a:lnTo>
                  <a:pt x="1248" y="906"/>
                </a:lnTo>
                <a:lnTo>
                  <a:pt x="1254" y="906"/>
                </a:lnTo>
                <a:lnTo>
                  <a:pt x="1266" y="900"/>
                </a:lnTo>
                <a:lnTo>
                  <a:pt x="1272" y="894"/>
                </a:lnTo>
                <a:lnTo>
                  <a:pt x="1278" y="894"/>
                </a:lnTo>
                <a:lnTo>
                  <a:pt x="1290" y="888"/>
                </a:lnTo>
                <a:lnTo>
                  <a:pt x="1296" y="888"/>
                </a:lnTo>
                <a:lnTo>
                  <a:pt x="1308" y="882"/>
                </a:lnTo>
                <a:lnTo>
                  <a:pt x="1314" y="876"/>
                </a:lnTo>
                <a:lnTo>
                  <a:pt x="1320" y="876"/>
                </a:lnTo>
                <a:lnTo>
                  <a:pt x="1332" y="870"/>
                </a:lnTo>
                <a:lnTo>
                  <a:pt x="1338" y="870"/>
                </a:lnTo>
                <a:lnTo>
                  <a:pt x="1350" y="864"/>
                </a:lnTo>
                <a:lnTo>
                  <a:pt x="1356" y="858"/>
                </a:lnTo>
                <a:lnTo>
                  <a:pt x="1362" y="858"/>
                </a:lnTo>
                <a:lnTo>
                  <a:pt x="1374" y="852"/>
                </a:lnTo>
                <a:lnTo>
                  <a:pt x="1380" y="852"/>
                </a:lnTo>
                <a:lnTo>
                  <a:pt x="1392" y="846"/>
                </a:lnTo>
                <a:lnTo>
                  <a:pt x="1398" y="840"/>
                </a:lnTo>
                <a:lnTo>
                  <a:pt x="1404" y="840"/>
                </a:lnTo>
                <a:lnTo>
                  <a:pt x="1416" y="834"/>
                </a:lnTo>
                <a:lnTo>
                  <a:pt x="1422" y="834"/>
                </a:lnTo>
                <a:lnTo>
                  <a:pt x="1434" y="828"/>
                </a:lnTo>
                <a:lnTo>
                  <a:pt x="1440" y="822"/>
                </a:lnTo>
                <a:lnTo>
                  <a:pt x="1446" y="822"/>
                </a:lnTo>
                <a:lnTo>
                  <a:pt x="1458" y="816"/>
                </a:lnTo>
                <a:lnTo>
                  <a:pt x="1464" y="816"/>
                </a:lnTo>
                <a:lnTo>
                  <a:pt x="1476" y="810"/>
                </a:lnTo>
                <a:lnTo>
                  <a:pt x="1482" y="804"/>
                </a:lnTo>
                <a:lnTo>
                  <a:pt x="1488" y="804"/>
                </a:lnTo>
                <a:lnTo>
                  <a:pt x="1500" y="798"/>
                </a:lnTo>
                <a:lnTo>
                  <a:pt x="1506" y="798"/>
                </a:lnTo>
                <a:lnTo>
                  <a:pt x="1512" y="792"/>
                </a:lnTo>
                <a:lnTo>
                  <a:pt x="1524" y="786"/>
                </a:lnTo>
                <a:lnTo>
                  <a:pt x="1530" y="786"/>
                </a:lnTo>
                <a:lnTo>
                  <a:pt x="1542" y="780"/>
                </a:lnTo>
                <a:lnTo>
                  <a:pt x="1548" y="780"/>
                </a:lnTo>
                <a:lnTo>
                  <a:pt x="1554" y="774"/>
                </a:lnTo>
                <a:lnTo>
                  <a:pt x="1566" y="768"/>
                </a:lnTo>
                <a:lnTo>
                  <a:pt x="1572" y="768"/>
                </a:lnTo>
                <a:lnTo>
                  <a:pt x="1584" y="762"/>
                </a:lnTo>
                <a:lnTo>
                  <a:pt x="1590" y="762"/>
                </a:lnTo>
                <a:lnTo>
                  <a:pt x="1596" y="756"/>
                </a:lnTo>
                <a:lnTo>
                  <a:pt x="1608" y="750"/>
                </a:lnTo>
                <a:lnTo>
                  <a:pt x="1614" y="750"/>
                </a:lnTo>
                <a:lnTo>
                  <a:pt x="1626" y="744"/>
                </a:lnTo>
                <a:lnTo>
                  <a:pt x="1632" y="744"/>
                </a:lnTo>
                <a:lnTo>
                  <a:pt x="1638" y="738"/>
                </a:lnTo>
                <a:lnTo>
                  <a:pt x="1650" y="732"/>
                </a:lnTo>
                <a:lnTo>
                  <a:pt x="1656" y="732"/>
                </a:lnTo>
                <a:lnTo>
                  <a:pt x="1668" y="726"/>
                </a:lnTo>
                <a:lnTo>
                  <a:pt x="1674" y="726"/>
                </a:lnTo>
                <a:lnTo>
                  <a:pt x="1680" y="720"/>
                </a:lnTo>
                <a:lnTo>
                  <a:pt x="1692" y="714"/>
                </a:lnTo>
                <a:lnTo>
                  <a:pt x="1698" y="714"/>
                </a:lnTo>
                <a:lnTo>
                  <a:pt x="1710" y="708"/>
                </a:lnTo>
                <a:lnTo>
                  <a:pt x="1716" y="708"/>
                </a:lnTo>
                <a:lnTo>
                  <a:pt x="1722" y="702"/>
                </a:lnTo>
                <a:lnTo>
                  <a:pt x="1734" y="696"/>
                </a:lnTo>
                <a:lnTo>
                  <a:pt x="1740" y="696"/>
                </a:lnTo>
                <a:lnTo>
                  <a:pt x="1752" y="690"/>
                </a:lnTo>
                <a:lnTo>
                  <a:pt x="1758" y="690"/>
                </a:lnTo>
                <a:lnTo>
                  <a:pt x="1764" y="684"/>
                </a:lnTo>
                <a:lnTo>
                  <a:pt x="1776" y="678"/>
                </a:lnTo>
                <a:lnTo>
                  <a:pt x="1782" y="678"/>
                </a:lnTo>
                <a:lnTo>
                  <a:pt x="1794" y="672"/>
                </a:lnTo>
                <a:lnTo>
                  <a:pt x="1800" y="672"/>
                </a:lnTo>
                <a:lnTo>
                  <a:pt x="1806" y="666"/>
                </a:lnTo>
                <a:lnTo>
                  <a:pt x="1818" y="660"/>
                </a:lnTo>
                <a:lnTo>
                  <a:pt x="1824" y="660"/>
                </a:lnTo>
                <a:lnTo>
                  <a:pt x="1836" y="654"/>
                </a:lnTo>
                <a:lnTo>
                  <a:pt x="1842" y="654"/>
                </a:lnTo>
                <a:lnTo>
                  <a:pt x="1848" y="648"/>
                </a:lnTo>
                <a:lnTo>
                  <a:pt x="1860" y="642"/>
                </a:lnTo>
                <a:lnTo>
                  <a:pt x="1866" y="642"/>
                </a:lnTo>
                <a:lnTo>
                  <a:pt x="1872" y="636"/>
                </a:lnTo>
                <a:lnTo>
                  <a:pt x="1884" y="636"/>
                </a:lnTo>
                <a:lnTo>
                  <a:pt x="1890" y="630"/>
                </a:lnTo>
                <a:lnTo>
                  <a:pt x="1902" y="624"/>
                </a:lnTo>
                <a:lnTo>
                  <a:pt x="1908" y="624"/>
                </a:lnTo>
                <a:lnTo>
                  <a:pt x="1914" y="618"/>
                </a:lnTo>
                <a:lnTo>
                  <a:pt x="1926" y="618"/>
                </a:lnTo>
                <a:lnTo>
                  <a:pt x="1932" y="612"/>
                </a:lnTo>
                <a:lnTo>
                  <a:pt x="1944" y="606"/>
                </a:lnTo>
                <a:lnTo>
                  <a:pt x="1950" y="606"/>
                </a:lnTo>
                <a:lnTo>
                  <a:pt x="1956" y="600"/>
                </a:lnTo>
                <a:lnTo>
                  <a:pt x="1968" y="600"/>
                </a:lnTo>
                <a:lnTo>
                  <a:pt x="1974" y="594"/>
                </a:lnTo>
                <a:lnTo>
                  <a:pt x="1986" y="588"/>
                </a:lnTo>
                <a:lnTo>
                  <a:pt x="1992" y="588"/>
                </a:lnTo>
                <a:lnTo>
                  <a:pt x="1998" y="582"/>
                </a:lnTo>
                <a:lnTo>
                  <a:pt x="2010" y="582"/>
                </a:lnTo>
                <a:lnTo>
                  <a:pt x="2016" y="576"/>
                </a:lnTo>
                <a:lnTo>
                  <a:pt x="2028" y="570"/>
                </a:lnTo>
                <a:lnTo>
                  <a:pt x="2034" y="570"/>
                </a:lnTo>
                <a:lnTo>
                  <a:pt x="2040" y="564"/>
                </a:lnTo>
                <a:lnTo>
                  <a:pt x="2052" y="564"/>
                </a:lnTo>
                <a:lnTo>
                  <a:pt x="2058" y="558"/>
                </a:lnTo>
                <a:lnTo>
                  <a:pt x="2070" y="552"/>
                </a:lnTo>
                <a:lnTo>
                  <a:pt x="2076" y="552"/>
                </a:lnTo>
                <a:lnTo>
                  <a:pt x="2082" y="546"/>
                </a:lnTo>
                <a:lnTo>
                  <a:pt x="2094" y="546"/>
                </a:lnTo>
                <a:lnTo>
                  <a:pt x="2100" y="540"/>
                </a:lnTo>
                <a:lnTo>
                  <a:pt x="2112" y="534"/>
                </a:lnTo>
                <a:lnTo>
                  <a:pt x="2118" y="534"/>
                </a:lnTo>
                <a:lnTo>
                  <a:pt x="2124" y="528"/>
                </a:lnTo>
                <a:lnTo>
                  <a:pt x="2136" y="522"/>
                </a:lnTo>
                <a:lnTo>
                  <a:pt x="2142" y="522"/>
                </a:lnTo>
                <a:lnTo>
                  <a:pt x="2154" y="516"/>
                </a:lnTo>
                <a:lnTo>
                  <a:pt x="2160" y="516"/>
                </a:lnTo>
                <a:lnTo>
                  <a:pt x="2166" y="510"/>
                </a:lnTo>
                <a:lnTo>
                  <a:pt x="2178" y="504"/>
                </a:lnTo>
                <a:lnTo>
                  <a:pt x="2184" y="504"/>
                </a:lnTo>
                <a:lnTo>
                  <a:pt x="2190" y="498"/>
                </a:lnTo>
                <a:lnTo>
                  <a:pt x="2202" y="498"/>
                </a:lnTo>
                <a:lnTo>
                  <a:pt x="2208" y="492"/>
                </a:lnTo>
                <a:lnTo>
                  <a:pt x="2220" y="486"/>
                </a:lnTo>
                <a:lnTo>
                  <a:pt x="2226" y="486"/>
                </a:lnTo>
                <a:lnTo>
                  <a:pt x="2232" y="480"/>
                </a:lnTo>
                <a:lnTo>
                  <a:pt x="2244" y="480"/>
                </a:lnTo>
                <a:lnTo>
                  <a:pt x="2250" y="474"/>
                </a:lnTo>
                <a:lnTo>
                  <a:pt x="2262" y="468"/>
                </a:lnTo>
                <a:lnTo>
                  <a:pt x="2268" y="468"/>
                </a:lnTo>
                <a:lnTo>
                  <a:pt x="2274" y="462"/>
                </a:lnTo>
                <a:lnTo>
                  <a:pt x="2286" y="462"/>
                </a:lnTo>
                <a:lnTo>
                  <a:pt x="2292" y="456"/>
                </a:lnTo>
                <a:lnTo>
                  <a:pt x="2304" y="450"/>
                </a:lnTo>
                <a:lnTo>
                  <a:pt x="2310" y="450"/>
                </a:lnTo>
                <a:lnTo>
                  <a:pt x="2316" y="444"/>
                </a:lnTo>
                <a:lnTo>
                  <a:pt x="2328" y="444"/>
                </a:lnTo>
                <a:lnTo>
                  <a:pt x="2334" y="438"/>
                </a:lnTo>
                <a:lnTo>
                  <a:pt x="2346" y="432"/>
                </a:lnTo>
                <a:lnTo>
                  <a:pt x="2352" y="432"/>
                </a:lnTo>
                <a:lnTo>
                  <a:pt x="2358" y="426"/>
                </a:lnTo>
                <a:lnTo>
                  <a:pt x="2370" y="426"/>
                </a:lnTo>
                <a:lnTo>
                  <a:pt x="2376" y="420"/>
                </a:lnTo>
                <a:lnTo>
                  <a:pt x="2388" y="414"/>
                </a:lnTo>
                <a:lnTo>
                  <a:pt x="2394" y="414"/>
                </a:lnTo>
                <a:lnTo>
                  <a:pt x="2400" y="408"/>
                </a:lnTo>
                <a:lnTo>
                  <a:pt x="2412" y="408"/>
                </a:lnTo>
                <a:lnTo>
                  <a:pt x="2418" y="402"/>
                </a:lnTo>
                <a:lnTo>
                  <a:pt x="2430" y="396"/>
                </a:lnTo>
                <a:lnTo>
                  <a:pt x="2436" y="396"/>
                </a:lnTo>
                <a:lnTo>
                  <a:pt x="2442" y="390"/>
                </a:lnTo>
                <a:lnTo>
                  <a:pt x="2454" y="390"/>
                </a:lnTo>
                <a:lnTo>
                  <a:pt x="2460" y="384"/>
                </a:lnTo>
                <a:lnTo>
                  <a:pt x="2472" y="378"/>
                </a:lnTo>
                <a:lnTo>
                  <a:pt x="2478" y="378"/>
                </a:lnTo>
                <a:lnTo>
                  <a:pt x="2484" y="372"/>
                </a:lnTo>
                <a:lnTo>
                  <a:pt x="2496" y="372"/>
                </a:lnTo>
                <a:lnTo>
                  <a:pt x="2502" y="366"/>
                </a:lnTo>
                <a:lnTo>
                  <a:pt x="2514" y="360"/>
                </a:lnTo>
                <a:lnTo>
                  <a:pt x="2520" y="360"/>
                </a:lnTo>
                <a:lnTo>
                  <a:pt x="2526" y="354"/>
                </a:lnTo>
                <a:lnTo>
                  <a:pt x="2538" y="354"/>
                </a:lnTo>
                <a:lnTo>
                  <a:pt x="2544" y="348"/>
                </a:lnTo>
                <a:lnTo>
                  <a:pt x="2550" y="342"/>
                </a:lnTo>
                <a:lnTo>
                  <a:pt x="2562" y="342"/>
                </a:lnTo>
                <a:lnTo>
                  <a:pt x="2568" y="336"/>
                </a:lnTo>
                <a:lnTo>
                  <a:pt x="2580" y="336"/>
                </a:lnTo>
                <a:lnTo>
                  <a:pt x="2586" y="330"/>
                </a:lnTo>
                <a:lnTo>
                  <a:pt x="2592" y="324"/>
                </a:lnTo>
                <a:lnTo>
                  <a:pt x="2604" y="324"/>
                </a:lnTo>
                <a:lnTo>
                  <a:pt x="2610" y="318"/>
                </a:lnTo>
                <a:lnTo>
                  <a:pt x="2622" y="318"/>
                </a:lnTo>
                <a:lnTo>
                  <a:pt x="2628" y="312"/>
                </a:lnTo>
                <a:lnTo>
                  <a:pt x="2634" y="306"/>
                </a:lnTo>
                <a:lnTo>
                  <a:pt x="2646" y="306"/>
                </a:lnTo>
                <a:lnTo>
                  <a:pt x="2652" y="300"/>
                </a:lnTo>
                <a:lnTo>
                  <a:pt x="2664" y="300"/>
                </a:lnTo>
                <a:lnTo>
                  <a:pt x="2670" y="294"/>
                </a:lnTo>
                <a:lnTo>
                  <a:pt x="2676" y="288"/>
                </a:lnTo>
                <a:lnTo>
                  <a:pt x="2688" y="288"/>
                </a:lnTo>
                <a:lnTo>
                  <a:pt x="2694" y="282"/>
                </a:lnTo>
                <a:lnTo>
                  <a:pt x="2706" y="282"/>
                </a:lnTo>
                <a:lnTo>
                  <a:pt x="2712" y="276"/>
                </a:lnTo>
                <a:lnTo>
                  <a:pt x="2718" y="270"/>
                </a:lnTo>
                <a:lnTo>
                  <a:pt x="2730" y="270"/>
                </a:lnTo>
                <a:lnTo>
                  <a:pt x="2736" y="264"/>
                </a:lnTo>
                <a:lnTo>
                  <a:pt x="2748" y="264"/>
                </a:lnTo>
                <a:lnTo>
                  <a:pt x="2754" y="258"/>
                </a:lnTo>
                <a:lnTo>
                  <a:pt x="2760" y="252"/>
                </a:lnTo>
                <a:lnTo>
                  <a:pt x="2772" y="252"/>
                </a:lnTo>
                <a:lnTo>
                  <a:pt x="2778" y="246"/>
                </a:lnTo>
                <a:lnTo>
                  <a:pt x="2790" y="246"/>
                </a:lnTo>
                <a:lnTo>
                  <a:pt x="2796" y="240"/>
                </a:lnTo>
                <a:lnTo>
                  <a:pt x="2802" y="234"/>
                </a:lnTo>
                <a:lnTo>
                  <a:pt x="2814" y="234"/>
                </a:lnTo>
                <a:lnTo>
                  <a:pt x="2820" y="228"/>
                </a:lnTo>
                <a:lnTo>
                  <a:pt x="2832" y="228"/>
                </a:lnTo>
                <a:lnTo>
                  <a:pt x="2838" y="222"/>
                </a:lnTo>
                <a:lnTo>
                  <a:pt x="2844" y="216"/>
                </a:lnTo>
                <a:lnTo>
                  <a:pt x="2856" y="216"/>
                </a:lnTo>
                <a:lnTo>
                  <a:pt x="2862" y="210"/>
                </a:lnTo>
                <a:lnTo>
                  <a:pt x="2868" y="210"/>
                </a:lnTo>
                <a:lnTo>
                  <a:pt x="2880" y="204"/>
                </a:lnTo>
                <a:lnTo>
                  <a:pt x="2886" y="198"/>
                </a:lnTo>
                <a:lnTo>
                  <a:pt x="2898" y="198"/>
                </a:lnTo>
                <a:lnTo>
                  <a:pt x="2904" y="192"/>
                </a:lnTo>
                <a:lnTo>
                  <a:pt x="2910" y="192"/>
                </a:lnTo>
                <a:lnTo>
                  <a:pt x="2922" y="186"/>
                </a:lnTo>
                <a:lnTo>
                  <a:pt x="2928" y="180"/>
                </a:lnTo>
                <a:lnTo>
                  <a:pt x="2940" y="180"/>
                </a:lnTo>
                <a:lnTo>
                  <a:pt x="2946" y="174"/>
                </a:lnTo>
                <a:lnTo>
                  <a:pt x="2952" y="168"/>
                </a:lnTo>
                <a:lnTo>
                  <a:pt x="2964" y="168"/>
                </a:lnTo>
                <a:lnTo>
                  <a:pt x="2970" y="162"/>
                </a:lnTo>
                <a:lnTo>
                  <a:pt x="2982" y="162"/>
                </a:lnTo>
                <a:lnTo>
                  <a:pt x="2988" y="156"/>
                </a:lnTo>
                <a:lnTo>
                  <a:pt x="2994" y="150"/>
                </a:lnTo>
                <a:lnTo>
                  <a:pt x="3006" y="150"/>
                </a:lnTo>
                <a:lnTo>
                  <a:pt x="3012" y="144"/>
                </a:lnTo>
                <a:lnTo>
                  <a:pt x="3024" y="144"/>
                </a:lnTo>
                <a:lnTo>
                  <a:pt x="3030" y="138"/>
                </a:lnTo>
                <a:lnTo>
                  <a:pt x="3036" y="132"/>
                </a:lnTo>
                <a:lnTo>
                  <a:pt x="3048" y="132"/>
                </a:lnTo>
                <a:lnTo>
                  <a:pt x="3054" y="126"/>
                </a:lnTo>
                <a:lnTo>
                  <a:pt x="3066" y="126"/>
                </a:lnTo>
                <a:lnTo>
                  <a:pt x="3072" y="120"/>
                </a:lnTo>
                <a:lnTo>
                  <a:pt x="3078" y="114"/>
                </a:lnTo>
                <a:lnTo>
                  <a:pt x="3090" y="114"/>
                </a:lnTo>
                <a:lnTo>
                  <a:pt x="3096" y="108"/>
                </a:lnTo>
                <a:lnTo>
                  <a:pt x="3108" y="108"/>
                </a:lnTo>
                <a:lnTo>
                  <a:pt x="3114" y="102"/>
                </a:lnTo>
                <a:lnTo>
                  <a:pt x="3120" y="96"/>
                </a:lnTo>
                <a:lnTo>
                  <a:pt x="3132" y="96"/>
                </a:lnTo>
                <a:lnTo>
                  <a:pt x="3138" y="90"/>
                </a:lnTo>
                <a:lnTo>
                  <a:pt x="3150" y="90"/>
                </a:lnTo>
                <a:lnTo>
                  <a:pt x="3156" y="84"/>
                </a:lnTo>
                <a:lnTo>
                  <a:pt x="3162" y="78"/>
                </a:lnTo>
                <a:lnTo>
                  <a:pt x="3174" y="78"/>
                </a:lnTo>
                <a:lnTo>
                  <a:pt x="3180" y="72"/>
                </a:lnTo>
                <a:lnTo>
                  <a:pt x="3186" y="72"/>
                </a:lnTo>
                <a:lnTo>
                  <a:pt x="3198" y="66"/>
                </a:lnTo>
                <a:lnTo>
                  <a:pt x="3204" y="60"/>
                </a:lnTo>
                <a:lnTo>
                  <a:pt x="3216" y="60"/>
                </a:lnTo>
                <a:lnTo>
                  <a:pt x="3222" y="54"/>
                </a:lnTo>
                <a:lnTo>
                  <a:pt x="3228" y="54"/>
                </a:lnTo>
                <a:lnTo>
                  <a:pt x="3240" y="48"/>
                </a:lnTo>
                <a:lnTo>
                  <a:pt x="3246" y="42"/>
                </a:lnTo>
                <a:lnTo>
                  <a:pt x="3258" y="42"/>
                </a:lnTo>
                <a:lnTo>
                  <a:pt x="3264" y="36"/>
                </a:lnTo>
                <a:lnTo>
                  <a:pt x="3270" y="36"/>
                </a:lnTo>
                <a:lnTo>
                  <a:pt x="3282" y="30"/>
                </a:lnTo>
                <a:lnTo>
                  <a:pt x="3288" y="24"/>
                </a:lnTo>
                <a:lnTo>
                  <a:pt x="3300" y="24"/>
                </a:lnTo>
                <a:lnTo>
                  <a:pt x="3306" y="18"/>
                </a:lnTo>
                <a:lnTo>
                  <a:pt x="3312" y="18"/>
                </a:lnTo>
                <a:lnTo>
                  <a:pt x="3324" y="12"/>
                </a:lnTo>
                <a:lnTo>
                  <a:pt x="3330" y="6"/>
                </a:lnTo>
                <a:lnTo>
                  <a:pt x="3342" y="6"/>
                </a:lnTo>
                <a:lnTo>
                  <a:pt x="3348" y="0"/>
                </a:lnTo>
                <a:lnTo>
                  <a:pt x="3348" y="1446"/>
                </a:lnTo>
                <a:lnTo>
                  <a:pt x="3342" y="1446"/>
                </a:lnTo>
                <a:lnTo>
                  <a:pt x="3330" y="1446"/>
                </a:lnTo>
                <a:lnTo>
                  <a:pt x="3324" y="1446"/>
                </a:lnTo>
                <a:lnTo>
                  <a:pt x="3312" y="1446"/>
                </a:lnTo>
                <a:lnTo>
                  <a:pt x="3306" y="1446"/>
                </a:lnTo>
                <a:lnTo>
                  <a:pt x="3300" y="1446"/>
                </a:lnTo>
                <a:lnTo>
                  <a:pt x="3288" y="1446"/>
                </a:lnTo>
                <a:lnTo>
                  <a:pt x="3282" y="1446"/>
                </a:lnTo>
                <a:lnTo>
                  <a:pt x="3270" y="1446"/>
                </a:lnTo>
                <a:lnTo>
                  <a:pt x="3264" y="1446"/>
                </a:lnTo>
                <a:lnTo>
                  <a:pt x="3258" y="1446"/>
                </a:lnTo>
                <a:lnTo>
                  <a:pt x="3246" y="1446"/>
                </a:lnTo>
                <a:lnTo>
                  <a:pt x="3240" y="1446"/>
                </a:lnTo>
                <a:lnTo>
                  <a:pt x="3228" y="1446"/>
                </a:lnTo>
                <a:lnTo>
                  <a:pt x="3222" y="1446"/>
                </a:lnTo>
                <a:lnTo>
                  <a:pt x="3216" y="1446"/>
                </a:lnTo>
                <a:lnTo>
                  <a:pt x="3204" y="1446"/>
                </a:lnTo>
                <a:lnTo>
                  <a:pt x="3198" y="1446"/>
                </a:lnTo>
                <a:lnTo>
                  <a:pt x="3186" y="1446"/>
                </a:lnTo>
                <a:lnTo>
                  <a:pt x="3180" y="1446"/>
                </a:lnTo>
                <a:lnTo>
                  <a:pt x="3174" y="1446"/>
                </a:lnTo>
                <a:lnTo>
                  <a:pt x="3162" y="1446"/>
                </a:lnTo>
                <a:lnTo>
                  <a:pt x="3156" y="1446"/>
                </a:lnTo>
                <a:lnTo>
                  <a:pt x="3150" y="1446"/>
                </a:lnTo>
                <a:lnTo>
                  <a:pt x="3138" y="1446"/>
                </a:lnTo>
                <a:lnTo>
                  <a:pt x="3132" y="1446"/>
                </a:lnTo>
                <a:lnTo>
                  <a:pt x="3120" y="1446"/>
                </a:lnTo>
                <a:lnTo>
                  <a:pt x="3114" y="1446"/>
                </a:lnTo>
                <a:lnTo>
                  <a:pt x="3108" y="1446"/>
                </a:lnTo>
                <a:lnTo>
                  <a:pt x="3096" y="1446"/>
                </a:lnTo>
                <a:lnTo>
                  <a:pt x="3090" y="1446"/>
                </a:lnTo>
                <a:lnTo>
                  <a:pt x="3078" y="1446"/>
                </a:lnTo>
                <a:lnTo>
                  <a:pt x="3072" y="1446"/>
                </a:lnTo>
                <a:lnTo>
                  <a:pt x="3066" y="1446"/>
                </a:lnTo>
                <a:lnTo>
                  <a:pt x="3054" y="1446"/>
                </a:lnTo>
                <a:lnTo>
                  <a:pt x="3048" y="1446"/>
                </a:lnTo>
                <a:lnTo>
                  <a:pt x="3036" y="1446"/>
                </a:lnTo>
                <a:lnTo>
                  <a:pt x="3030" y="1446"/>
                </a:lnTo>
                <a:lnTo>
                  <a:pt x="3024" y="1446"/>
                </a:lnTo>
                <a:lnTo>
                  <a:pt x="3012" y="1446"/>
                </a:lnTo>
                <a:lnTo>
                  <a:pt x="3006" y="1446"/>
                </a:lnTo>
                <a:lnTo>
                  <a:pt x="2994" y="1446"/>
                </a:lnTo>
                <a:lnTo>
                  <a:pt x="2988" y="1446"/>
                </a:lnTo>
                <a:lnTo>
                  <a:pt x="2982" y="1446"/>
                </a:lnTo>
                <a:lnTo>
                  <a:pt x="2970" y="1446"/>
                </a:lnTo>
                <a:lnTo>
                  <a:pt x="2964" y="1446"/>
                </a:lnTo>
                <a:lnTo>
                  <a:pt x="2952" y="1446"/>
                </a:lnTo>
                <a:lnTo>
                  <a:pt x="2946" y="1446"/>
                </a:lnTo>
                <a:lnTo>
                  <a:pt x="2940" y="1446"/>
                </a:lnTo>
                <a:lnTo>
                  <a:pt x="2928" y="1446"/>
                </a:lnTo>
                <a:lnTo>
                  <a:pt x="2922" y="1446"/>
                </a:lnTo>
                <a:lnTo>
                  <a:pt x="2910" y="1446"/>
                </a:lnTo>
                <a:lnTo>
                  <a:pt x="2904" y="1446"/>
                </a:lnTo>
                <a:lnTo>
                  <a:pt x="2898" y="1446"/>
                </a:lnTo>
                <a:lnTo>
                  <a:pt x="2886" y="1446"/>
                </a:lnTo>
                <a:lnTo>
                  <a:pt x="2880" y="1446"/>
                </a:lnTo>
                <a:lnTo>
                  <a:pt x="2868" y="1446"/>
                </a:lnTo>
                <a:lnTo>
                  <a:pt x="2862" y="1446"/>
                </a:lnTo>
                <a:lnTo>
                  <a:pt x="2856" y="1446"/>
                </a:lnTo>
                <a:lnTo>
                  <a:pt x="2844" y="1446"/>
                </a:lnTo>
                <a:lnTo>
                  <a:pt x="2838" y="1446"/>
                </a:lnTo>
                <a:lnTo>
                  <a:pt x="2832" y="1446"/>
                </a:lnTo>
                <a:lnTo>
                  <a:pt x="2820" y="1446"/>
                </a:lnTo>
                <a:lnTo>
                  <a:pt x="2814" y="1446"/>
                </a:lnTo>
                <a:lnTo>
                  <a:pt x="2802" y="1446"/>
                </a:lnTo>
                <a:lnTo>
                  <a:pt x="2796" y="1446"/>
                </a:lnTo>
                <a:lnTo>
                  <a:pt x="2790" y="1446"/>
                </a:lnTo>
                <a:lnTo>
                  <a:pt x="2778" y="1446"/>
                </a:lnTo>
                <a:lnTo>
                  <a:pt x="2772" y="1446"/>
                </a:lnTo>
                <a:lnTo>
                  <a:pt x="2760" y="1446"/>
                </a:lnTo>
                <a:lnTo>
                  <a:pt x="2754" y="1446"/>
                </a:lnTo>
                <a:lnTo>
                  <a:pt x="2748" y="1446"/>
                </a:lnTo>
                <a:lnTo>
                  <a:pt x="2736" y="1446"/>
                </a:lnTo>
                <a:lnTo>
                  <a:pt x="2730" y="1446"/>
                </a:lnTo>
                <a:lnTo>
                  <a:pt x="2718" y="1446"/>
                </a:lnTo>
                <a:lnTo>
                  <a:pt x="2712" y="1446"/>
                </a:lnTo>
                <a:lnTo>
                  <a:pt x="2706" y="1446"/>
                </a:lnTo>
                <a:lnTo>
                  <a:pt x="2694" y="1446"/>
                </a:lnTo>
                <a:lnTo>
                  <a:pt x="2688" y="1446"/>
                </a:lnTo>
                <a:lnTo>
                  <a:pt x="2676" y="1446"/>
                </a:lnTo>
                <a:lnTo>
                  <a:pt x="2670" y="1446"/>
                </a:lnTo>
                <a:lnTo>
                  <a:pt x="2664" y="1446"/>
                </a:lnTo>
                <a:lnTo>
                  <a:pt x="2652" y="1446"/>
                </a:lnTo>
                <a:lnTo>
                  <a:pt x="2646" y="1446"/>
                </a:lnTo>
                <a:lnTo>
                  <a:pt x="2634" y="1446"/>
                </a:lnTo>
                <a:lnTo>
                  <a:pt x="2628" y="1446"/>
                </a:lnTo>
                <a:lnTo>
                  <a:pt x="2622" y="1446"/>
                </a:lnTo>
                <a:lnTo>
                  <a:pt x="2610" y="1446"/>
                </a:lnTo>
                <a:lnTo>
                  <a:pt x="2604" y="1446"/>
                </a:lnTo>
                <a:lnTo>
                  <a:pt x="2592" y="1446"/>
                </a:lnTo>
                <a:lnTo>
                  <a:pt x="2586" y="1446"/>
                </a:lnTo>
                <a:lnTo>
                  <a:pt x="2580" y="1446"/>
                </a:lnTo>
                <a:lnTo>
                  <a:pt x="2568" y="1446"/>
                </a:lnTo>
                <a:lnTo>
                  <a:pt x="2562" y="1446"/>
                </a:lnTo>
                <a:lnTo>
                  <a:pt x="2550" y="1446"/>
                </a:lnTo>
                <a:lnTo>
                  <a:pt x="2544" y="1446"/>
                </a:lnTo>
                <a:lnTo>
                  <a:pt x="2538" y="1446"/>
                </a:lnTo>
                <a:lnTo>
                  <a:pt x="2526" y="1446"/>
                </a:lnTo>
                <a:lnTo>
                  <a:pt x="2520" y="1446"/>
                </a:lnTo>
                <a:lnTo>
                  <a:pt x="2514" y="1446"/>
                </a:lnTo>
                <a:lnTo>
                  <a:pt x="2502" y="1446"/>
                </a:lnTo>
                <a:lnTo>
                  <a:pt x="2496" y="1446"/>
                </a:lnTo>
                <a:lnTo>
                  <a:pt x="2484" y="1446"/>
                </a:lnTo>
                <a:lnTo>
                  <a:pt x="2478" y="1446"/>
                </a:lnTo>
                <a:lnTo>
                  <a:pt x="2472" y="1446"/>
                </a:lnTo>
                <a:lnTo>
                  <a:pt x="2460" y="1446"/>
                </a:lnTo>
                <a:lnTo>
                  <a:pt x="2454" y="1446"/>
                </a:lnTo>
                <a:lnTo>
                  <a:pt x="2442" y="1446"/>
                </a:lnTo>
                <a:lnTo>
                  <a:pt x="2436" y="1446"/>
                </a:lnTo>
                <a:lnTo>
                  <a:pt x="2430" y="1446"/>
                </a:lnTo>
                <a:lnTo>
                  <a:pt x="2418" y="1446"/>
                </a:lnTo>
                <a:lnTo>
                  <a:pt x="2412" y="1446"/>
                </a:lnTo>
                <a:lnTo>
                  <a:pt x="2400" y="1446"/>
                </a:lnTo>
                <a:lnTo>
                  <a:pt x="2394" y="1446"/>
                </a:lnTo>
                <a:lnTo>
                  <a:pt x="2388" y="1446"/>
                </a:lnTo>
                <a:lnTo>
                  <a:pt x="2376" y="1446"/>
                </a:lnTo>
                <a:lnTo>
                  <a:pt x="2370" y="1446"/>
                </a:lnTo>
                <a:lnTo>
                  <a:pt x="2358" y="1446"/>
                </a:lnTo>
                <a:lnTo>
                  <a:pt x="2352" y="1446"/>
                </a:lnTo>
                <a:lnTo>
                  <a:pt x="2346" y="1446"/>
                </a:lnTo>
                <a:lnTo>
                  <a:pt x="2334" y="1446"/>
                </a:lnTo>
                <a:lnTo>
                  <a:pt x="2328" y="1446"/>
                </a:lnTo>
                <a:lnTo>
                  <a:pt x="2316" y="1446"/>
                </a:lnTo>
                <a:lnTo>
                  <a:pt x="2310" y="1446"/>
                </a:lnTo>
                <a:lnTo>
                  <a:pt x="2304" y="1446"/>
                </a:lnTo>
                <a:lnTo>
                  <a:pt x="2292" y="1446"/>
                </a:lnTo>
                <a:lnTo>
                  <a:pt x="2286" y="1446"/>
                </a:lnTo>
                <a:lnTo>
                  <a:pt x="2274" y="1446"/>
                </a:lnTo>
                <a:lnTo>
                  <a:pt x="2268" y="1446"/>
                </a:lnTo>
                <a:lnTo>
                  <a:pt x="2262" y="1446"/>
                </a:lnTo>
                <a:lnTo>
                  <a:pt x="2250" y="1446"/>
                </a:lnTo>
                <a:lnTo>
                  <a:pt x="2244" y="1446"/>
                </a:lnTo>
                <a:lnTo>
                  <a:pt x="2232" y="1446"/>
                </a:lnTo>
                <a:lnTo>
                  <a:pt x="2226" y="1446"/>
                </a:lnTo>
                <a:lnTo>
                  <a:pt x="2220" y="1446"/>
                </a:lnTo>
                <a:lnTo>
                  <a:pt x="2208" y="1446"/>
                </a:lnTo>
                <a:lnTo>
                  <a:pt x="2202" y="1446"/>
                </a:lnTo>
                <a:lnTo>
                  <a:pt x="2190" y="1446"/>
                </a:lnTo>
                <a:lnTo>
                  <a:pt x="2184" y="1446"/>
                </a:lnTo>
                <a:lnTo>
                  <a:pt x="2178" y="1446"/>
                </a:lnTo>
                <a:lnTo>
                  <a:pt x="2166" y="1446"/>
                </a:lnTo>
                <a:lnTo>
                  <a:pt x="2160" y="1446"/>
                </a:lnTo>
                <a:lnTo>
                  <a:pt x="2154" y="1446"/>
                </a:lnTo>
                <a:lnTo>
                  <a:pt x="2142" y="1446"/>
                </a:lnTo>
                <a:lnTo>
                  <a:pt x="2136" y="1446"/>
                </a:lnTo>
                <a:lnTo>
                  <a:pt x="2124" y="1446"/>
                </a:lnTo>
                <a:lnTo>
                  <a:pt x="2118" y="1446"/>
                </a:lnTo>
                <a:lnTo>
                  <a:pt x="2112" y="1446"/>
                </a:lnTo>
                <a:lnTo>
                  <a:pt x="2100" y="1446"/>
                </a:lnTo>
                <a:lnTo>
                  <a:pt x="2094" y="1446"/>
                </a:lnTo>
                <a:lnTo>
                  <a:pt x="2082" y="1446"/>
                </a:lnTo>
                <a:lnTo>
                  <a:pt x="2076" y="1446"/>
                </a:lnTo>
                <a:lnTo>
                  <a:pt x="2070" y="1446"/>
                </a:lnTo>
                <a:lnTo>
                  <a:pt x="2058" y="1446"/>
                </a:lnTo>
                <a:lnTo>
                  <a:pt x="2052" y="1446"/>
                </a:lnTo>
                <a:lnTo>
                  <a:pt x="2040" y="1446"/>
                </a:lnTo>
                <a:lnTo>
                  <a:pt x="2034" y="1446"/>
                </a:lnTo>
                <a:lnTo>
                  <a:pt x="2028" y="1446"/>
                </a:lnTo>
                <a:lnTo>
                  <a:pt x="2016" y="1446"/>
                </a:lnTo>
                <a:lnTo>
                  <a:pt x="2010" y="1446"/>
                </a:lnTo>
                <a:lnTo>
                  <a:pt x="1998" y="1446"/>
                </a:lnTo>
                <a:lnTo>
                  <a:pt x="1992" y="1446"/>
                </a:lnTo>
                <a:lnTo>
                  <a:pt x="1986" y="1446"/>
                </a:lnTo>
                <a:lnTo>
                  <a:pt x="1974" y="1446"/>
                </a:lnTo>
                <a:lnTo>
                  <a:pt x="1968" y="1446"/>
                </a:lnTo>
                <a:lnTo>
                  <a:pt x="1956" y="1446"/>
                </a:lnTo>
                <a:lnTo>
                  <a:pt x="1950" y="1446"/>
                </a:lnTo>
                <a:lnTo>
                  <a:pt x="1944" y="1446"/>
                </a:lnTo>
                <a:lnTo>
                  <a:pt x="1932" y="1446"/>
                </a:lnTo>
                <a:lnTo>
                  <a:pt x="1926" y="1446"/>
                </a:lnTo>
                <a:lnTo>
                  <a:pt x="1914" y="1446"/>
                </a:lnTo>
                <a:lnTo>
                  <a:pt x="1908" y="1446"/>
                </a:lnTo>
                <a:lnTo>
                  <a:pt x="1902" y="1446"/>
                </a:lnTo>
                <a:lnTo>
                  <a:pt x="1890" y="1446"/>
                </a:lnTo>
                <a:lnTo>
                  <a:pt x="1884" y="1446"/>
                </a:lnTo>
                <a:lnTo>
                  <a:pt x="1872" y="1446"/>
                </a:lnTo>
                <a:lnTo>
                  <a:pt x="1866" y="1446"/>
                </a:lnTo>
                <a:lnTo>
                  <a:pt x="1860" y="1446"/>
                </a:lnTo>
                <a:lnTo>
                  <a:pt x="1848" y="1446"/>
                </a:lnTo>
                <a:lnTo>
                  <a:pt x="1842" y="1446"/>
                </a:lnTo>
                <a:lnTo>
                  <a:pt x="1836" y="1446"/>
                </a:lnTo>
                <a:lnTo>
                  <a:pt x="1824" y="1446"/>
                </a:lnTo>
                <a:lnTo>
                  <a:pt x="1818" y="1446"/>
                </a:lnTo>
                <a:lnTo>
                  <a:pt x="1806" y="1446"/>
                </a:lnTo>
                <a:lnTo>
                  <a:pt x="1800" y="1446"/>
                </a:lnTo>
                <a:lnTo>
                  <a:pt x="1794" y="1446"/>
                </a:lnTo>
                <a:lnTo>
                  <a:pt x="1782" y="1446"/>
                </a:lnTo>
                <a:lnTo>
                  <a:pt x="1776" y="1446"/>
                </a:lnTo>
                <a:lnTo>
                  <a:pt x="1764" y="1446"/>
                </a:lnTo>
                <a:lnTo>
                  <a:pt x="1758" y="1446"/>
                </a:lnTo>
                <a:lnTo>
                  <a:pt x="1752" y="1446"/>
                </a:lnTo>
                <a:lnTo>
                  <a:pt x="1740" y="1446"/>
                </a:lnTo>
                <a:lnTo>
                  <a:pt x="1734" y="1446"/>
                </a:lnTo>
                <a:lnTo>
                  <a:pt x="1722" y="1446"/>
                </a:lnTo>
                <a:lnTo>
                  <a:pt x="1716" y="1446"/>
                </a:lnTo>
                <a:lnTo>
                  <a:pt x="1710" y="1446"/>
                </a:lnTo>
                <a:lnTo>
                  <a:pt x="1698" y="1446"/>
                </a:lnTo>
                <a:lnTo>
                  <a:pt x="1692" y="1446"/>
                </a:lnTo>
                <a:lnTo>
                  <a:pt x="1680" y="1446"/>
                </a:lnTo>
                <a:lnTo>
                  <a:pt x="1674" y="1446"/>
                </a:lnTo>
                <a:lnTo>
                  <a:pt x="1668" y="1446"/>
                </a:lnTo>
                <a:lnTo>
                  <a:pt x="1656" y="1446"/>
                </a:lnTo>
                <a:lnTo>
                  <a:pt x="1650" y="1446"/>
                </a:lnTo>
                <a:lnTo>
                  <a:pt x="1638" y="1446"/>
                </a:lnTo>
                <a:lnTo>
                  <a:pt x="1632" y="1446"/>
                </a:lnTo>
                <a:lnTo>
                  <a:pt x="1626" y="1446"/>
                </a:lnTo>
                <a:lnTo>
                  <a:pt x="1614" y="1446"/>
                </a:lnTo>
                <a:lnTo>
                  <a:pt x="1608" y="1446"/>
                </a:lnTo>
                <a:lnTo>
                  <a:pt x="1596" y="1446"/>
                </a:lnTo>
                <a:lnTo>
                  <a:pt x="1590" y="1446"/>
                </a:lnTo>
                <a:lnTo>
                  <a:pt x="1584" y="1446"/>
                </a:lnTo>
                <a:lnTo>
                  <a:pt x="1572" y="1446"/>
                </a:lnTo>
                <a:lnTo>
                  <a:pt x="1566" y="1446"/>
                </a:lnTo>
                <a:lnTo>
                  <a:pt x="1554" y="1446"/>
                </a:lnTo>
                <a:lnTo>
                  <a:pt x="1548" y="1446"/>
                </a:lnTo>
                <a:lnTo>
                  <a:pt x="1542" y="1446"/>
                </a:lnTo>
                <a:lnTo>
                  <a:pt x="1530" y="1446"/>
                </a:lnTo>
                <a:lnTo>
                  <a:pt x="1524" y="1446"/>
                </a:lnTo>
                <a:lnTo>
                  <a:pt x="1512" y="1446"/>
                </a:lnTo>
                <a:lnTo>
                  <a:pt x="1506" y="1446"/>
                </a:lnTo>
                <a:lnTo>
                  <a:pt x="1500" y="1446"/>
                </a:lnTo>
                <a:lnTo>
                  <a:pt x="1488" y="1446"/>
                </a:lnTo>
                <a:lnTo>
                  <a:pt x="1482" y="1446"/>
                </a:lnTo>
                <a:lnTo>
                  <a:pt x="1476" y="1446"/>
                </a:lnTo>
                <a:lnTo>
                  <a:pt x="1464" y="1446"/>
                </a:lnTo>
                <a:lnTo>
                  <a:pt x="1458" y="1446"/>
                </a:lnTo>
                <a:lnTo>
                  <a:pt x="1446" y="1446"/>
                </a:lnTo>
                <a:lnTo>
                  <a:pt x="1440" y="1446"/>
                </a:lnTo>
                <a:lnTo>
                  <a:pt x="1434" y="1446"/>
                </a:lnTo>
                <a:lnTo>
                  <a:pt x="1422" y="1446"/>
                </a:lnTo>
                <a:lnTo>
                  <a:pt x="1416" y="1446"/>
                </a:lnTo>
                <a:lnTo>
                  <a:pt x="1404" y="1446"/>
                </a:lnTo>
                <a:lnTo>
                  <a:pt x="1398" y="1446"/>
                </a:lnTo>
                <a:lnTo>
                  <a:pt x="1392" y="1446"/>
                </a:lnTo>
                <a:lnTo>
                  <a:pt x="1380" y="1446"/>
                </a:lnTo>
                <a:lnTo>
                  <a:pt x="1374" y="1446"/>
                </a:lnTo>
                <a:lnTo>
                  <a:pt x="1362" y="1446"/>
                </a:lnTo>
                <a:lnTo>
                  <a:pt x="1356" y="1446"/>
                </a:lnTo>
                <a:lnTo>
                  <a:pt x="1350" y="1446"/>
                </a:lnTo>
                <a:lnTo>
                  <a:pt x="1338" y="1446"/>
                </a:lnTo>
                <a:lnTo>
                  <a:pt x="1332" y="1446"/>
                </a:lnTo>
                <a:lnTo>
                  <a:pt x="1320" y="1446"/>
                </a:lnTo>
                <a:lnTo>
                  <a:pt x="1314" y="1446"/>
                </a:lnTo>
                <a:lnTo>
                  <a:pt x="1308" y="1446"/>
                </a:lnTo>
                <a:lnTo>
                  <a:pt x="1296" y="1446"/>
                </a:lnTo>
                <a:lnTo>
                  <a:pt x="1290" y="1446"/>
                </a:lnTo>
                <a:lnTo>
                  <a:pt x="1278" y="1446"/>
                </a:lnTo>
                <a:lnTo>
                  <a:pt x="1272" y="1446"/>
                </a:lnTo>
                <a:lnTo>
                  <a:pt x="1266" y="1446"/>
                </a:lnTo>
                <a:lnTo>
                  <a:pt x="1254" y="1446"/>
                </a:lnTo>
                <a:lnTo>
                  <a:pt x="1248" y="1446"/>
                </a:lnTo>
                <a:lnTo>
                  <a:pt x="1236" y="1446"/>
                </a:lnTo>
                <a:lnTo>
                  <a:pt x="1230" y="1446"/>
                </a:lnTo>
                <a:lnTo>
                  <a:pt x="1224" y="1446"/>
                </a:lnTo>
                <a:lnTo>
                  <a:pt x="1212" y="1446"/>
                </a:lnTo>
                <a:lnTo>
                  <a:pt x="1206" y="1446"/>
                </a:lnTo>
                <a:lnTo>
                  <a:pt x="1194" y="1446"/>
                </a:lnTo>
                <a:lnTo>
                  <a:pt x="1188" y="1446"/>
                </a:lnTo>
                <a:lnTo>
                  <a:pt x="1182" y="1446"/>
                </a:lnTo>
                <a:lnTo>
                  <a:pt x="1170" y="1446"/>
                </a:lnTo>
                <a:lnTo>
                  <a:pt x="1164" y="1446"/>
                </a:lnTo>
                <a:lnTo>
                  <a:pt x="1158" y="1446"/>
                </a:lnTo>
                <a:lnTo>
                  <a:pt x="1146" y="1446"/>
                </a:lnTo>
                <a:lnTo>
                  <a:pt x="1140" y="1446"/>
                </a:lnTo>
                <a:lnTo>
                  <a:pt x="1128" y="1446"/>
                </a:lnTo>
                <a:lnTo>
                  <a:pt x="1122" y="1446"/>
                </a:lnTo>
                <a:lnTo>
                  <a:pt x="1116" y="1446"/>
                </a:lnTo>
                <a:lnTo>
                  <a:pt x="1104" y="1446"/>
                </a:lnTo>
                <a:lnTo>
                  <a:pt x="1098" y="1446"/>
                </a:lnTo>
                <a:lnTo>
                  <a:pt x="1086" y="1446"/>
                </a:lnTo>
                <a:lnTo>
                  <a:pt x="1080" y="1446"/>
                </a:lnTo>
                <a:lnTo>
                  <a:pt x="1074" y="1446"/>
                </a:lnTo>
                <a:lnTo>
                  <a:pt x="1062" y="1446"/>
                </a:lnTo>
                <a:lnTo>
                  <a:pt x="1056" y="1446"/>
                </a:lnTo>
                <a:lnTo>
                  <a:pt x="1044" y="1446"/>
                </a:lnTo>
                <a:lnTo>
                  <a:pt x="1038" y="1446"/>
                </a:lnTo>
                <a:lnTo>
                  <a:pt x="1032" y="1446"/>
                </a:lnTo>
                <a:lnTo>
                  <a:pt x="1020" y="1446"/>
                </a:lnTo>
                <a:lnTo>
                  <a:pt x="1014" y="1446"/>
                </a:lnTo>
                <a:lnTo>
                  <a:pt x="1002" y="1446"/>
                </a:lnTo>
                <a:lnTo>
                  <a:pt x="996" y="1446"/>
                </a:lnTo>
                <a:lnTo>
                  <a:pt x="990" y="1446"/>
                </a:lnTo>
                <a:lnTo>
                  <a:pt x="978" y="1446"/>
                </a:lnTo>
                <a:lnTo>
                  <a:pt x="972" y="1446"/>
                </a:lnTo>
                <a:lnTo>
                  <a:pt x="960" y="1446"/>
                </a:lnTo>
                <a:lnTo>
                  <a:pt x="954" y="1446"/>
                </a:lnTo>
                <a:lnTo>
                  <a:pt x="948" y="1446"/>
                </a:lnTo>
                <a:lnTo>
                  <a:pt x="936" y="1446"/>
                </a:lnTo>
                <a:lnTo>
                  <a:pt x="930" y="1446"/>
                </a:lnTo>
                <a:lnTo>
                  <a:pt x="918" y="1446"/>
                </a:lnTo>
                <a:lnTo>
                  <a:pt x="912" y="1446"/>
                </a:lnTo>
                <a:lnTo>
                  <a:pt x="906" y="1446"/>
                </a:lnTo>
                <a:lnTo>
                  <a:pt x="894" y="1446"/>
                </a:lnTo>
                <a:lnTo>
                  <a:pt x="888" y="1446"/>
                </a:lnTo>
                <a:lnTo>
                  <a:pt x="876" y="1446"/>
                </a:lnTo>
                <a:lnTo>
                  <a:pt x="870" y="1446"/>
                </a:lnTo>
                <a:lnTo>
                  <a:pt x="864" y="1446"/>
                </a:lnTo>
                <a:lnTo>
                  <a:pt x="852" y="1446"/>
                </a:lnTo>
                <a:lnTo>
                  <a:pt x="846" y="1446"/>
                </a:lnTo>
                <a:lnTo>
                  <a:pt x="840" y="1446"/>
                </a:lnTo>
                <a:lnTo>
                  <a:pt x="828" y="1446"/>
                </a:lnTo>
                <a:lnTo>
                  <a:pt x="822" y="1446"/>
                </a:lnTo>
                <a:lnTo>
                  <a:pt x="810" y="1446"/>
                </a:lnTo>
                <a:lnTo>
                  <a:pt x="804" y="1446"/>
                </a:lnTo>
                <a:lnTo>
                  <a:pt x="798" y="1446"/>
                </a:lnTo>
                <a:lnTo>
                  <a:pt x="786" y="1446"/>
                </a:lnTo>
                <a:lnTo>
                  <a:pt x="780" y="1446"/>
                </a:lnTo>
                <a:lnTo>
                  <a:pt x="768" y="1446"/>
                </a:lnTo>
                <a:lnTo>
                  <a:pt x="762" y="1446"/>
                </a:lnTo>
                <a:lnTo>
                  <a:pt x="756" y="1446"/>
                </a:lnTo>
                <a:lnTo>
                  <a:pt x="744" y="1446"/>
                </a:lnTo>
                <a:lnTo>
                  <a:pt x="738" y="1446"/>
                </a:lnTo>
                <a:lnTo>
                  <a:pt x="726" y="1446"/>
                </a:lnTo>
                <a:lnTo>
                  <a:pt x="720" y="1446"/>
                </a:lnTo>
                <a:lnTo>
                  <a:pt x="714" y="1446"/>
                </a:lnTo>
                <a:lnTo>
                  <a:pt x="702" y="1446"/>
                </a:lnTo>
                <a:lnTo>
                  <a:pt x="696" y="1446"/>
                </a:lnTo>
                <a:lnTo>
                  <a:pt x="684" y="1446"/>
                </a:lnTo>
                <a:lnTo>
                  <a:pt x="678" y="1446"/>
                </a:lnTo>
                <a:lnTo>
                  <a:pt x="672" y="1446"/>
                </a:lnTo>
                <a:lnTo>
                  <a:pt x="660" y="1446"/>
                </a:lnTo>
                <a:lnTo>
                  <a:pt x="654" y="1446"/>
                </a:lnTo>
                <a:lnTo>
                  <a:pt x="642" y="1446"/>
                </a:lnTo>
                <a:lnTo>
                  <a:pt x="636" y="1446"/>
                </a:lnTo>
                <a:lnTo>
                  <a:pt x="630" y="1446"/>
                </a:lnTo>
                <a:lnTo>
                  <a:pt x="618" y="1446"/>
                </a:lnTo>
                <a:lnTo>
                  <a:pt x="612" y="1446"/>
                </a:lnTo>
                <a:lnTo>
                  <a:pt x="600" y="1446"/>
                </a:lnTo>
                <a:lnTo>
                  <a:pt x="594" y="1446"/>
                </a:lnTo>
                <a:lnTo>
                  <a:pt x="588" y="1446"/>
                </a:lnTo>
                <a:lnTo>
                  <a:pt x="576" y="1446"/>
                </a:lnTo>
                <a:lnTo>
                  <a:pt x="570" y="1446"/>
                </a:lnTo>
                <a:lnTo>
                  <a:pt x="558" y="1446"/>
                </a:lnTo>
                <a:lnTo>
                  <a:pt x="552" y="1446"/>
                </a:lnTo>
                <a:lnTo>
                  <a:pt x="546" y="1446"/>
                </a:lnTo>
                <a:lnTo>
                  <a:pt x="534" y="1446"/>
                </a:lnTo>
                <a:lnTo>
                  <a:pt x="528" y="1446"/>
                </a:lnTo>
                <a:lnTo>
                  <a:pt x="516" y="1446"/>
                </a:lnTo>
                <a:lnTo>
                  <a:pt x="510" y="1446"/>
                </a:lnTo>
                <a:lnTo>
                  <a:pt x="504" y="1446"/>
                </a:lnTo>
                <a:lnTo>
                  <a:pt x="492" y="1446"/>
                </a:lnTo>
                <a:lnTo>
                  <a:pt x="486" y="1446"/>
                </a:lnTo>
                <a:lnTo>
                  <a:pt x="480" y="1446"/>
                </a:lnTo>
                <a:lnTo>
                  <a:pt x="468" y="1446"/>
                </a:lnTo>
                <a:lnTo>
                  <a:pt x="462" y="1446"/>
                </a:lnTo>
                <a:lnTo>
                  <a:pt x="450" y="1446"/>
                </a:lnTo>
                <a:lnTo>
                  <a:pt x="444" y="1446"/>
                </a:lnTo>
                <a:lnTo>
                  <a:pt x="438" y="1446"/>
                </a:lnTo>
                <a:lnTo>
                  <a:pt x="426" y="1446"/>
                </a:lnTo>
                <a:lnTo>
                  <a:pt x="420" y="1446"/>
                </a:lnTo>
                <a:lnTo>
                  <a:pt x="408" y="1446"/>
                </a:lnTo>
                <a:lnTo>
                  <a:pt x="402" y="1446"/>
                </a:lnTo>
                <a:lnTo>
                  <a:pt x="396" y="1446"/>
                </a:lnTo>
                <a:lnTo>
                  <a:pt x="384" y="1446"/>
                </a:lnTo>
                <a:lnTo>
                  <a:pt x="378" y="1446"/>
                </a:lnTo>
                <a:lnTo>
                  <a:pt x="366" y="1446"/>
                </a:lnTo>
                <a:lnTo>
                  <a:pt x="360" y="1446"/>
                </a:lnTo>
                <a:lnTo>
                  <a:pt x="354" y="1446"/>
                </a:lnTo>
                <a:lnTo>
                  <a:pt x="342" y="1446"/>
                </a:lnTo>
                <a:lnTo>
                  <a:pt x="336" y="1446"/>
                </a:lnTo>
                <a:lnTo>
                  <a:pt x="324" y="1446"/>
                </a:lnTo>
                <a:lnTo>
                  <a:pt x="318" y="1446"/>
                </a:lnTo>
                <a:lnTo>
                  <a:pt x="312" y="1446"/>
                </a:lnTo>
                <a:lnTo>
                  <a:pt x="300" y="1446"/>
                </a:lnTo>
                <a:lnTo>
                  <a:pt x="294" y="1446"/>
                </a:lnTo>
                <a:lnTo>
                  <a:pt x="282" y="1446"/>
                </a:lnTo>
                <a:lnTo>
                  <a:pt x="276" y="1446"/>
                </a:lnTo>
                <a:lnTo>
                  <a:pt x="270" y="1446"/>
                </a:lnTo>
                <a:lnTo>
                  <a:pt x="258" y="1446"/>
                </a:lnTo>
                <a:lnTo>
                  <a:pt x="252" y="1446"/>
                </a:lnTo>
                <a:lnTo>
                  <a:pt x="240" y="1446"/>
                </a:lnTo>
                <a:lnTo>
                  <a:pt x="234" y="1446"/>
                </a:lnTo>
                <a:lnTo>
                  <a:pt x="228" y="1446"/>
                </a:lnTo>
                <a:lnTo>
                  <a:pt x="216" y="1446"/>
                </a:lnTo>
                <a:lnTo>
                  <a:pt x="210" y="1446"/>
                </a:lnTo>
                <a:lnTo>
                  <a:pt x="198" y="1446"/>
                </a:lnTo>
                <a:lnTo>
                  <a:pt x="192" y="1446"/>
                </a:lnTo>
                <a:lnTo>
                  <a:pt x="186" y="1446"/>
                </a:lnTo>
                <a:lnTo>
                  <a:pt x="174" y="1446"/>
                </a:lnTo>
                <a:lnTo>
                  <a:pt x="168" y="1446"/>
                </a:lnTo>
                <a:lnTo>
                  <a:pt x="162" y="1446"/>
                </a:lnTo>
                <a:lnTo>
                  <a:pt x="150" y="1446"/>
                </a:lnTo>
                <a:lnTo>
                  <a:pt x="144" y="1446"/>
                </a:lnTo>
                <a:lnTo>
                  <a:pt x="132" y="1446"/>
                </a:lnTo>
                <a:lnTo>
                  <a:pt x="126" y="1446"/>
                </a:lnTo>
                <a:lnTo>
                  <a:pt x="120" y="1446"/>
                </a:lnTo>
                <a:lnTo>
                  <a:pt x="108" y="1446"/>
                </a:lnTo>
                <a:lnTo>
                  <a:pt x="102" y="1446"/>
                </a:lnTo>
                <a:lnTo>
                  <a:pt x="90" y="1446"/>
                </a:lnTo>
                <a:lnTo>
                  <a:pt x="84" y="1446"/>
                </a:lnTo>
                <a:lnTo>
                  <a:pt x="78" y="1446"/>
                </a:lnTo>
                <a:lnTo>
                  <a:pt x="66" y="1446"/>
                </a:lnTo>
                <a:lnTo>
                  <a:pt x="60" y="1446"/>
                </a:lnTo>
                <a:lnTo>
                  <a:pt x="48" y="1446"/>
                </a:lnTo>
                <a:lnTo>
                  <a:pt x="42" y="1446"/>
                </a:lnTo>
                <a:lnTo>
                  <a:pt x="36" y="1446"/>
                </a:lnTo>
                <a:lnTo>
                  <a:pt x="24" y="1446"/>
                </a:lnTo>
                <a:lnTo>
                  <a:pt x="18" y="1446"/>
                </a:lnTo>
                <a:lnTo>
                  <a:pt x="6" y="1446"/>
                </a:lnTo>
                <a:lnTo>
                  <a:pt x="0" y="144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sv-SE"/>
          </a:p>
        </p:txBody>
      </p:sp>
      <p:sp>
        <p:nvSpPr>
          <p:cNvPr id="45068" name="Line 10"/>
          <p:cNvSpPr>
            <a:spLocks noChangeShapeType="1"/>
          </p:cNvSpPr>
          <p:nvPr/>
        </p:nvSpPr>
        <p:spPr bwMode="auto">
          <a:xfrm>
            <a:off x="1834759" y="5896192"/>
            <a:ext cx="46038" cy="1588"/>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sv-SE"/>
          </a:p>
        </p:txBody>
      </p:sp>
      <p:sp>
        <p:nvSpPr>
          <p:cNvPr id="45069" name="Line 11"/>
          <p:cNvSpPr>
            <a:spLocks noChangeShapeType="1"/>
          </p:cNvSpPr>
          <p:nvPr/>
        </p:nvSpPr>
        <p:spPr bwMode="auto">
          <a:xfrm>
            <a:off x="1834759" y="5226267"/>
            <a:ext cx="46038" cy="1588"/>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sv-SE"/>
          </a:p>
        </p:txBody>
      </p:sp>
      <p:sp>
        <p:nvSpPr>
          <p:cNvPr id="45070" name="Line 12"/>
          <p:cNvSpPr>
            <a:spLocks noChangeShapeType="1"/>
          </p:cNvSpPr>
          <p:nvPr/>
        </p:nvSpPr>
        <p:spPr bwMode="auto">
          <a:xfrm>
            <a:off x="1834759" y="4464267"/>
            <a:ext cx="46038" cy="1588"/>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sv-SE"/>
          </a:p>
        </p:txBody>
      </p:sp>
      <p:sp>
        <p:nvSpPr>
          <p:cNvPr id="45071" name="Line 13"/>
          <p:cNvSpPr>
            <a:spLocks noChangeShapeType="1"/>
          </p:cNvSpPr>
          <p:nvPr/>
        </p:nvSpPr>
        <p:spPr bwMode="auto">
          <a:xfrm>
            <a:off x="1834759" y="3835617"/>
            <a:ext cx="46038" cy="1588"/>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sv-SE"/>
          </a:p>
        </p:txBody>
      </p:sp>
      <p:sp>
        <p:nvSpPr>
          <p:cNvPr id="45072" name="Line 14"/>
          <p:cNvSpPr>
            <a:spLocks noChangeShapeType="1"/>
          </p:cNvSpPr>
          <p:nvPr/>
        </p:nvSpPr>
        <p:spPr bwMode="auto">
          <a:xfrm>
            <a:off x="1912547" y="5896192"/>
            <a:ext cx="6334125" cy="1588"/>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sv-SE"/>
          </a:p>
        </p:txBody>
      </p:sp>
      <p:sp>
        <p:nvSpPr>
          <p:cNvPr id="45073" name="Line 15"/>
          <p:cNvSpPr>
            <a:spLocks noChangeShapeType="1"/>
          </p:cNvSpPr>
          <p:nvPr/>
        </p:nvSpPr>
        <p:spPr bwMode="auto">
          <a:xfrm flipV="1">
            <a:off x="1880797" y="5896192"/>
            <a:ext cx="1587" cy="44450"/>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sv-SE"/>
          </a:p>
        </p:txBody>
      </p:sp>
      <p:sp>
        <p:nvSpPr>
          <p:cNvPr id="45074" name="Line 16"/>
          <p:cNvSpPr>
            <a:spLocks noChangeShapeType="1"/>
          </p:cNvSpPr>
          <p:nvPr/>
        </p:nvSpPr>
        <p:spPr bwMode="auto">
          <a:xfrm flipV="1">
            <a:off x="3909622" y="5896192"/>
            <a:ext cx="1587" cy="44450"/>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sv-SE"/>
          </a:p>
        </p:txBody>
      </p:sp>
      <p:sp>
        <p:nvSpPr>
          <p:cNvPr id="45075" name="Rectangle 17"/>
          <p:cNvSpPr>
            <a:spLocks noChangeArrowheads="1"/>
          </p:cNvSpPr>
          <p:nvPr/>
        </p:nvSpPr>
        <p:spPr bwMode="auto">
          <a:xfrm>
            <a:off x="1668072" y="5786655"/>
            <a:ext cx="96837"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r>
              <a:rPr lang="fr-FR" altLang="sv-SE" sz="1200">
                <a:solidFill>
                  <a:srgbClr val="000000"/>
                </a:solidFill>
              </a:rPr>
              <a:t>0</a:t>
            </a:r>
            <a:endParaRPr lang="fr-FR" altLang="sv-SE" sz="1200"/>
          </a:p>
        </p:txBody>
      </p:sp>
      <p:sp>
        <p:nvSpPr>
          <p:cNvPr id="45076" name="Rectangle 18"/>
          <p:cNvSpPr>
            <a:spLocks noChangeArrowheads="1"/>
          </p:cNvSpPr>
          <p:nvPr/>
        </p:nvSpPr>
        <p:spPr bwMode="auto">
          <a:xfrm>
            <a:off x="1668072" y="5118317"/>
            <a:ext cx="96837"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r>
              <a:rPr lang="fr-FR" altLang="sv-SE" sz="1200">
                <a:solidFill>
                  <a:srgbClr val="000000"/>
                </a:solidFill>
              </a:rPr>
              <a:t>1</a:t>
            </a:r>
            <a:endParaRPr lang="fr-FR" altLang="sv-SE" sz="1200"/>
          </a:p>
        </p:txBody>
      </p:sp>
      <p:sp>
        <p:nvSpPr>
          <p:cNvPr id="45077" name="Rectangle 19"/>
          <p:cNvSpPr>
            <a:spLocks noChangeArrowheads="1"/>
          </p:cNvSpPr>
          <p:nvPr/>
        </p:nvSpPr>
        <p:spPr bwMode="auto">
          <a:xfrm>
            <a:off x="1418834" y="4349967"/>
            <a:ext cx="346075"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r>
              <a:rPr lang="fr-FR" altLang="sv-SE" sz="1200">
                <a:solidFill>
                  <a:srgbClr val="000000"/>
                </a:solidFill>
              </a:rPr>
              <a:t>2.13</a:t>
            </a:r>
            <a:endParaRPr lang="fr-FR" altLang="sv-SE" sz="1200"/>
          </a:p>
        </p:txBody>
      </p:sp>
      <p:sp>
        <p:nvSpPr>
          <p:cNvPr id="45078" name="Rectangle 20"/>
          <p:cNvSpPr>
            <a:spLocks noChangeArrowheads="1"/>
          </p:cNvSpPr>
          <p:nvPr/>
        </p:nvSpPr>
        <p:spPr bwMode="auto">
          <a:xfrm>
            <a:off x="1418834" y="3724492"/>
            <a:ext cx="346075"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r>
              <a:rPr lang="fr-FR" altLang="sv-SE" sz="1200">
                <a:solidFill>
                  <a:srgbClr val="000000"/>
                </a:solidFill>
              </a:rPr>
              <a:t>3.07</a:t>
            </a:r>
            <a:endParaRPr lang="fr-FR" altLang="sv-SE" sz="1200"/>
          </a:p>
        </p:txBody>
      </p:sp>
      <p:sp>
        <p:nvSpPr>
          <p:cNvPr id="45079" name="Rectangle 21"/>
          <p:cNvSpPr>
            <a:spLocks noChangeArrowheads="1"/>
          </p:cNvSpPr>
          <p:nvPr/>
        </p:nvSpPr>
        <p:spPr bwMode="auto">
          <a:xfrm>
            <a:off x="1668072" y="3097430"/>
            <a:ext cx="96837"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r>
              <a:rPr lang="fr-FR" altLang="sv-SE" sz="1200">
                <a:solidFill>
                  <a:srgbClr val="000000"/>
                </a:solidFill>
              </a:rPr>
              <a:t>4</a:t>
            </a:r>
            <a:endParaRPr lang="fr-FR" altLang="sv-SE" sz="1200"/>
          </a:p>
        </p:txBody>
      </p:sp>
      <p:sp>
        <p:nvSpPr>
          <p:cNvPr id="45080" name="Text Box 22"/>
          <p:cNvSpPr txBox="1">
            <a:spLocks noChangeArrowheads="1"/>
          </p:cNvSpPr>
          <p:nvPr/>
        </p:nvSpPr>
        <p:spPr bwMode="auto">
          <a:xfrm>
            <a:off x="3758809" y="5978742"/>
            <a:ext cx="53022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r>
              <a:rPr lang="fr-FR" altLang="sv-SE" sz="1200"/>
              <a:t>1.26</a:t>
            </a:r>
          </a:p>
        </p:txBody>
      </p:sp>
      <p:sp>
        <p:nvSpPr>
          <p:cNvPr id="45081" name="Freeform 23"/>
          <p:cNvSpPr>
            <a:spLocks/>
          </p:cNvSpPr>
          <p:nvPr/>
        </p:nvSpPr>
        <p:spPr bwMode="auto">
          <a:xfrm>
            <a:off x="1914134" y="3197442"/>
            <a:ext cx="6345238" cy="2700338"/>
          </a:xfrm>
          <a:custGeom>
            <a:avLst/>
            <a:gdLst>
              <a:gd name="T0" fmla="*/ 2147483646 w 3354"/>
              <a:gd name="T1" fmla="*/ 2147483646 h 1452"/>
              <a:gd name="T2" fmla="*/ 2147483646 w 3354"/>
              <a:gd name="T3" fmla="*/ 2147483646 h 1452"/>
              <a:gd name="T4" fmla="*/ 2147483646 w 3354"/>
              <a:gd name="T5" fmla="*/ 2147483646 h 1452"/>
              <a:gd name="T6" fmla="*/ 2147483646 w 3354"/>
              <a:gd name="T7" fmla="*/ 2147483646 h 1452"/>
              <a:gd name="T8" fmla="*/ 2147483646 w 3354"/>
              <a:gd name="T9" fmla="*/ 2147483646 h 1452"/>
              <a:gd name="T10" fmla="*/ 2147483646 w 3354"/>
              <a:gd name="T11" fmla="*/ 2147483646 h 1452"/>
              <a:gd name="T12" fmla="*/ 2147483646 w 3354"/>
              <a:gd name="T13" fmla="*/ 2147483646 h 1452"/>
              <a:gd name="T14" fmla="*/ 2147483646 w 3354"/>
              <a:gd name="T15" fmla="*/ 2147483646 h 1452"/>
              <a:gd name="T16" fmla="*/ 2147483646 w 3354"/>
              <a:gd name="T17" fmla="*/ 2147483646 h 1452"/>
              <a:gd name="T18" fmla="*/ 2147483646 w 3354"/>
              <a:gd name="T19" fmla="*/ 2147483646 h 1452"/>
              <a:gd name="T20" fmla="*/ 2147483646 w 3354"/>
              <a:gd name="T21" fmla="*/ 2147483646 h 1452"/>
              <a:gd name="T22" fmla="*/ 2147483646 w 3354"/>
              <a:gd name="T23" fmla="*/ 2147483646 h 1452"/>
              <a:gd name="T24" fmla="*/ 2147483646 w 3354"/>
              <a:gd name="T25" fmla="*/ 2147483646 h 1452"/>
              <a:gd name="T26" fmla="*/ 2147483646 w 3354"/>
              <a:gd name="T27" fmla="*/ 2147483646 h 1452"/>
              <a:gd name="T28" fmla="*/ 2147483646 w 3354"/>
              <a:gd name="T29" fmla="*/ 2147483646 h 1452"/>
              <a:gd name="T30" fmla="*/ 2147483646 w 3354"/>
              <a:gd name="T31" fmla="*/ 2147483646 h 1452"/>
              <a:gd name="T32" fmla="*/ 2147483646 w 3354"/>
              <a:gd name="T33" fmla="*/ 2147483646 h 1452"/>
              <a:gd name="T34" fmla="*/ 2147483646 w 3354"/>
              <a:gd name="T35" fmla="*/ 2147483646 h 1452"/>
              <a:gd name="T36" fmla="*/ 2147483646 w 3354"/>
              <a:gd name="T37" fmla="*/ 2147483646 h 1452"/>
              <a:gd name="T38" fmla="*/ 2147483646 w 3354"/>
              <a:gd name="T39" fmla="*/ 2147483646 h 1452"/>
              <a:gd name="T40" fmla="*/ 2147483646 w 3354"/>
              <a:gd name="T41" fmla="*/ 2147483646 h 1452"/>
              <a:gd name="T42" fmla="*/ 2147483646 w 3354"/>
              <a:gd name="T43" fmla="*/ 2147483646 h 1452"/>
              <a:gd name="T44" fmla="*/ 2147483646 w 3354"/>
              <a:gd name="T45" fmla="*/ 2147483646 h 1452"/>
              <a:gd name="T46" fmla="*/ 2147483646 w 3354"/>
              <a:gd name="T47" fmla="*/ 2147483646 h 1452"/>
              <a:gd name="T48" fmla="*/ 2147483646 w 3354"/>
              <a:gd name="T49" fmla="*/ 2147483646 h 1452"/>
              <a:gd name="T50" fmla="*/ 2147483646 w 3354"/>
              <a:gd name="T51" fmla="*/ 2147483646 h 1452"/>
              <a:gd name="T52" fmla="*/ 2147483646 w 3354"/>
              <a:gd name="T53" fmla="*/ 2147483646 h 1452"/>
              <a:gd name="T54" fmla="*/ 2147483646 w 3354"/>
              <a:gd name="T55" fmla="*/ 2147483646 h 1452"/>
              <a:gd name="T56" fmla="*/ 2147483646 w 3354"/>
              <a:gd name="T57" fmla="*/ 2147483646 h 1452"/>
              <a:gd name="T58" fmla="*/ 2147483646 w 3354"/>
              <a:gd name="T59" fmla="*/ 2147483646 h 1452"/>
              <a:gd name="T60" fmla="*/ 2147483646 w 3354"/>
              <a:gd name="T61" fmla="*/ 0 h 1452"/>
              <a:gd name="T62" fmla="*/ 2147483646 w 3354"/>
              <a:gd name="T63" fmla="*/ 2147483646 h 1452"/>
              <a:gd name="T64" fmla="*/ 2147483646 w 3354"/>
              <a:gd name="T65" fmla="*/ 2147483646 h 1452"/>
              <a:gd name="T66" fmla="*/ 2147483646 w 3354"/>
              <a:gd name="T67" fmla="*/ 2147483646 h 1452"/>
              <a:gd name="T68" fmla="*/ 2147483646 w 3354"/>
              <a:gd name="T69" fmla="*/ 2147483646 h 1452"/>
              <a:gd name="T70" fmla="*/ 2147483646 w 3354"/>
              <a:gd name="T71" fmla="*/ 2147483646 h 1452"/>
              <a:gd name="T72" fmla="*/ 2147483646 w 3354"/>
              <a:gd name="T73" fmla="*/ 2147483646 h 1452"/>
              <a:gd name="T74" fmla="*/ 2147483646 w 3354"/>
              <a:gd name="T75" fmla="*/ 2147483646 h 1452"/>
              <a:gd name="T76" fmla="*/ 2147483646 w 3354"/>
              <a:gd name="T77" fmla="*/ 2147483646 h 1452"/>
              <a:gd name="T78" fmla="*/ 2147483646 w 3354"/>
              <a:gd name="T79" fmla="*/ 2147483646 h 1452"/>
              <a:gd name="T80" fmla="*/ 2147483646 w 3354"/>
              <a:gd name="T81" fmla="*/ 2147483646 h 1452"/>
              <a:gd name="T82" fmla="*/ 2147483646 w 3354"/>
              <a:gd name="T83" fmla="*/ 2147483646 h 1452"/>
              <a:gd name="T84" fmla="*/ 2147483646 w 3354"/>
              <a:gd name="T85" fmla="*/ 2147483646 h 1452"/>
              <a:gd name="T86" fmla="*/ 2147483646 w 3354"/>
              <a:gd name="T87" fmla="*/ 2147483646 h 1452"/>
              <a:gd name="T88" fmla="*/ 2147483646 w 3354"/>
              <a:gd name="T89" fmla="*/ 2147483646 h 1452"/>
              <a:gd name="T90" fmla="*/ 2147483646 w 3354"/>
              <a:gd name="T91" fmla="*/ 2147483646 h 1452"/>
              <a:gd name="T92" fmla="*/ 2147483646 w 3354"/>
              <a:gd name="T93" fmla="*/ 2147483646 h 1452"/>
              <a:gd name="T94" fmla="*/ 2147483646 w 3354"/>
              <a:gd name="T95" fmla="*/ 2147483646 h 1452"/>
              <a:gd name="T96" fmla="*/ 2147483646 w 3354"/>
              <a:gd name="T97" fmla="*/ 2147483646 h 1452"/>
              <a:gd name="T98" fmla="*/ 2147483646 w 3354"/>
              <a:gd name="T99" fmla="*/ 2147483646 h 1452"/>
              <a:gd name="T100" fmla="*/ 2147483646 w 3354"/>
              <a:gd name="T101" fmla="*/ 2147483646 h 1452"/>
              <a:gd name="T102" fmla="*/ 2147483646 w 3354"/>
              <a:gd name="T103" fmla="*/ 2147483646 h 1452"/>
              <a:gd name="T104" fmla="*/ 2147483646 w 3354"/>
              <a:gd name="T105" fmla="*/ 2147483646 h 1452"/>
              <a:gd name="T106" fmla="*/ 2147483646 w 3354"/>
              <a:gd name="T107" fmla="*/ 2147483646 h 1452"/>
              <a:gd name="T108" fmla="*/ 2147483646 w 3354"/>
              <a:gd name="T109" fmla="*/ 2147483646 h 1452"/>
              <a:gd name="T110" fmla="*/ 2147483646 w 3354"/>
              <a:gd name="T111" fmla="*/ 2147483646 h 1452"/>
              <a:gd name="T112" fmla="*/ 2147483646 w 3354"/>
              <a:gd name="T113" fmla="*/ 2147483646 h 1452"/>
              <a:gd name="T114" fmla="*/ 2147483646 w 3354"/>
              <a:gd name="T115" fmla="*/ 2147483646 h 1452"/>
              <a:gd name="T116" fmla="*/ 2147483646 w 3354"/>
              <a:gd name="T117" fmla="*/ 2147483646 h 1452"/>
              <a:gd name="T118" fmla="*/ 2147483646 w 3354"/>
              <a:gd name="T119" fmla="*/ 2147483646 h 1452"/>
              <a:gd name="T120" fmla="*/ 2147483646 w 3354"/>
              <a:gd name="T121" fmla="*/ 2147483646 h 14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54"/>
              <a:gd name="T184" fmla="*/ 0 h 1452"/>
              <a:gd name="T185" fmla="*/ 3354 w 3354"/>
              <a:gd name="T186" fmla="*/ 1452 h 14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54" h="1452">
                <a:moveTo>
                  <a:pt x="0" y="1452"/>
                </a:moveTo>
                <a:lnTo>
                  <a:pt x="0" y="762"/>
                </a:lnTo>
                <a:lnTo>
                  <a:pt x="6" y="762"/>
                </a:lnTo>
                <a:lnTo>
                  <a:pt x="18" y="762"/>
                </a:lnTo>
                <a:lnTo>
                  <a:pt x="24" y="762"/>
                </a:lnTo>
                <a:lnTo>
                  <a:pt x="36" y="762"/>
                </a:lnTo>
                <a:lnTo>
                  <a:pt x="42" y="762"/>
                </a:lnTo>
                <a:lnTo>
                  <a:pt x="48" y="762"/>
                </a:lnTo>
                <a:lnTo>
                  <a:pt x="60" y="762"/>
                </a:lnTo>
                <a:lnTo>
                  <a:pt x="66" y="762"/>
                </a:lnTo>
                <a:lnTo>
                  <a:pt x="78" y="762"/>
                </a:lnTo>
                <a:lnTo>
                  <a:pt x="84" y="762"/>
                </a:lnTo>
                <a:lnTo>
                  <a:pt x="90" y="762"/>
                </a:lnTo>
                <a:lnTo>
                  <a:pt x="102" y="762"/>
                </a:lnTo>
                <a:lnTo>
                  <a:pt x="108" y="762"/>
                </a:lnTo>
                <a:lnTo>
                  <a:pt x="120" y="762"/>
                </a:lnTo>
                <a:lnTo>
                  <a:pt x="126" y="762"/>
                </a:lnTo>
                <a:lnTo>
                  <a:pt x="132" y="762"/>
                </a:lnTo>
                <a:lnTo>
                  <a:pt x="144" y="762"/>
                </a:lnTo>
                <a:lnTo>
                  <a:pt x="150" y="762"/>
                </a:lnTo>
                <a:lnTo>
                  <a:pt x="162" y="762"/>
                </a:lnTo>
                <a:lnTo>
                  <a:pt x="168" y="762"/>
                </a:lnTo>
                <a:lnTo>
                  <a:pt x="174" y="762"/>
                </a:lnTo>
                <a:lnTo>
                  <a:pt x="186" y="762"/>
                </a:lnTo>
                <a:lnTo>
                  <a:pt x="192" y="762"/>
                </a:lnTo>
                <a:lnTo>
                  <a:pt x="204" y="762"/>
                </a:lnTo>
                <a:lnTo>
                  <a:pt x="210" y="762"/>
                </a:lnTo>
                <a:lnTo>
                  <a:pt x="216" y="762"/>
                </a:lnTo>
                <a:lnTo>
                  <a:pt x="228" y="762"/>
                </a:lnTo>
                <a:lnTo>
                  <a:pt x="234" y="762"/>
                </a:lnTo>
                <a:lnTo>
                  <a:pt x="246" y="762"/>
                </a:lnTo>
                <a:lnTo>
                  <a:pt x="252" y="762"/>
                </a:lnTo>
                <a:lnTo>
                  <a:pt x="258" y="762"/>
                </a:lnTo>
                <a:lnTo>
                  <a:pt x="270" y="762"/>
                </a:lnTo>
                <a:lnTo>
                  <a:pt x="276" y="762"/>
                </a:lnTo>
                <a:lnTo>
                  <a:pt x="288" y="762"/>
                </a:lnTo>
                <a:lnTo>
                  <a:pt x="294" y="762"/>
                </a:lnTo>
                <a:lnTo>
                  <a:pt x="300" y="762"/>
                </a:lnTo>
                <a:lnTo>
                  <a:pt x="312" y="762"/>
                </a:lnTo>
                <a:lnTo>
                  <a:pt x="318" y="762"/>
                </a:lnTo>
                <a:lnTo>
                  <a:pt x="330" y="762"/>
                </a:lnTo>
                <a:lnTo>
                  <a:pt x="336" y="762"/>
                </a:lnTo>
                <a:lnTo>
                  <a:pt x="342" y="762"/>
                </a:lnTo>
                <a:lnTo>
                  <a:pt x="354" y="762"/>
                </a:lnTo>
                <a:lnTo>
                  <a:pt x="360" y="762"/>
                </a:lnTo>
                <a:lnTo>
                  <a:pt x="366" y="762"/>
                </a:lnTo>
                <a:lnTo>
                  <a:pt x="378" y="762"/>
                </a:lnTo>
                <a:lnTo>
                  <a:pt x="384" y="762"/>
                </a:lnTo>
                <a:lnTo>
                  <a:pt x="396" y="762"/>
                </a:lnTo>
                <a:lnTo>
                  <a:pt x="402" y="762"/>
                </a:lnTo>
                <a:lnTo>
                  <a:pt x="408" y="762"/>
                </a:lnTo>
                <a:lnTo>
                  <a:pt x="420" y="762"/>
                </a:lnTo>
                <a:lnTo>
                  <a:pt x="426" y="762"/>
                </a:lnTo>
                <a:lnTo>
                  <a:pt x="438" y="762"/>
                </a:lnTo>
                <a:lnTo>
                  <a:pt x="444" y="762"/>
                </a:lnTo>
                <a:lnTo>
                  <a:pt x="450" y="762"/>
                </a:lnTo>
                <a:lnTo>
                  <a:pt x="462" y="762"/>
                </a:lnTo>
                <a:lnTo>
                  <a:pt x="468" y="762"/>
                </a:lnTo>
                <a:lnTo>
                  <a:pt x="480" y="762"/>
                </a:lnTo>
                <a:lnTo>
                  <a:pt x="486" y="762"/>
                </a:lnTo>
                <a:lnTo>
                  <a:pt x="492" y="762"/>
                </a:lnTo>
                <a:lnTo>
                  <a:pt x="504" y="762"/>
                </a:lnTo>
                <a:lnTo>
                  <a:pt x="510" y="762"/>
                </a:lnTo>
                <a:lnTo>
                  <a:pt x="522" y="762"/>
                </a:lnTo>
                <a:lnTo>
                  <a:pt x="528" y="762"/>
                </a:lnTo>
                <a:lnTo>
                  <a:pt x="534" y="762"/>
                </a:lnTo>
                <a:lnTo>
                  <a:pt x="546" y="762"/>
                </a:lnTo>
                <a:lnTo>
                  <a:pt x="552" y="762"/>
                </a:lnTo>
                <a:lnTo>
                  <a:pt x="564" y="762"/>
                </a:lnTo>
                <a:lnTo>
                  <a:pt x="570" y="762"/>
                </a:lnTo>
                <a:lnTo>
                  <a:pt x="576" y="762"/>
                </a:lnTo>
                <a:lnTo>
                  <a:pt x="588" y="762"/>
                </a:lnTo>
                <a:lnTo>
                  <a:pt x="594" y="762"/>
                </a:lnTo>
                <a:lnTo>
                  <a:pt x="606" y="762"/>
                </a:lnTo>
                <a:lnTo>
                  <a:pt x="612" y="762"/>
                </a:lnTo>
                <a:lnTo>
                  <a:pt x="618" y="762"/>
                </a:lnTo>
                <a:lnTo>
                  <a:pt x="630" y="762"/>
                </a:lnTo>
                <a:lnTo>
                  <a:pt x="636" y="762"/>
                </a:lnTo>
                <a:lnTo>
                  <a:pt x="648" y="762"/>
                </a:lnTo>
                <a:lnTo>
                  <a:pt x="654" y="762"/>
                </a:lnTo>
                <a:lnTo>
                  <a:pt x="660" y="762"/>
                </a:lnTo>
                <a:lnTo>
                  <a:pt x="672" y="762"/>
                </a:lnTo>
                <a:lnTo>
                  <a:pt x="678" y="762"/>
                </a:lnTo>
                <a:lnTo>
                  <a:pt x="690" y="762"/>
                </a:lnTo>
                <a:lnTo>
                  <a:pt x="696" y="762"/>
                </a:lnTo>
                <a:lnTo>
                  <a:pt x="702" y="762"/>
                </a:lnTo>
                <a:lnTo>
                  <a:pt x="714" y="762"/>
                </a:lnTo>
                <a:lnTo>
                  <a:pt x="720" y="762"/>
                </a:lnTo>
                <a:lnTo>
                  <a:pt x="732" y="762"/>
                </a:lnTo>
                <a:lnTo>
                  <a:pt x="738" y="762"/>
                </a:lnTo>
                <a:lnTo>
                  <a:pt x="744" y="762"/>
                </a:lnTo>
                <a:lnTo>
                  <a:pt x="756" y="762"/>
                </a:lnTo>
                <a:lnTo>
                  <a:pt x="762" y="762"/>
                </a:lnTo>
                <a:lnTo>
                  <a:pt x="774" y="762"/>
                </a:lnTo>
                <a:lnTo>
                  <a:pt x="780" y="762"/>
                </a:lnTo>
                <a:lnTo>
                  <a:pt x="786" y="762"/>
                </a:lnTo>
                <a:lnTo>
                  <a:pt x="798" y="762"/>
                </a:lnTo>
                <a:lnTo>
                  <a:pt x="804" y="762"/>
                </a:lnTo>
                <a:lnTo>
                  <a:pt x="816" y="762"/>
                </a:lnTo>
                <a:lnTo>
                  <a:pt x="822" y="762"/>
                </a:lnTo>
                <a:lnTo>
                  <a:pt x="828" y="762"/>
                </a:lnTo>
                <a:lnTo>
                  <a:pt x="840" y="762"/>
                </a:lnTo>
                <a:lnTo>
                  <a:pt x="846" y="762"/>
                </a:lnTo>
                <a:lnTo>
                  <a:pt x="858" y="762"/>
                </a:lnTo>
                <a:lnTo>
                  <a:pt x="864" y="762"/>
                </a:lnTo>
                <a:lnTo>
                  <a:pt x="870" y="762"/>
                </a:lnTo>
                <a:lnTo>
                  <a:pt x="882" y="762"/>
                </a:lnTo>
                <a:lnTo>
                  <a:pt x="888" y="762"/>
                </a:lnTo>
                <a:lnTo>
                  <a:pt x="900" y="762"/>
                </a:lnTo>
                <a:lnTo>
                  <a:pt x="906" y="762"/>
                </a:lnTo>
                <a:lnTo>
                  <a:pt x="912" y="762"/>
                </a:lnTo>
                <a:lnTo>
                  <a:pt x="924" y="762"/>
                </a:lnTo>
                <a:lnTo>
                  <a:pt x="930" y="762"/>
                </a:lnTo>
                <a:lnTo>
                  <a:pt x="942" y="762"/>
                </a:lnTo>
                <a:lnTo>
                  <a:pt x="948" y="762"/>
                </a:lnTo>
                <a:lnTo>
                  <a:pt x="954" y="762"/>
                </a:lnTo>
                <a:lnTo>
                  <a:pt x="966" y="762"/>
                </a:lnTo>
                <a:lnTo>
                  <a:pt x="972" y="762"/>
                </a:lnTo>
                <a:lnTo>
                  <a:pt x="984" y="756"/>
                </a:lnTo>
                <a:lnTo>
                  <a:pt x="990" y="756"/>
                </a:lnTo>
                <a:lnTo>
                  <a:pt x="996" y="756"/>
                </a:lnTo>
                <a:lnTo>
                  <a:pt x="1008" y="750"/>
                </a:lnTo>
                <a:lnTo>
                  <a:pt x="1014" y="750"/>
                </a:lnTo>
                <a:lnTo>
                  <a:pt x="1020" y="750"/>
                </a:lnTo>
                <a:lnTo>
                  <a:pt x="1032" y="744"/>
                </a:lnTo>
                <a:lnTo>
                  <a:pt x="1038" y="744"/>
                </a:lnTo>
                <a:lnTo>
                  <a:pt x="1050" y="744"/>
                </a:lnTo>
                <a:lnTo>
                  <a:pt x="1056" y="738"/>
                </a:lnTo>
                <a:lnTo>
                  <a:pt x="1062" y="738"/>
                </a:lnTo>
                <a:lnTo>
                  <a:pt x="1074" y="738"/>
                </a:lnTo>
                <a:lnTo>
                  <a:pt x="1080" y="738"/>
                </a:lnTo>
                <a:lnTo>
                  <a:pt x="1092" y="732"/>
                </a:lnTo>
                <a:lnTo>
                  <a:pt x="1098" y="732"/>
                </a:lnTo>
                <a:lnTo>
                  <a:pt x="1104" y="732"/>
                </a:lnTo>
                <a:lnTo>
                  <a:pt x="1116" y="726"/>
                </a:lnTo>
                <a:lnTo>
                  <a:pt x="1122" y="726"/>
                </a:lnTo>
                <a:lnTo>
                  <a:pt x="1134" y="726"/>
                </a:lnTo>
                <a:lnTo>
                  <a:pt x="1140" y="720"/>
                </a:lnTo>
                <a:lnTo>
                  <a:pt x="1146" y="720"/>
                </a:lnTo>
                <a:lnTo>
                  <a:pt x="1158" y="720"/>
                </a:lnTo>
                <a:lnTo>
                  <a:pt x="1164" y="714"/>
                </a:lnTo>
                <a:lnTo>
                  <a:pt x="1176" y="714"/>
                </a:lnTo>
                <a:lnTo>
                  <a:pt x="1182" y="714"/>
                </a:lnTo>
                <a:lnTo>
                  <a:pt x="1188" y="708"/>
                </a:lnTo>
                <a:lnTo>
                  <a:pt x="1200" y="708"/>
                </a:lnTo>
                <a:lnTo>
                  <a:pt x="1206" y="708"/>
                </a:lnTo>
                <a:lnTo>
                  <a:pt x="1218" y="708"/>
                </a:lnTo>
                <a:lnTo>
                  <a:pt x="1224" y="702"/>
                </a:lnTo>
                <a:lnTo>
                  <a:pt x="1230" y="702"/>
                </a:lnTo>
                <a:lnTo>
                  <a:pt x="1242" y="702"/>
                </a:lnTo>
                <a:lnTo>
                  <a:pt x="1248" y="696"/>
                </a:lnTo>
                <a:lnTo>
                  <a:pt x="1260" y="696"/>
                </a:lnTo>
                <a:lnTo>
                  <a:pt x="1266" y="696"/>
                </a:lnTo>
                <a:lnTo>
                  <a:pt x="1272" y="690"/>
                </a:lnTo>
                <a:lnTo>
                  <a:pt x="1284" y="690"/>
                </a:lnTo>
                <a:lnTo>
                  <a:pt x="1290" y="690"/>
                </a:lnTo>
                <a:lnTo>
                  <a:pt x="1302" y="684"/>
                </a:lnTo>
                <a:lnTo>
                  <a:pt x="1308" y="684"/>
                </a:lnTo>
                <a:lnTo>
                  <a:pt x="1314" y="684"/>
                </a:lnTo>
                <a:lnTo>
                  <a:pt x="1326" y="678"/>
                </a:lnTo>
                <a:lnTo>
                  <a:pt x="1332" y="678"/>
                </a:lnTo>
                <a:lnTo>
                  <a:pt x="1344" y="678"/>
                </a:lnTo>
                <a:lnTo>
                  <a:pt x="1350" y="672"/>
                </a:lnTo>
                <a:lnTo>
                  <a:pt x="1356" y="672"/>
                </a:lnTo>
                <a:lnTo>
                  <a:pt x="1368" y="672"/>
                </a:lnTo>
                <a:lnTo>
                  <a:pt x="1374" y="672"/>
                </a:lnTo>
                <a:lnTo>
                  <a:pt x="1386" y="666"/>
                </a:lnTo>
                <a:lnTo>
                  <a:pt x="1392" y="666"/>
                </a:lnTo>
                <a:lnTo>
                  <a:pt x="1398" y="666"/>
                </a:lnTo>
                <a:lnTo>
                  <a:pt x="1410" y="660"/>
                </a:lnTo>
                <a:lnTo>
                  <a:pt x="1416" y="660"/>
                </a:lnTo>
                <a:lnTo>
                  <a:pt x="1428" y="660"/>
                </a:lnTo>
                <a:lnTo>
                  <a:pt x="1434" y="654"/>
                </a:lnTo>
                <a:lnTo>
                  <a:pt x="1440" y="654"/>
                </a:lnTo>
                <a:lnTo>
                  <a:pt x="1452" y="654"/>
                </a:lnTo>
                <a:lnTo>
                  <a:pt x="1458" y="648"/>
                </a:lnTo>
                <a:lnTo>
                  <a:pt x="1470" y="648"/>
                </a:lnTo>
                <a:lnTo>
                  <a:pt x="1476" y="648"/>
                </a:lnTo>
                <a:lnTo>
                  <a:pt x="1482" y="642"/>
                </a:lnTo>
                <a:lnTo>
                  <a:pt x="1494" y="642"/>
                </a:lnTo>
                <a:lnTo>
                  <a:pt x="1500" y="642"/>
                </a:lnTo>
                <a:lnTo>
                  <a:pt x="1512" y="642"/>
                </a:lnTo>
                <a:lnTo>
                  <a:pt x="1518" y="636"/>
                </a:lnTo>
                <a:lnTo>
                  <a:pt x="1524" y="636"/>
                </a:lnTo>
                <a:lnTo>
                  <a:pt x="1536" y="636"/>
                </a:lnTo>
                <a:lnTo>
                  <a:pt x="1542" y="630"/>
                </a:lnTo>
                <a:lnTo>
                  <a:pt x="1554" y="630"/>
                </a:lnTo>
                <a:lnTo>
                  <a:pt x="1560" y="630"/>
                </a:lnTo>
                <a:lnTo>
                  <a:pt x="1566" y="624"/>
                </a:lnTo>
                <a:lnTo>
                  <a:pt x="1578" y="624"/>
                </a:lnTo>
                <a:lnTo>
                  <a:pt x="1584" y="624"/>
                </a:lnTo>
                <a:lnTo>
                  <a:pt x="1596" y="618"/>
                </a:lnTo>
                <a:lnTo>
                  <a:pt x="1602" y="618"/>
                </a:lnTo>
                <a:lnTo>
                  <a:pt x="1608" y="618"/>
                </a:lnTo>
                <a:lnTo>
                  <a:pt x="1620" y="612"/>
                </a:lnTo>
                <a:lnTo>
                  <a:pt x="1626" y="612"/>
                </a:lnTo>
                <a:lnTo>
                  <a:pt x="1638" y="612"/>
                </a:lnTo>
                <a:lnTo>
                  <a:pt x="1644" y="606"/>
                </a:lnTo>
                <a:lnTo>
                  <a:pt x="1650" y="606"/>
                </a:lnTo>
                <a:lnTo>
                  <a:pt x="1662" y="606"/>
                </a:lnTo>
                <a:lnTo>
                  <a:pt x="1668" y="606"/>
                </a:lnTo>
                <a:lnTo>
                  <a:pt x="1680" y="600"/>
                </a:lnTo>
                <a:lnTo>
                  <a:pt x="1686" y="600"/>
                </a:lnTo>
                <a:lnTo>
                  <a:pt x="1692" y="600"/>
                </a:lnTo>
                <a:lnTo>
                  <a:pt x="1704" y="594"/>
                </a:lnTo>
                <a:lnTo>
                  <a:pt x="1710" y="594"/>
                </a:lnTo>
                <a:lnTo>
                  <a:pt x="1716" y="594"/>
                </a:lnTo>
                <a:lnTo>
                  <a:pt x="1728" y="588"/>
                </a:lnTo>
                <a:lnTo>
                  <a:pt x="1734" y="588"/>
                </a:lnTo>
                <a:lnTo>
                  <a:pt x="1746" y="588"/>
                </a:lnTo>
                <a:lnTo>
                  <a:pt x="1752" y="582"/>
                </a:lnTo>
                <a:lnTo>
                  <a:pt x="1758" y="582"/>
                </a:lnTo>
                <a:lnTo>
                  <a:pt x="1770" y="582"/>
                </a:lnTo>
                <a:lnTo>
                  <a:pt x="1776" y="576"/>
                </a:lnTo>
                <a:lnTo>
                  <a:pt x="1788" y="576"/>
                </a:lnTo>
                <a:lnTo>
                  <a:pt x="1794" y="576"/>
                </a:lnTo>
                <a:lnTo>
                  <a:pt x="1800" y="576"/>
                </a:lnTo>
                <a:lnTo>
                  <a:pt x="1812" y="570"/>
                </a:lnTo>
                <a:lnTo>
                  <a:pt x="1818" y="570"/>
                </a:lnTo>
                <a:lnTo>
                  <a:pt x="1830" y="570"/>
                </a:lnTo>
                <a:lnTo>
                  <a:pt x="1836" y="564"/>
                </a:lnTo>
                <a:lnTo>
                  <a:pt x="1842" y="564"/>
                </a:lnTo>
                <a:lnTo>
                  <a:pt x="1854" y="564"/>
                </a:lnTo>
                <a:lnTo>
                  <a:pt x="1860" y="558"/>
                </a:lnTo>
                <a:lnTo>
                  <a:pt x="1872" y="558"/>
                </a:lnTo>
                <a:lnTo>
                  <a:pt x="1878" y="558"/>
                </a:lnTo>
                <a:lnTo>
                  <a:pt x="1884" y="552"/>
                </a:lnTo>
                <a:lnTo>
                  <a:pt x="1896" y="552"/>
                </a:lnTo>
                <a:lnTo>
                  <a:pt x="1902" y="552"/>
                </a:lnTo>
                <a:lnTo>
                  <a:pt x="1914" y="546"/>
                </a:lnTo>
                <a:lnTo>
                  <a:pt x="1920" y="546"/>
                </a:lnTo>
                <a:lnTo>
                  <a:pt x="1926" y="546"/>
                </a:lnTo>
                <a:lnTo>
                  <a:pt x="1938" y="540"/>
                </a:lnTo>
                <a:lnTo>
                  <a:pt x="1944" y="540"/>
                </a:lnTo>
                <a:lnTo>
                  <a:pt x="1956" y="540"/>
                </a:lnTo>
                <a:lnTo>
                  <a:pt x="1962" y="540"/>
                </a:lnTo>
                <a:lnTo>
                  <a:pt x="1968" y="534"/>
                </a:lnTo>
                <a:lnTo>
                  <a:pt x="1980" y="534"/>
                </a:lnTo>
                <a:lnTo>
                  <a:pt x="1986" y="534"/>
                </a:lnTo>
                <a:lnTo>
                  <a:pt x="1998" y="528"/>
                </a:lnTo>
                <a:lnTo>
                  <a:pt x="2004" y="528"/>
                </a:lnTo>
                <a:lnTo>
                  <a:pt x="2010" y="528"/>
                </a:lnTo>
                <a:lnTo>
                  <a:pt x="2022" y="522"/>
                </a:lnTo>
                <a:lnTo>
                  <a:pt x="2028" y="522"/>
                </a:lnTo>
                <a:lnTo>
                  <a:pt x="2040" y="522"/>
                </a:lnTo>
                <a:lnTo>
                  <a:pt x="2046" y="516"/>
                </a:lnTo>
                <a:lnTo>
                  <a:pt x="2052" y="516"/>
                </a:lnTo>
                <a:lnTo>
                  <a:pt x="2064" y="516"/>
                </a:lnTo>
                <a:lnTo>
                  <a:pt x="2070" y="510"/>
                </a:lnTo>
                <a:lnTo>
                  <a:pt x="2082" y="510"/>
                </a:lnTo>
                <a:lnTo>
                  <a:pt x="2088" y="510"/>
                </a:lnTo>
                <a:lnTo>
                  <a:pt x="2094" y="510"/>
                </a:lnTo>
                <a:lnTo>
                  <a:pt x="2106" y="504"/>
                </a:lnTo>
                <a:lnTo>
                  <a:pt x="2112" y="504"/>
                </a:lnTo>
                <a:lnTo>
                  <a:pt x="2124" y="504"/>
                </a:lnTo>
                <a:lnTo>
                  <a:pt x="2130" y="498"/>
                </a:lnTo>
                <a:lnTo>
                  <a:pt x="2136" y="498"/>
                </a:lnTo>
                <a:lnTo>
                  <a:pt x="2148" y="498"/>
                </a:lnTo>
                <a:lnTo>
                  <a:pt x="2154" y="492"/>
                </a:lnTo>
                <a:lnTo>
                  <a:pt x="2166" y="492"/>
                </a:lnTo>
                <a:lnTo>
                  <a:pt x="2172" y="492"/>
                </a:lnTo>
                <a:lnTo>
                  <a:pt x="2178" y="486"/>
                </a:lnTo>
                <a:lnTo>
                  <a:pt x="2190" y="486"/>
                </a:lnTo>
                <a:lnTo>
                  <a:pt x="2196" y="486"/>
                </a:lnTo>
                <a:lnTo>
                  <a:pt x="2208" y="480"/>
                </a:lnTo>
                <a:lnTo>
                  <a:pt x="2214" y="480"/>
                </a:lnTo>
                <a:lnTo>
                  <a:pt x="2220" y="480"/>
                </a:lnTo>
                <a:lnTo>
                  <a:pt x="2232" y="474"/>
                </a:lnTo>
                <a:lnTo>
                  <a:pt x="2238" y="474"/>
                </a:lnTo>
                <a:lnTo>
                  <a:pt x="2250" y="474"/>
                </a:lnTo>
                <a:lnTo>
                  <a:pt x="2256" y="474"/>
                </a:lnTo>
                <a:lnTo>
                  <a:pt x="2262" y="468"/>
                </a:lnTo>
                <a:lnTo>
                  <a:pt x="2274" y="468"/>
                </a:lnTo>
                <a:lnTo>
                  <a:pt x="2280" y="468"/>
                </a:lnTo>
                <a:lnTo>
                  <a:pt x="2292" y="462"/>
                </a:lnTo>
                <a:lnTo>
                  <a:pt x="2298" y="462"/>
                </a:lnTo>
                <a:lnTo>
                  <a:pt x="2304" y="456"/>
                </a:lnTo>
                <a:lnTo>
                  <a:pt x="2316" y="450"/>
                </a:lnTo>
                <a:lnTo>
                  <a:pt x="2322" y="450"/>
                </a:lnTo>
                <a:lnTo>
                  <a:pt x="2334" y="444"/>
                </a:lnTo>
                <a:lnTo>
                  <a:pt x="2340" y="438"/>
                </a:lnTo>
                <a:lnTo>
                  <a:pt x="2346" y="438"/>
                </a:lnTo>
                <a:lnTo>
                  <a:pt x="2358" y="432"/>
                </a:lnTo>
                <a:lnTo>
                  <a:pt x="2364" y="432"/>
                </a:lnTo>
                <a:lnTo>
                  <a:pt x="2370" y="426"/>
                </a:lnTo>
                <a:lnTo>
                  <a:pt x="2382" y="420"/>
                </a:lnTo>
                <a:lnTo>
                  <a:pt x="2388" y="420"/>
                </a:lnTo>
                <a:lnTo>
                  <a:pt x="2400" y="414"/>
                </a:lnTo>
                <a:lnTo>
                  <a:pt x="2406" y="414"/>
                </a:lnTo>
                <a:lnTo>
                  <a:pt x="2412" y="408"/>
                </a:lnTo>
                <a:lnTo>
                  <a:pt x="2424" y="402"/>
                </a:lnTo>
                <a:lnTo>
                  <a:pt x="2430" y="402"/>
                </a:lnTo>
                <a:lnTo>
                  <a:pt x="2442" y="396"/>
                </a:lnTo>
                <a:lnTo>
                  <a:pt x="2448" y="396"/>
                </a:lnTo>
                <a:lnTo>
                  <a:pt x="2454" y="390"/>
                </a:lnTo>
                <a:lnTo>
                  <a:pt x="2466" y="384"/>
                </a:lnTo>
                <a:lnTo>
                  <a:pt x="2472" y="384"/>
                </a:lnTo>
                <a:lnTo>
                  <a:pt x="2484" y="378"/>
                </a:lnTo>
                <a:lnTo>
                  <a:pt x="2490" y="378"/>
                </a:lnTo>
                <a:lnTo>
                  <a:pt x="2496" y="372"/>
                </a:lnTo>
                <a:lnTo>
                  <a:pt x="2508" y="366"/>
                </a:lnTo>
                <a:lnTo>
                  <a:pt x="2514" y="366"/>
                </a:lnTo>
                <a:lnTo>
                  <a:pt x="2526" y="360"/>
                </a:lnTo>
                <a:lnTo>
                  <a:pt x="2532" y="360"/>
                </a:lnTo>
                <a:lnTo>
                  <a:pt x="2538" y="354"/>
                </a:lnTo>
                <a:lnTo>
                  <a:pt x="2550" y="348"/>
                </a:lnTo>
                <a:lnTo>
                  <a:pt x="2556" y="348"/>
                </a:lnTo>
                <a:lnTo>
                  <a:pt x="2568" y="342"/>
                </a:lnTo>
                <a:lnTo>
                  <a:pt x="2574" y="342"/>
                </a:lnTo>
                <a:lnTo>
                  <a:pt x="2580" y="336"/>
                </a:lnTo>
                <a:lnTo>
                  <a:pt x="2592" y="330"/>
                </a:lnTo>
                <a:lnTo>
                  <a:pt x="2598" y="330"/>
                </a:lnTo>
                <a:lnTo>
                  <a:pt x="2610" y="324"/>
                </a:lnTo>
                <a:lnTo>
                  <a:pt x="2616" y="324"/>
                </a:lnTo>
                <a:lnTo>
                  <a:pt x="2622" y="318"/>
                </a:lnTo>
                <a:lnTo>
                  <a:pt x="2634" y="312"/>
                </a:lnTo>
                <a:lnTo>
                  <a:pt x="2640" y="312"/>
                </a:lnTo>
                <a:lnTo>
                  <a:pt x="2652" y="306"/>
                </a:lnTo>
                <a:lnTo>
                  <a:pt x="2658" y="306"/>
                </a:lnTo>
                <a:lnTo>
                  <a:pt x="2664" y="300"/>
                </a:lnTo>
                <a:lnTo>
                  <a:pt x="2676" y="294"/>
                </a:lnTo>
                <a:lnTo>
                  <a:pt x="2682" y="294"/>
                </a:lnTo>
                <a:lnTo>
                  <a:pt x="2694" y="288"/>
                </a:lnTo>
                <a:lnTo>
                  <a:pt x="2700" y="288"/>
                </a:lnTo>
                <a:lnTo>
                  <a:pt x="2706" y="282"/>
                </a:lnTo>
                <a:lnTo>
                  <a:pt x="2718" y="276"/>
                </a:lnTo>
                <a:lnTo>
                  <a:pt x="2724" y="276"/>
                </a:lnTo>
                <a:lnTo>
                  <a:pt x="2736" y="270"/>
                </a:lnTo>
                <a:lnTo>
                  <a:pt x="2742" y="264"/>
                </a:lnTo>
                <a:lnTo>
                  <a:pt x="2748" y="264"/>
                </a:lnTo>
                <a:lnTo>
                  <a:pt x="2760" y="258"/>
                </a:lnTo>
                <a:lnTo>
                  <a:pt x="2766" y="258"/>
                </a:lnTo>
                <a:lnTo>
                  <a:pt x="2778" y="252"/>
                </a:lnTo>
                <a:lnTo>
                  <a:pt x="2784" y="246"/>
                </a:lnTo>
                <a:lnTo>
                  <a:pt x="2790" y="246"/>
                </a:lnTo>
                <a:lnTo>
                  <a:pt x="2802" y="240"/>
                </a:lnTo>
                <a:lnTo>
                  <a:pt x="2808" y="240"/>
                </a:lnTo>
                <a:lnTo>
                  <a:pt x="2820" y="234"/>
                </a:lnTo>
                <a:lnTo>
                  <a:pt x="2826" y="228"/>
                </a:lnTo>
                <a:lnTo>
                  <a:pt x="2832" y="228"/>
                </a:lnTo>
                <a:lnTo>
                  <a:pt x="2844" y="222"/>
                </a:lnTo>
                <a:lnTo>
                  <a:pt x="2850" y="222"/>
                </a:lnTo>
                <a:lnTo>
                  <a:pt x="2862" y="216"/>
                </a:lnTo>
                <a:lnTo>
                  <a:pt x="2868" y="210"/>
                </a:lnTo>
                <a:lnTo>
                  <a:pt x="2874" y="210"/>
                </a:lnTo>
                <a:lnTo>
                  <a:pt x="2886" y="204"/>
                </a:lnTo>
                <a:lnTo>
                  <a:pt x="2892" y="204"/>
                </a:lnTo>
                <a:lnTo>
                  <a:pt x="2904" y="198"/>
                </a:lnTo>
                <a:lnTo>
                  <a:pt x="2910" y="192"/>
                </a:lnTo>
                <a:lnTo>
                  <a:pt x="2916" y="192"/>
                </a:lnTo>
                <a:lnTo>
                  <a:pt x="2928" y="186"/>
                </a:lnTo>
                <a:lnTo>
                  <a:pt x="2934" y="186"/>
                </a:lnTo>
                <a:lnTo>
                  <a:pt x="2946" y="180"/>
                </a:lnTo>
                <a:lnTo>
                  <a:pt x="2952" y="174"/>
                </a:lnTo>
                <a:lnTo>
                  <a:pt x="2958" y="174"/>
                </a:lnTo>
                <a:lnTo>
                  <a:pt x="2970" y="168"/>
                </a:lnTo>
                <a:lnTo>
                  <a:pt x="2976" y="168"/>
                </a:lnTo>
                <a:lnTo>
                  <a:pt x="2988" y="162"/>
                </a:lnTo>
                <a:lnTo>
                  <a:pt x="2994" y="156"/>
                </a:lnTo>
                <a:lnTo>
                  <a:pt x="3000" y="156"/>
                </a:lnTo>
                <a:lnTo>
                  <a:pt x="3012" y="150"/>
                </a:lnTo>
                <a:lnTo>
                  <a:pt x="3018" y="150"/>
                </a:lnTo>
                <a:lnTo>
                  <a:pt x="3024" y="144"/>
                </a:lnTo>
                <a:lnTo>
                  <a:pt x="3036" y="138"/>
                </a:lnTo>
                <a:lnTo>
                  <a:pt x="3042" y="138"/>
                </a:lnTo>
                <a:lnTo>
                  <a:pt x="3054" y="132"/>
                </a:lnTo>
                <a:lnTo>
                  <a:pt x="3060" y="132"/>
                </a:lnTo>
                <a:lnTo>
                  <a:pt x="3066" y="126"/>
                </a:lnTo>
                <a:lnTo>
                  <a:pt x="3078" y="120"/>
                </a:lnTo>
                <a:lnTo>
                  <a:pt x="3084" y="120"/>
                </a:lnTo>
                <a:lnTo>
                  <a:pt x="3096" y="114"/>
                </a:lnTo>
                <a:lnTo>
                  <a:pt x="3102" y="114"/>
                </a:lnTo>
                <a:lnTo>
                  <a:pt x="3108" y="108"/>
                </a:lnTo>
                <a:lnTo>
                  <a:pt x="3120" y="102"/>
                </a:lnTo>
                <a:lnTo>
                  <a:pt x="3126" y="102"/>
                </a:lnTo>
                <a:lnTo>
                  <a:pt x="3138" y="96"/>
                </a:lnTo>
                <a:lnTo>
                  <a:pt x="3144" y="96"/>
                </a:lnTo>
                <a:lnTo>
                  <a:pt x="3150" y="90"/>
                </a:lnTo>
                <a:lnTo>
                  <a:pt x="3162" y="84"/>
                </a:lnTo>
                <a:lnTo>
                  <a:pt x="3168" y="84"/>
                </a:lnTo>
                <a:lnTo>
                  <a:pt x="3180" y="78"/>
                </a:lnTo>
                <a:lnTo>
                  <a:pt x="3186" y="72"/>
                </a:lnTo>
                <a:lnTo>
                  <a:pt x="3192" y="72"/>
                </a:lnTo>
                <a:lnTo>
                  <a:pt x="3204" y="66"/>
                </a:lnTo>
                <a:lnTo>
                  <a:pt x="3210" y="66"/>
                </a:lnTo>
                <a:lnTo>
                  <a:pt x="3222" y="60"/>
                </a:lnTo>
                <a:lnTo>
                  <a:pt x="3228" y="54"/>
                </a:lnTo>
                <a:lnTo>
                  <a:pt x="3234" y="54"/>
                </a:lnTo>
                <a:lnTo>
                  <a:pt x="3246" y="48"/>
                </a:lnTo>
                <a:lnTo>
                  <a:pt x="3252" y="48"/>
                </a:lnTo>
                <a:lnTo>
                  <a:pt x="3264" y="42"/>
                </a:lnTo>
                <a:lnTo>
                  <a:pt x="3270" y="36"/>
                </a:lnTo>
                <a:lnTo>
                  <a:pt x="3276" y="36"/>
                </a:lnTo>
                <a:lnTo>
                  <a:pt x="3288" y="30"/>
                </a:lnTo>
                <a:lnTo>
                  <a:pt x="3294" y="30"/>
                </a:lnTo>
                <a:lnTo>
                  <a:pt x="3306" y="24"/>
                </a:lnTo>
                <a:lnTo>
                  <a:pt x="3312" y="18"/>
                </a:lnTo>
                <a:lnTo>
                  <a:pt x="3318" y="18"/>
                </a:lnTo>
                <a:lnTo>
                  <a:pt x="3330" y="12"/>
                </a:lnTo>
                <a:lnTo>
                  <a:pt x="3336" y="12"/>
                </a:lnTo>
                <a:lnTo>
                  <a:pt x="3348" y="6"/>
                </a:lnTo>
                <a:lnTo>
                  <a:pt x="3354" y="0"/>
                </a:lnTo>
                <a:lnTo>
                  <a:pt x="3348" y="6"/>
                </a:lnTo>
                <a:lnTo>
                  <a:pt x="3336" y="12"/>
                </a:lnTo>
                <a:lnTo>
                  <a:pt x="3330" y="12"/>
                </a:lnTo>
                <a:lnTo>
                  <a:pt x="3318" y="18"/>
                </a:lnTo>
                <a:lnTo>
                  <a:pt x="3312" y="18"/>
                </a:lnTo>
                <a:lnTo>
                  <a:pt x="3306" y="24"/>
                </a:lnTo>
                <a:lnTo>
                  <a:pt x="3294" y="30"/>
                </a:lnTo>
                <a:lnTo>
                  <a:pt x="3288" y="30"/>
                </a:lnTo>
                <a:lnTo>
                  <a:pt x="3276" y="36"/>
                </a:lnTo>
                <a:lnTo>
                  <a:pt x="3270" y="36"/>
                </a:lnTo>
                <a:lnTo>
                  <a:pt x="3264" y="42"/>
                </a:lnTo>
                <a:lnTo>
                  <a:pt x="3252" y="48"/>
                </a:lnTo>
                <a:lnTo>
                  <a:pt x="3246" y="48"/>
                </a:lnTo>
                <a:lnTo>
                  <a:pt x="3234" y="54"/>
                </a:lnTo>
                <a:lnTo>
                  <a:pt x="3228" y="54"/>
                </a:lnTo>
                <a:lnTo>
                  <a:pt x="3222" y="60"/>
                </a:lnTo>
                <a:lnTo>
                  <a:pt x="3210" y="66"/>
                </a:lnTo>
                <a:lnTo>
                  <a:pt x="3204" y="66"/>
                </a:lnTo>
                <a:lnTo>
                  <a:pt x="3192" y="72"/>
                </a:lnTo>
                <a:lnTo>
                  <a:pt x="3186" y="72"/>
                </a:lnTo>
                <a:lnTo>
                  <a:pt x="3180" y="78"/>
                </a:lnTo>
                <a:lnTo>
                  <a:pt x="3168" y="84"/>
                </a:lnTo>
                <a:lnTo>
                  <a:pt x="3162" y="84"/>
                </a:lnTo>
                <a:lnTo>
                  <a:pt x="3150" y="90"/>
                </a:lnTo>
                <a:lnTo>
                  <a:pt x="3144" y="96"/>
                </a:lnTo>
                <a:lnTo>
                  <a:pt x="3138" y="96"/>
                </a:lnTo>
                <a:lnTo>
                  <a:pt x="3126" y="102"/>
                </a:lnTo>
                <a:lnTo>
                  <a:pt x="3120" y="102"/>
                </a:lnTo>
                <a:lnTo>
                  <a:pt x="3108" y="108"/>
                </a:lnTo>
                <a:lnTo>
                  <a:pt x="3102" y="114"/>
                </a:lnTo>
                <a:lnTo>
                  <a:pt x="3096" y="114"/>
                </a:lnTo>
                <a:lnTo>
                  <a:pt x="3084" y="120"/>
                </a:lnTo>
                <a:lnTo>
                  <a:pt x="3078" y="120"/>
                </a:lnTo>
                <a:lnTo>
                  <a:pt x="3066" y="126"/>
                </a:lnTo>
                <a:lnTo>
                  <a:pt x="3060" y="132"/>
                </a:lnTo>
                <a:lnTo>
                  <a:pt x="3054" y="132"/>
                </a:lnTo>
                <a:lnTo>
                  <a:pt x="3042" y="138"/>
                </a:lnTo>
                <a:lnTo>
                  <a:pt x="3036" y="138"/>
                </a:lnTo>
                <a:lnTo>
                  <a:pt x="3024" y="144"/>
                </a:lnTo>
                <a:lnTo>
                  <a:pt x="3018" y="150"/>
                </a:lnTo>
                <a:lnTo>
                  <a:pt x="3012" y="150"/>
                </a:lnTo>
                <a:lnTo>
                  <a:pt x="3000" y="156"/>
                </a:lnTo>
                <a:lnTo>
                  <a:pt x="2994" y="156"/>
                </a:lnTo>
                <a:lnTo>
                  <a:pt x="2988" y="162"/>
                </a:lnTo>
                <a:lnTo>
                  <a:pt x="2976" y="168"/>
                </a:lnTo>
                <a:lnTo>
                  <a:pt x="2970" y="168"/>
                </a:lnTo>
                <a:lnTo>
                  <a:pt x="2958" y="174"/>
                </a:lnTo>
                <a:lnTo>
                  <a:pt x="2952" y="174"/>
                </a:lnTo>
                <a:lnTo>
                  <a:pt x="2946" y="180"/>
                </a:lnTo>
                <a:lnTo>
                  <a:pt x="2934" y="186"/>
                </a:lnTo>
                <a:lnTo>
                  <a:pt x="2928" y="186"/>
                </a:lnTo>
                <a:lnTo>
                  <a:pt x="2916" y="192"/>
                </a:lnTo>
                <a:lnTo>
                  <a:pt x="2910" y="192"/>
                </a:lnTo>
                <a:lnTo>
                  <a:pt x="2904" y="198"/>
                </a:lnTo>
                <a:lnTo>
                  <a:pt x="2892" y="204"/>
                </a:lnTo>
                <a:lnTo>
                  <a:pt x="2886" y="204"/>
                </a:lnTo>
                <a:lnTo>
                  <a:pt x="2874" y="210"/>
                </a:lnTo>
                <a:lnTo>
                  <a:pt x="2868" y="210"/>
                </a:lnTo>
                <a:lnTo>
                  <a:pt x="2862" y="216"/>
                </a:lnTo>
                <a:lnTo>
                  <a:pt x="2850" y="222"/>
                </a:lnTo>
                <a:lnTo>
                  <a:pt x="2844" y="222"/>
                </a:lnTo>
                <a:lnTo>
                  <a:pt x="2832" y="228"/>
                </a:lnTo>
                <a:lnTo>
                  <a:pt x="2826" y="228"/>
                </a:lnTo>
                <a:lnTo>
                  <a:pt x="2820" y="234"/>
                </a:lnTo>
                <a:lnTo>
                  <a:pt x="2808" y="240"/>
                </a:lnTo>
                <a:lnTo>
                  <a:pt x="2802" y="240"/>
                </a:lnTo>
                <a:lnTo>
                  <a:pt x="2790" y="246"/>
                </a:lnTo>
                <a:lnTo>
                  <a:pt x="2784" y="246"/>
                </a:lnTo>
                <a:lnTo>
                  <a:pt x="2778" y="252"/>
                </a:lnTo>
                <a:lnTo>
                  <a:pt x="2766" y="258"/>
                </a:lnTo>
                <a:lnTo>
                  <a:pt x="2760" y="258"/>
                </a:lnTo>
                <a:lnTo>
                  <a:pt x="2748" y="264"/>
                </a:lnTo>
                <a:lnTo>
                  <a:pt x="2742" y="264"/>
                </a:lnTo>
                <a:lnTo>
                  <a:pt x="2736" y="270"/>
                </a:lnTo>
                <a:lnTo>
                  <a:pt x="2724" y="276"/>
                </a:lnTo>
                <a:lnTo>
                  <a:pt x="2718" y="276"/>
                </a:lnTo>
                <a:lnTo>
                  <a:pt x="2706" y="282"/>
                </a:lnTo>
                <a:lnTo>
                  <a:pt x="2700" y="288"/>
                </a:lnTo>
                <a:lnTo>
                  <a:pt x="2694" y="288"/>
                </a:lnTo>
                <a:lnTo>
                  <a:pt x="2682" y="294"/>
                </a:lnTo>
                <a:lnTo>
                  <a:pt x="2676" y="294"/>
                </a:lnTo>
                <a:lnTo>
                  <a:pt x="2664" y="300"/>
                </a:lnTo>
                <a:lnTo>
                  <a:pt x="2658" y="306"/>
                </a:lnTo>
                <a:lnTo>
                  <a:pt x="2652" y="306"/>
                </a:lnTo>
                <a:lnTo>
                  <a:pt x="2640" y="312"/>
                </a:lnTo>
                <a:lnTo>
                  <a:pt x="2634" y="312"/>
                </a:lnTo>
                <a:lnTo>
                  <a:pt x="2622" y="318"/>
                </a:lnTo>
                <a:lnTo>
                  <a:pt x="2616" y="324"/>
                </a:lnTo>
                <a:lnTo>
                  <a:pt x="2610" y="324"/>
                </a:lnTo>
                <a:lnTo>
                  <a:pt x="2598" y="330"/>
                </a:lnTo>
                <a:lnTo>
                  <a:pt x="2592" y="330"/>
                </a:lnTo>
                <a:lnTo>
                  <a:pt x="2580" y="336"/>
                </a:lnTo>
                <a:lnTo>
                  <a:pt x="2574" y="342"/>
                </a:lnTo>
                <a:lnTo>
                  <a:pt x="2568" y="342"/>
                </a:lnTo>
                <a:lnTo>
                  <a:pt x="2556" y="348"/>
                </a:lnTo>
                <a:lnTo>
                  <a:pt x="2550" y="348"/>
                </a:lnTo>
                <a:lnTo>
                  <a:pt x="2538" y="354"/>
                </a:lnTo>
                <a:lnTo>
                  <a:pt x="2532" y="360"/>
                </a:lnTo>
                <a:lnTo>
                  <a:pt x="2526" y="360"/>
                </a:lnTo>
                <a:lnTo>
                  <a:pt x="2514" y="366"/>
                </a:lnTo>
                <a:lnTo>
                  <a:pt x="2508" y="366"/>
                </a:lnTo>
                <a:lnTo>
                  <a:pt x="2496" y="372"/>
                </a:lnTo>
                <a:lnTo>
                  <a:pt x="2490" y="378"/>
                </a:lnTo>
                <a:lnTo>
                  <a:pt x="2484" y="378"/>
                </a:lnTo>
                <a:lnTo>
                  <a:pt x="2472" y="384"/>
                </a:lnTo>
                <a:lnTo>
                  <a:pt x="2466" y="384"/>
                </a:lnTo>
                <a:lnTo>
                  <a:pt x="2454" y="390"/>
                </a:lnTo>
                <a:lnTo>
                  <a:pt x="2448" y="396"/>
                </a:lnTo>
                <a:lnTo>
                  <a:pt x="2442" y="396"/>
                </a:lnTo>
                <a:lnTo>
                  <a:pt x="2430" y="402"/>
                </a:lnTo>
                <a:lnTo>
                  <a:pt x="2424" y="402"/>
                </a:lnTo>
                <a:lnTo>
                  <a:pt x="2412" y="408"/>
                </a:lnTo>
                <a:lnTo>
                  <a:pt x="2406" y="414"/>
                </a:lnTo>
                <a:lnTo>
                  <a:pt x="2400" y="414"/>
                </a:lnTo>
                <a:lnTo>
                  <a:pt x="2388" y="420"/>
                </a:lnTo>
                <a:lnTo>
                  <a:pt x="2382" y="420"/>
                </a:lnTo>
                <a:lnTo>
                  <a:pt x="2370" y="426"/>
                </a:lnTo>
                <a:lnTo>
                  <a:pt x="2364" y="432"/>
                </a:lnTo>
                <a:lnTo>
                  <a:pt x="2358" y="432"/>
                </a:lnTo>
                <a:lnTo>
                  <a:pt x="2346" y="438"/>
                </a:lnTo>
                <a:lnTo>
                  <a:pt x="2340" y="438"/>
                </a:lnTo>
                <a:lnTo>
                  <a:pt x="2334" y="444"/>
                </a:lnTo>
                <a:lnTo>
                  <a:pt x="2322" y="450"/>
                </a:lnTo>
                <a:lnTo>
                  <a:pt x="2316" y="450"/>
                </a:lnTo>
                <a:lnTo>
                  <a:pt x="2304" y="456"/>
                </a:lnTo>
                <a:lnTo>
                  <a:pt x="2298" y="462"/>
                </a:lnTo>
                <a:lnTo>
                  <a:pt x="2292" y="462"/>
                </a:lnTo>
                <a:lnTo>
                  <a:pt x="2280" y="468"/>
                </a:lnTo>
                <a:lnTo>
                  <a:pt x="2274" y="468"/>
                </a:lnTo>
                <a:lnTo>
                  <a:pt x="2262" y="474"/>
                </a:lnTo>
                <a:lnTo>
                  <a:pt x="2256" y="480"/>
                </a:lnTo>
                <a:lnTo>
                  <a:pt x="2250" y="480"/>
                </a:lnTo>
                <a:lnTo>
                  <a:pt x="2238" y="486"/>
                </a:lnTo>
                <a:lnTo>
                  <a:pt x="2232" y="486"/>
                </a:lnTo>
                <a:lnTo>
                  <a:pt x="2220" y="492"/>
                </a:lnTo>
                <a:lnTo>
                  <a:pt x="2214" y="498"/>
                </a:lnTo>
                <a:lnTo>
                  <a:pt x="2208" y="498"/>
                </a:lnTo>
                <a:lnTo>
                  <a:pt x="2196" y="504"/>
                </a:lnTo>
                <a:lnTo>
                  <a:pt x="2190" y="504"/>
                </a:lnTo>
                <a:lnTo>
                  <a:pt x="2178" y="510"/>
                </a:lnTo>
                <a:lnTo>
                  <a:pt x="2172" y="516"/>
                </a:lnTo>
                <a:lnTo>
                  <a:pt x="2166" y="516"/>
                </a:lnTo>
                <a:lnTo>
                  <a:pt x="2154" y="522"/>
                </a:lnTo>
                <a:lnTo>
                  <a:pt x="2148" y="522"/>
                </a:lnTo>
                <a:lnTo>
                  <a:pt x="2136" y="528"/>
                </a:lnTo>
                <a:lnTo>
                  <a:pt x="2130" y="534"/>
                </a:lnTo>
                <a:lnTo>
                  <a:pt x="2124" y="534"/>
                </a:lnTo>
                <a:lnTo>
                  <a:pt x="2112" y="540"/>
                </a:lnTo>
                <a:lnTo>
                  <a:pt x="2106" y="540"/>
                </a:lnTo>
                <a:lnTo>
                  <a:pt x="2094" y="546"/>
                </a:lnTo>
                <a:lnTo>
                  <a:pt x="2088" y="552"/>
                </a:lnTo>
                <a:lnTo>
                  <a:pt x="2082" y="552"/>
                </a:lnTo>
                <a:lnTo>
                  <a:pt x="2070" y="558"/>
                </a:lnTo>
                <a:lnTo>
                  <a:pt x="2064" y="558"/>
                </a:lnTo>
                <a:lnTo>
                  <a:pt x="2052" y="564"/>
                </a:lnTo>
                <a:lnTo>
                  <a:pt x="2046" y="570"/>
                </a:lnTo>
                <a:lnTo>
                  <a:pt x="2040" y="570"/>
                </a:lnTo>
                <a:lnTo>
                  <a:pt x="2028" y="576"/>
                </a:lnTo>
                <a:lnTo>
                  <a:pt x="2022" y="576"/>
                </a:lnTo>
                <a:lnTo>
                  <a:pt x="2010" y="582"/>
                </a:lnTo>
                <a:lnTo>
                  <a:pt x="2004" y="588"/>
                </a:lnTo>
                <a:lnTo>
                  <a:pt x="1998" y="588"/>
                </a:lnTo>
                <a:lnTo>
                  <a:pt x="1986" y="594"/>
                </a:lnTo>
                <a:lnTo>
                  <a:pt x="1980" y="594"/>
                </a:lnTo>
                <a:lnTo>
                  <a:pt x="1968" y="600"/>
                </a:lnTo>
                <a:lnTo>
                  <a:pt x="1962" y="606"/>
                </a:lnTo>
                <a:lnTo>
                  <a:pt x="1956" y="606"/>
                </a:lnTo>
                <a:lnTo>
                  <a:pt x="1944" y="612"/>
                </a:lnTo>
                <a:lnTo>
                  <a:pt x="1938" y="612"/>
                </a:lnTo>
                <a:lnTo>
                  <a:pt x="1926" y="618"/>
                </a:lnTo>
                <a:lnTo>
                  <a:pt x="1920" y="624"/>
                </a:lnTo>
                <a:lnTo>
                  <a:pt x="1914" y="624"/>
                </a:lnTo>
                <a:lnTo>
                  <a:pt x="1902" y="630"/>
                </a:lnTo>
                <a:lnTo>
                  <a:pt x="1896" y="630"/>
                </a:lnTo>
                <a:lnTo>
                  <a:pt x="1884" y="636"/>
                </a:lnTo>
                <a:lnTo>
                  <a:pt x="1878" y="642"/>
                </a:lnTo>
                <a:lnTo>
                  <a:pt x="1872" y="642"/>
                </a:lnTo>
                <a:lnTo>
                  <a:pt x="1860" y="648"/>
                </a:lnTo>
                <a:lnTo>
                  <a:pt x="1854" y="654"/>
                </a:lnTo>
                <a:lnTo>
                  <a:pt x="1842" y="654"/>
                </a:lnTo>
                <a:lnTo>
                  <a:pt x="1836" y="660"/>
                </a:lnTo>
                <a:lnTo>
                  <a:pt x="1830" y="660"/>
                </a:lnTo>
                <a:lnTo>
                  <a:pt x="1818" y="666"/>
                </a:lnTo>
                <a:lnTo>
                  <a:pt x="1812" y="672"/>
                </a:lnTo>
                <a:lnTo>
                  <a:pt x="1800" y="672"/>
                </a:lnTo>
                <a:lnTo>
                  <a:pt x="1794" y="678"/>
                </a:lnTo>
                <a:lnTo>
                  <a:pt x="1788" y="678"/>
                </a:lnTo>
                <a:lnTo>
                  <a:pt x="1776" y="684"/>
                </a:lnTo>
                <a:lnTo>
                  <a:pt x="1770" y="690"/>
                </a:lnTo>
                <a:lnTo>
                  <a:pt x="1758" y="690"/>
                </a:lnTo>
                <a:lnTo>
                  <a:pt x="1752" y="696"/>
                </a:lnTo>
                <a:lnTo>
                  <a:pt x="1746" y="696"/>
                </a:lnTo>
                <a:lnTo>
                  <a:pt x="1734" y="702"/>
                </a:lnTo>
                <a:lnTo>
                  <a:pt x="1728" y="708"/>
                </a:lnTo>
                <a:lnTo>
                  <a:pt x="1716" y="708"/>
                </a:lnTo>
                <a:lnTo>
                  <a:pt x="1710" y="714"/>
                </a:lnTo>
                <a:lnTo>
                  <a:pt x="1704" y="714"/>
                </a:lnTo>
                <a:lnTo>
                  <a:pt x="1692" y="720"/>
                </a:lnTo>
                <a:lnTo>
                  <a:pt x="1686" y="726"/>
                </a:lnTo>
                <a:lnTo>
                  <a:pt x="1680" y="726"/>
                </a:lnTo>
                <a:lnTo>
                  <a:pt x="1668" y="732"/>
                </a:lnTo>
                <a:lnTo>
                  <a:pt x="1662" y="732"/>
                </a:lnTo>
                <a:lnTo>
                  <a:pt x="1650" y="738"/>
                </a:lnTo>
                <a:lnTo>
                  <a:pt x="1644" y="744"/>
                </a:lnTo>
                <a:lnTo>
                  <a:pt x="1638" y="744"/>
                </a:lnTo>
                <a:lnTo>
                  <a:pt x="1626" y="750"/>
                </a:lnTo>
                <a:lnTo>
                  <a:pt x="1620" y="750"/>
                </a:lnTo>
                <a:lnTo>
                  <a:pt x="1608" y="756"/>
                </a:lnTo>
                <a:lnTo>
                  <a:pt x="1602" y="762"/>
                </a:lnTo>
                <a:lnTo>
                  <a:pt x="1596" y="762"/>
                </a:lnTo>
                <a:lnTo>
                  <a:pt x="1584" y="768"/>
                </a:lnTo>
                <a:lnTo>
                  <a:pt x="1578" y="768"/>
                </a:lnTo>
                <a:lnTo>
                  <a:pt x="1566" y="774"/>
                </a:lnTo>
                <a:lnTo>
                  <a:pt x="1560" y="780"/>
                </a:lnTo>
                <a:lnTo>
                  <a:pt x="1554" y="780"/>
                </a:lnTo>
                <a:lnTo>
                  <a:pt x="1542" y="786"/>
                </a:lnTo>
                <a:lnTo>
                  <a:pt x="1536" y="786"/>
                </a:lnTo>
                <a:lnTo>
                  <a:pt x="1524" y="792"/>
                </a:lnTo>
                <a:lnTo>
                  <a:pt x="1518" y="798"/>
                </a:lnTo>
                <a:lnTo>
                  <a:pt x="1512" y="798"/>
                </a:lnTo>
                <a:lnTo>
                  <a:pt x="1500" y="804"/>
                </a:lnTo>
                <a:lnTo>
                  <a:pt x="1494" y="804"/>
                </a:lnTo>
                <a:lnTo>
                  <a:pt x="1482" y="810"/>
                </a:lnTo>
                <a:lnTo>
                  <a:pt x="1476" y="816"/>
                </a:lnTo>
                <a:lnTo>
                  <a:pt x="1470" y="816"/>
                </a:lnTo>
                <a:lnTo>
                  <a:pt x="1458" y="822"/>
                </a:lnTo>
                <a:lnTo>
                  <a:pt x="1452" y="828"/>
                </a:lnTo>
                <a:lnTo>
                  <a:pt x="1440" y="828"/>
                </a:lnTo>
                <a:lnTo>
                  <a:pt x="1434" y="834"/>
                </a:lnTo>
                <a:lnTo>
                  <a:pt x="1428" y="834"/>
                </a:lnTo>
                <a:lnTo>
                  <a:pt x="1416" y="840"/>
                </a:lnTo>
                <a:lnTo>
                  <a:pt x="1410" y="846"/>
                </a:lnTo>
                <a:lnTo>
                  <a:pt x="1398" y="846"/>
                </a:lnTo>
                <a:lnTo>
                  <a:pt x="1392" y="852"/>
                </a:lnTo>
                <a:lnTo>
                  <a:pt x="1386" y="852"/>
                </a:lnTo>
                <a:lnTo>
                  <a:pt x="1374" y="858"/>
                </a:lnTo>
                <a:lnTo>
                  <a:pt x="1368" y="864"/>
                </a:lnTo>
                <a:lnTo>
                  <a:pt x="1356" y="864"/>
                </a:lnTo>
                <a:lnTo>
                  <a:pt x="1350" y="870"/>
                </a:lnTo>
                <a:lnTo>
                  <a:pt x="1344" y="870"/>
                </a:lnTo>
                <a:lnTo>
                  <a:pt x="1332" y="876"/>
                </a:lnTo>
                <a:lnTo>
                  <a:pt x="1326" y="882"/>
                </a:lnTo>
                <a:lnTo>
                  <a:pt x="1314" y="882"/>
                </a:lnTo>
                <a:lnTo>
                  <a:pt x="1308" y="888"/>
                </a:lnTo>
                <a:lnTo>
                  <a:pt x="1302" y="888"/>
                </a:lnTo>
                <a:lnTo>
                  <a:pt x="1290" y="894"/>
                </a:lnTo>
                <a:lnTo>
                  <a:pt x="1284" y="900"/>
                </a:lnTo>
                <a:lnTo>
                  <a:pt x="1272" y="900"/>
                </a:lnTo>
                <a:lnTo>
                  <a:pt x="1266" y="906"/>
                </a:lnTo>
                <a:lnTo>
                  <a:pt x="1260" y="906"/>
                </a:lnTo>
                <a:lnTo>
                  <a:pt x="1248" y="912"/>
                </a:lnTo>
                <a:lnTo>
                  <a:pt x="1242" y="918"/>
                </a:lnTo>
                <a:lnTo>
                  <a:pt x="1230" y="918"/>
                </a:lnTo>
                <a:lnTo>
                  <a:pt x="1224" y="924"/>
                </a:lnTo>
                <a:lnTo>
                  <a:pt x="1218" y="924"/>
                </a:lnTo>
                <a:lnTo>
                  <a:pt x="1206" y="930"/>
                </a:lnTo>
                <a:lnTo>
                  <a:pt x="1200" y="936"/>
                </a:lnTo>
                <a:lnTo>
                  <a:pt x="1188" y="936"/>
                </a:lnTo>
                <a:lnTo>
                  <a:pt x="1182" y="942"/>
                </a:lnTo>
                <a:lnTo>
                  <a:pt x="1176" y="942"/>
                </a:lnTo>
                <a:lnTo>
                  <a:pt x="1164" y="948"/>
                </a:lnTo>
                <a:lnTo>
                  <a:pt x="1158" y="954"/>
                </a:lnTo>
                <a:lnTo>
                  <a:pt x="1146" y="954"/>
                </a:lnTo>
                <a:lnTo>
                  <a:pt x="1140" y="960"/>
                </a:lnTo>
                <a:lnTo>
                  <a:pt x="1134" y="960"/>
                </a:lnTo>
                <a:lnTo>
                  <a:pt x="1122" y="966"/>
                </a:lnTo>
                <a:lnTo>
                  <a:pt x="1116" y="972"/>
                </a:lnTo>
                <a:lnTo>
                  <a:pt x="1104" y="972"/>
                </a:lnTo>
                <a:lnTo>
                  <a:pt x="1098" y="978"/>
                </a:lnTo>
                <a:lnTo>
                  <a:pt x="1092" y="978"/>
                </a:lnTo>
                <a:lnTo>
                  <a:pt x="1080" y="984"/>
                </a:lnTo>
                <a:lnTo>
                  <a:pt x="1074" y="990"/>
                </a:lnTo>
                <a:lnTo>
                  <a:pt x="1062" y="990"/>
                </a:lnTo>
                <a:lnTo>
                  <a:pt x="1056" y="996"/>
                </a:lnTo>
                <a:lnTo>
                  <a:pt x="1050" y="996"/>
                </a:lnTo>
                <a:lnTo>
                  <a:pt x="1038" y="1002"/>
                </a:lnTo>
                <a:lnTo>
                  <a:pt x="1032" y="1008"/>
                </a:lnTo>
                <a:lnTo>
                  <a:pt x="1020" y="1008"/>
                </a:lnTo>
                <a:lnTo>
                  <a:pt x="1014" y="1014"/>
                </a:lnTo>
                <a:lnTo>
                  <a:pt x="1008" y="1020"/>
                </a:lnTo>
                <a:lnTo>
                  <a:pt x="996" y="1020"/>
                </a:lnTo>
                <a:lnTo>
                  <a:pt x="990" y="1026"/>
                </a:lnTo>
                <a:lnTo>
                  <a:pt x="984" y="1026"/>
                </a:lnTo>
                <a:lnTo>
                  <a:pt x="972" y="1032"/>
                </a:lnTo>
                <a:lnTo>
                  <a:pt x="966" y="1038"/>
                </a:lnTo>
                <a:lnTo>
                  <a:pt x="954" y="1038"/>
                </a:lnTo>
                <a:lnTo>
                  <a:pt x="948" y="1044"/>
                </a:lnTo>
                <a:lnTo>
                  <a:pt x="942" y="1044"/>
                </a:lnTo>
                <a:lnTo>
                  <a:pt x="930" y="1050"/>
                </a:lnTo>
                <a:lnTo>
                  <a:pt x="924" y="1056"/>
                </a:lnTo>
                <a:lnTo>
                  <a:pt x="912" y="1056"/>
                </a:lnTo>
                <a:lnTo>
                  <a:pt x="906" y="1062"/>
                </a:lnTo>
                <a:lnTo>
                  <a:pt x="900" y="1062"/>
                </a:lnTo>
                <a:lnTo>
                  <a:pt x="888" y="1068"/>
                </a:lnTo>
                <a:lnTo>
                  <a:pt x="882" y="1074"/>
                </a:lnTo>
                <a:lnTo>
                  <a:pt x="870" y="1074"/>
                </a:lnTo>
                <a:lnTo>
                  <a:pt x="864" y="1080"/>
                </a:lnTo>
                <a:lnTo>
                  <a:pt x="858" y="1080"/>
                </a:lnTo>
                <a:lnTo>
                  <a:pt x="846" y="1086"/>
                </a:lnTo>
                <a:lnTo>
                  <a:pt x="840" y="1092"/>
                </a:lnTo>
                <a:lnTo>
                  <a:pt x="828" y="1092"/>
                </a:lnTo>
                <a:lnTo>
                  <a:pt x="822" y="1098"/>
                </a:lnTo>
                <a:lnTo>
                  <a:pt x="816" y="1098"/>
                </a:lnTo>
                <a:lnTo>
                  <a:pt x="804" y="1104"/>
                </a:lnTo>
                <a:lnTo>
                  <a:pt x="798" y="1110"/>
                </a:lnTo>
                <a:lnTo>
                  <a:pt x="786" y="1110"/>
                </a:lnTo>
                <a:lnTo>
                  <a:pt x="780" y="1116"/>
                </a:lnTo>
                <a:lnTo>
                  <a:pt x="774" y="1116"/>
                </a:lnTo>
                <a:lnTo>
                  <a:pt x="762" y="1122"/>
                </a:lnTo>
                <a:lnTo>
                  <a:pt x="756" y="1128"/>
                </a:lnTo>
                <a:lnTo>
                  <a:pt x="744" y="1128"/>
                </a:lnTo>
                <a:lnTo>
                  <a:pt x="738" y="1134"/>
                </a:lnTo>
                <a:lnTo>
                  <a:pt x="732" y="1134"/>
                </a:lnTo>
                <a:lnTo>
                  <a:pt x="720" y="1140"/>
                </a:lnTo>
                <a:lnTo>
                  <a:pt x="714" y="1146"/>
                </a:lnTo>
                <a:lnTo>
                  <a:pt x="702" y="1146"/>
                </a:lnTo>
                <a:lnTo>
                  <a:pt x="696" y="1152"/>
                </a:lnTo>
                <a:lnTo>
                  <a:pt x="690" y="1152"/>
                </a:lnTo>
                <a:lnTo>
                  <a:pt x="678" y="1158"/>
                </a:lnTo>
                <a:lnTo>
                  <a:pt x="672" y="1164"/>
                </a:lnTo>
                <a:lnTo>
                  <a:pt x="660" y="1164"/>
                </a:lnTo>
                <a:lnTo>
                  <a:pt x="654" y="1170"/>
                </a:lnTo>
                <a:lnTo>
                  <a:pt x="648" y="1170"/>
                </a:lnTo>
                <a:lnTo>
                  <a:pt x="636" y="1176"/>
                </a:lnTo>
                <a:lnTo>
                  <a:pt x="630" y="1182"/>
                </a:lnTo>
                <a:lnTo>
                  <a:pt x="618" y="1182"/>
                </a:lnTo>
                <a:lnTo>
                  <a:pt x="612" y="1188"/>
                </a:lnTo>
                <a:lnTo>
                  <a:pt x="606" y="1194"/>
                </a:lnTo>
                <a:lnTo>
                  <a:pt x="594" y="1194"/>
                </a:lnTo>
                <a:lnTo>
                  <a:pt x="588" y="1200"/>
                </a:lnTo>
                <a:lnTo>
                  <a:pt x="576" y="1200"/>
                </a:lnTo>
                <a:lnTo>
                  <a:pt x="570" y="1206"/>
                </a:lnTo>
                <a:lnTo>
                  <a:pt x="564" y="1212"/>
                </a:lnTo>
                <a:lnTo>
                  <a:pt x="552" y="1212"/>
                </a:lnTo>
                <a:lnTo>
                  <a:pt x="546" y="1218"/>
                </a:lnTo>
                <a:lnTo>
                  <a:pt x="534" y="1218"/>
                </a:lnTo>
                <a:lnTo>
                  <a:pt x="528" y="1224"/>
                </a:lnTo>
                <a:lnTo>
                  <a:pt x="522" y="1230"/>
                </a:lnTo>
                <a:lnTo>
                  <a:pt x="510" y="1230"/>
                </a:lnTo>
                <a:lnTo>
                  <a:pt x="504" y="1236"/>
                </a:lnTo>
                <a:lnTo>
                  <a:pt x="492" y="1236"/>
                </a:lnTo>
                <a:lnTo>
                  <a:pt x="486" y="1242"/>
                </a:lnTo>
                <a:lnTo>
                  <a:pt x="480" y="1248"/>
                </a:lnTo>
                <a:lnTo>
                  <a:pt x="468" y="1248"/>
                </a:lnTo>
                <a:lnTo>
                  <a:pt x="462" y="1254"/>
                </a:lnTo>
                <a:lnTo>
                  <a:pt x="450" y="1254"/>
                </a:lnTo>
                <a:lnTo>
                  <a:pt x="444" y="1260"/>
                </a:lnTo>
                <a:lnTo>
                  <a:pt x="438" y="1266"/>
                </a:lnTo>
                <a:lnTo>
                  <a:pt x="426" y="1266"/>
                </a:lnTo>
                <a:lnTo>
                  <a:pt x="420" y="1272"/>
                </a:lnTo>
                <a:lnTo>
                  <a:pt x="408" y="1272"/>
                </a:lnTo>
                <a:lnTo>
                  <a:pt x="402" y="1278"/>
                </a:lnTo>
                <a:lnTo>
                  <a:pt x="396" y="1284"/>
                </a:lnTo>
                <a:lnTo>
                  <a:pt x="384" y="1284"/>
                </a:lnTo>
                <a:lnTo>
                  <a:pt x="378" y="1290"/>
                </a:lnTo>
                <a:lnTo>
                  <a:pt x="366" y="1290"/>
                </a:lnTo>
                <a:lnTo>
                  <a:pt x="360" y="1296"/>
                </a:lnTo>
                <a:lnTo>
                  <a:pt x="354" y="1302"/>
                </a:lnTo>
                <a:lnTo>
                  <a:pt x="342" y="1302"/>
                </a:lnTo>
                <a:lnTo>
                  <a:pt x="336" y="1308"/>
                </a:lnTo>
                <a:lnTo>
                  <a:pt x="330" y="1308"/>
                </a:lnTo>
                <a:lnTo>
                  <a:pt x="318" y="1314"/>
                </a:lnTo>
                <a:lnTo>
                  <a:pt x="312" y="1320"/>
                </a:lnTo>
                <a:lnTo>
                  <a:pt x="300" y="1320"/>
                </a:lnTo>
                <a:lnTo>
                  <a:pt x="294" y="1326"/>
                </a:lnTo>
                <a:lnTo>
                  <a:pt x="288" y="1326"/>
                </a:lnTo>
                <a:lnTo>
                  <a:pt x="276" y="1332"/>
                </a:lnTo>
                <a:lnTo>
                  <a:pt x="270" y="1338"/>
                </a:lnTo>
                <a:lnTo>
                  <a:pt x="258" y="1338"/>
                </a:lnTo>
                <a:lnTo>
                  <a:pt x="252" y="1344"/>
                </a:lnTo>
                <a:lnTo>
                  <a:pt x="246" y="1344"/>
                </a:lnTo>
                <a:lnTo>
                  <a:pt x="234" y="1350"/>
                </a:lnTo>
                <a:lnTo>
                  <a:pt x="228" y="1356"/>
                </a:lnTo>
                <a:lnTo>
                  <a:pt x="216" y="1356"/>
                </a:lnTo>
                <a:lnTo>
                  <a:pt x="210" y="1362"/>
                </a:lnTo>
                <a:lnTo>
                  <a:pt x="204" y="1368"/>
                </a:lnTo>
                <a:lnTo>
                  <a:pt x="192" y="1368"/>
                </a:lnTo>
                <a:lnTo>
                  <a:pt x="186" y="1374"/>
                </a:lnTo>
                <a:lnTo>
                  <a:pt x="174" y="1374"/>
                </a:lnTo>
                <a:lnTo>
                  <a:pt x="168" y="1380"/>
                </a:lnTo>
                <a:lnTo>
                  <a:pt x="162" y="1386"/>
                </a:lnTo>
                <a:lnTo>
                  <a:pt x="150" y="1386"/>
                </a:lnTo>
                <a:lnTo>
                  <a:pt x="144" y="1392"/>
                </a:lnTo>
                <a:lnTo>
                  <a:pt x="132" y="1392"/>
                </a:lnTo>
                <a:lnTo>
                  <a:pt x="126" y="1398"/>
                </a:lnTo>
                <a:lnTo>
                  <a:pt x="120" y="1404"/>
                </a:lnTo>
                <a:lnTo>
                  <a:pt x="108" y="1404"/>
                </a:lnTo>
                <a:lnTo>
                  <a:pt x="102" y="1410"/>
                </a:lnTo>
                <a:lnTo>
                  <a:pt x="90" y="1410"/>
                </a:lnTo>
                <a:lnTo>
                  <a:pt x="84" y="1416"/>
                </a:lnTo>
                <a:lnTo>
                  <a:pt x="78" y="1422"/>
                </a:lnTo>
                <a:lnTo>
                  <a:pt x="66" y="1422"/>
                </a:lnTo>
                <a:lnTo>
                  <a:pt x="60" y="1428"/>
                </a:lnTo>
                <a:lnTo>
                  <a:pt x="48" y="1428"/>
                </a:lnTo>
                <a:lnTo>
                  <a:pt x="42" y="1434"/>
                </a:lnTo>
                <a:lnTo>
                  <a:pt x="36" y="1440"/>
                </a:lnTo>
                <a:lnTo>
                  <a:pt x="24" y="1440"/>
                </a:lnTo>
                <a:lnTo>
                  <a:pt x="18" y="1446"/>
                </a:lnTo>
                <a:lnTo>
                  <a:pt x="6" y="1446"/>
                </a:lnTo>
                <a:lnTo>
                  <a:pt x="0" y="1452"/>
                </a:lnTo>
              </a:path>
            </a:pathLst>
          </a:custGeom>
          <a:noFill/>
          <a:ln w="3175">
            <a:solidFill>
              <a:schemeClr val="tx1"/>
            </a:solidFill>
            <a:prstDash val="sysDot"/>
            <a:round/>
            <a:headEnd/>
            <a:tailEnd/>
          </a:ln>
          <a:extLst>
            <a:ext uri="{909E8E84-426E-40dd-AFC4-6F175D3DCCD1}">
              <a14:hiddenFill xmlns="" xmlns:a14="http://schemas.microsoft.com/office/drawing/2010/main">
                <a:solidFill>
                  <a:srgbClr val="FFFFFF"/>
                </a:solidFill>
              </a14:hiddenFill>
            </a:ext>
          </a:extLst>
        </p:spPr>
        <p:txBody>
          <a:bodyPr/>
          <a:lstStyle/>
          <a:p>
            <a:endParaRPr lang="sv-SE"/>
          </a:p>
        </p:txBody>
      </p:sp>
      <p:sp>
        <p:nvSpPr>
          <p:cNvPr id="45082" name="Rectangle 24"/>
          <p:cNvSpPr>
            <a:spLocks noChangeArrowheads="1"/>
          </p:cNvSpPr>
          <p:nvPr/>
        </p:nvSpPr>
        <p:spPr bwMode="auto">
          <a:xfrm>
            <a:off x="1418834" y="4499192"/>
            <a:ext cx="346075"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r>
              <a:rPr lang="fr-FR" altLang="sv-SE" sz="1200">
                <a:solidFill>
                  <a:schemeClr val="bg2"/>
                </a:solidFill>
              </a:rPr>
              <a:t>1.90</a:t>
            </a:r>
          </a:p>
        </p:txBody>
      </p:sp>
      <p:sp>
        <p:nvSpPr>
          <p:cNvPr id="45083" name="Rectangle 25"/>
          <p:cNvSpPr>
            <a:spLocks noChangeArrowheads="1"/>
          </p:cNvSpPr>
          <p:nvPr/>
        </p:nvSpPr>
        <p:spPr bwMode="auto">
          <a:xfrm>
            <a:off x="1418834" y="3957855"/>
            <a:ext cx="346075"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r>
              <a:rPr lang="fr-FR" altLang="sv-SE" sz="1200">
                <a:solidFill>
                  <a:schemeClr val="bg2"/>
                </a:solidFill>
              </a:rPr>
              <a:t>2.72</a:t>
            </a:r>
          </a:p>
        </p:txBody>
      </p:sp>
      <p:sp>
        <p:nvSpPr>
          <p:cNvPr id="45084" name="Text Box 26"/>
          <p:cNvSpPr txBox="1">
            <a:spLocks noChangeArrowheads="1"/>
          </p:cNvSpPr>
          <p:nvPr/>
        </p:nvSpPr>
        <p:spPr bwMode="auto">
          <a:xfrm>
            <a:off x="5271697" y="4969092"/>
            <a:ext cx="2033587"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r>
              <a:rPr lang="fr-FR" altLang="sv-SE" sz="1800"/>
              <a:t>Pension cotisée </a:t>
            </a:r>
          </a:p>
        </p:txBody>
      </p:sp>
      <p:sp>
        <p:nvSpPr>
          <p:cNvPr id="45085" name="Text Box 27"/>
          <p:cNvSpPr txBox="1">
            <a:spLocks noChangeArrowheads="1"/>
          </p:cNvSpPr>
          <p:nvPr/>
        </p:nvSpPr>
        <p:spPr bwMode="auto">
          <a:xfrm>
            <a:off x="1864922" y="4777005"/>
            <a:ext cx="2097087"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r>
              <a:rPr lang="fr-FR" altLang="sv-SE" sz="1800"/>
              <a:t>Pension garantie</a:t>
            </a:r>
          </a:p>
        </p:txBody>
      </p:sp>
      <p:sp>
        <p:nvSpPr>
          <p:cNvPr id="45086" name="Text Box 28"/>
          <p:cNvSpPr txBox="1">
            <a:spLocks noChangeArrowheads="1"/>
          </p:cNvSpPr>
          <p:nvPr/>
        </p:nvSpPr>
        <p:spPr bwMode="auto">
          <a:xfrm>
            <a:off x="3213100" y="3390692"/>
            <a:ext cx="69652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r>
              <a:rPr lang="fr-FR" altLang="sv-SE" sz="1200" dirty="0">
                <a:solidFill>
                  <a:schemeClr val="tx1">
                    <a:lumMod val="50000"/>
                    <a:lumOff val="50000"/>
                  </a:schemeClr>
                </a:solidFill>
              </a:rPr>
              <a:t>Marié</a:t>
            </a:r>
          </a:p>
        </p:txBody>
      </p:sp>
      <p:sp>
        <p:nvSpPr>
          <p:cNvPr id="45087" name="Text Box 29"/>
          <p:cNvSpPr txBox="1">
            <a:spLocks noChangeArrowheads="1"/>
          </p:cNvSpPr>
          <p:nvPr/>
        </p:nvSpPr>
        <p:spPr bwMode="auto">
          <a:xfrm>
            <a:off x="2063750" y="3251318"/>
            <a:ext cx="11176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r>
              <a:rPr lang="fr-FR" altLang="sv-SE" sz="1200" dirty="0"/>
              <a:t>Célibataire</a:t>
            </a:r>
          </a:p>
        </p:txBody>
      </p:sp>
      <p:sp>
        <p:nvSpPr>
          <p:cNvPr id="45088" name="Text Box 30"/>
          <p:cNvSpPr txBox="1">
            <a:spLocks noChangeArrowheads="1"/>
          </p:cNvSpPr>
          <p:nvPr/>
        </p:nvSpPr>
        <p:spPr bwMode="auto">
          <a:xfrm>
            <a:off x="6013059" y="5978742"/>
            <a:ext cx="53022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r>
              <a:rPr lang="fr-FR" altLang="sv-SE" sz="1200">
                <a:solidFill>
                  <a:schemeClr val="bg2"/>
                </a:solidFill>
              </a:rPr>
              <a:t>2.72</a:t>
            </a:r>
          </a:p>
        </p:txBody>
      </p:sp>
      <p:sp>
        <p:nvSpPr>
          <p:cNvPr id="45089" name="Text Box 31"/>
          <p:cNvSpPr txBox="1">
            <a:spLocks noChangeArrowheads="1"/>
          </p:cNvSpPr>
          <p:nvPr/>
        </p:nvSpPr>
        <p:spPr bwMode="auto">
          <a:xfrm>
            <a:off x="6552809" y="5978742"/>
            <a:ext cx="53022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r>
              <a:rPr lang="fr-FR" altLang="sv-SE" sz="1200"/>
              <a:t>3.07</a:t>
            </a:r>
          </a:p>
        </p:txBody>
      </p:sp>
      <p:sp>
        <p:nvSpPr>
          <p:cNvPr id="45090" name="Text Box 32"/>
          <p:cNvSpPr txBox="1">
            <a:spLocks noChangeArrowheads="1"/>
          </p:cNvSpPr>
          <p:nvPr/>
        </p:nvSpPr>
        <p:spPr bwMode="auto">
          <a:xfrm>
            <a:off x="3373047" y="5978742"/>
            <a:ext cx="53022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r>
              <a:rPr lang="fr-FR" altLang="sv-SE" sz="1200">
                <a:solidFill>
                  <a:schemeClr val="bg2"/>
                </a:solidFill>
              </a:rPr>
              <a:t>1.14</a:t>
            </a:r>
          </a:p>
        </p:txBody>
      </p:sp>
      <p:sp>
        <p:nvSpPr>
          <p:cNvPr id="45091" name="Line 33"/>
          <p:cNvSpPr>
            <a:spLocks noChangeShapeType="1"/>
          </p:cNvSpPr>
          <p:nvPr/>
        </p:nvSpPr>
        <p:spPr bwMode="auto">
          <a:xfrm flipV="1">
            <a:off x="3750872" y="5893017"/>
            <a:ext cx="1587" cy="46038"/>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sv-SE"/>
          </a:p>
        </p:txBody>
      </p:sp>
      <p:sp>
        <p:nvSpPr>
          <p:cNvPr id="45092" name="Line 34"/>
          <p:cNvSpPr>
            <a:spLocks noChangeShapeType="1"/>
          </p:cNvSpPr>
          <p:nvPr/>
        </p:nvSpPr>
        <p:spPr bwMode="auto">
          <a:xfrm flipV="1">
            <a:off x="6219434" y="5889842"/>
            <a:ext cx="1588" cy="44450"/>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sv-SE"/>
          </a:p>
        </p:txBody>
      </p:sp>
      <p:sp>
        <p:nvSpPr>
          <p:cNvPr id="45093" name="Line 35"/>
          <p:cNvSpPr>
            <a:spLocks noChangeShapeType="1"/>
          </p:cNvSpPr>
          <p:nvPr/>
        </p:nvSpPr>
        <p:spPr bwMode="auto">
          <a:xfrm flipV="1">
            <a:off x="6756009" y="5889842"/>
            <a:ext cx="1588" cy="44450"/>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sv-SE"/>
          </a:p>
        </p:txBody>
      </p:sp>
      <p:sp>
        <p:nvSpPr>
          <p:cNvPr id="45094" name="Line 36"/>
          <p:cNvSpPr>
            <a:spLocks noChangeShapeType="1"/>
          </p:cNvSpPr>
          <p:nvPr/>
        </p:nvSpPr>
        <p:spPr bwMode="auto">
          <a:xfrm>
            <a:off x="1828409" y="3224430"/>
            <a:ext cx="46038" cy="3175"/>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sv-SE"/>
          </a:p>
        </p:txBody>
      </p:sp>
      <p:sp>
        <p:nvSpPr>
          <p:cNvPr id="45095" name="Text Box 37"/>
          <p:cNvSpPr txBox="1">
            <a:spLocks noChangeArrowheads="1"/>
          </p:cNvSpPr>
          <p:nvPr/>
        </p:nvSpPr>
        <p:spPr bwMode="auto">
          <a:xfrm>
            <a:off x="3618110" y="6236439"/>
            <a:ext cx="223043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defTabSz="76200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defTabSz="7620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defTabSz="7620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defTabSz="7620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defTabSz="7620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r>
              <a:rPr lang="fr-FR" altLang="sv-SE" sz="1400" dirty="0">
                <a:solidFill>
                  <a:srgbClr val="000000"/>
                </a:solidFill>
              </a:rPr>
              <a:t>Pension cotisée</a:t>
            </a:r>
            <a:r>
              <a:rPr lang="fr-FR" altLang="sv-SE" sz="1400" dirty="0"/>
              <a:t> </a:t>
            </a:r>
          </a:p>
        </p:txBody>
      </p:sp>
      <p:sp>
        <p:nvSpPr>
          <p:cNvPr id="45096" name="Text Box 38"/>
          <p:cNvSpPr txBox="1">
            <a:spLocks noChangeArrowheads="1"/>
          </p:cNvSpPr>
          <p:nvPr/>
        </p:nvSpPr>
        <p:spPr bwMode="auto">
          <a:xfrm>
            <a:off x="2322112" y="2496584"/>
            <a:ext cx="5332165" cy="30777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fr-FR" altLang="sv-SE" sz="1400" i="1" dirty="0"/>
              <a:t>Le revenu moyen des actifs 2018 ≈ 6,6 montant de base</a:t>
            </a:r>
          </a:p>
        </p:txBody>
      </p:sp>
      <p:cxnSp>
        <p:nvCxnSpPr>
          <p:cNvPr id="5" name="Rak pilkoppling 4"/>
          <p:cNvCxnSpPr/>
          <p:nvPr/>
        </p:nvCxnSpPr>
        <p:spPr bwMode="auto">
          <a:xfrm flipH="1">
            <a:off x="2617940" y="3489965"/>
            <a:ext cx="4610" cy="974302"/>
          </a:xfrm>
          <a:prstGeom prst="straightConnector1">
            <a:avLst/>
          </a:prstGeom>
          <a:noFill/>
          <a:ln>
            <a:solidFill>
              <a:schemeClr val="tx1"/>
            </a:solidFill>
            <a:tailEnd type="arrow"/>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7" name="Rak pilkoppling 46"/>
          <p:cNvCxnSpPr/>
          <p:nvPr/>
        </p:nvCxnSpPr>
        <p:spPr bwMode="auto">
          <a:xfrm flipH="1">
            <a:off x="3483227" y="3641248"/>
            <a:ext cx="4610" cy="974302"/>
          </a:xfrm>
          <a:prstGeom prst="straightConnector1">
            <a:avLst/>
          </a:prstGeom>
          <a:noFill/>
          <a:ln>
            <a:solidFill>
              <a:schemeClr val="tx1"/>
            </a:solidFill>
            <a:tailEnd type="arrow"/>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5681238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fr-FR" dirty="0"/>
              <a:t>Possibilité (ou non) de départs anticipés</a:t>
            </a:r>
            <a:endParaRPr lang="sv-SE" dirty="0"/>
          </a:p>
        </p:txBody>
      </p:sp>
      <p:sp>
        <p:nvSpPr>
          <p:cNvPr id="6" name="Platshållare för innehåll 2"/>
          <p:cNvSpPr>
            <a:spLocks noGrp="1"/>
          </p:cNvSpPr>
          <p:nvPr>
            <p:ph idx="1"/>
          </p:nvPr>
        </p:nvSpPr>
        <p:spPr/>
        <p:txBody>
          <a:bodyPr>
            <a:noAutofit/>
          </a:bodyPr>
          <a:lstStyle/>
          <a:p>
            <a:pPr>
              <a:lnSpc>
                <a:spcPct val="100000"/>
              </a:lnSpc>
              <a:spcAft>
                <a:spcPts val="1200"/>
              </a:spcAft>
            </a:pPr>
            <a:r>
              <a:rPr lang="fr-FR" sz="1600" noProof="0" dirty="0"/>
              <a:t>Chaque assuré a le droit de prendre sa pension cotisé de l’âge de 61 ans.</a:t>
            </a:r>
          </a:p>
          <a:p>
            <a:pPr>
              <a:lnSpc>
                <a:spcPct val="100000"/>
              </a:lnSpc>
              <a:spcAft>
                <a:spcPts val="1200"/>
              </a:spcAft>
            </a:pPr>
            <a:r>
              <a:rPr lang="fr-FR" sz="1600" noProof="0" dirty="0"/>
              <a:t>MAIS comme la pension est calculée en divisant le solde sur le(s) compte(s) par l'espérance de vie à l'âge de départ à la retraite. Le montant de la pension est réduite « actuairement ». La réduction est importante – com</a:t>
            </a:r>
            <a:r>
              <a:rPr lang="fr-FR" sz="1600" dirty="0"/>
              <a:t>me l’</a:t>
            </a:r>
            <a:r>
              <a:rPr lang="fr-FR" sz="1600" noProof="0" dirty="0"/>
              <a:t>est le « bonus » pour retarder le départ. </a:t>
            </a:r>
          </a:p>
          <a:p>
            <a:pPr>
              <a:lnSpc>
                <a:spcPct val="100000"/>
              </a:lnSpc>
            </a:pPr>
            <a:r>
              <a:rPr lang="fr-FR" sz="1600" noProof="0" dirty="0"/>
              <a:t>Le pension garantie ne compense pas la réduction de la pension cotisée si l’assuré part « tôt » (mais l’allocation de logement peut le faire)</a:t>
            </a:r>
          </a:p>
          <a:p>
            <a:pPr>
              <a:lnSpc>
                <a:spcPct val="100000"/>
              </a:lnSpc>
              <a:spcAft>
                <a:spcPts val="1200"/>
              </a:spcAft>
            </a:pPr>
            <a:r>
              <a:rPr lang="fr-FR" sz="1600" noProof="0" dirty="0"/>
              <a:t>Il est également possible de percevoir une « pension d’invalidité » avant 65 ans</a:t>
            </a:r>
            <a:r>
              <a:rPr lang="fr-FR" sz="1600" dirty="0"/>
              <a:t> si une </a:t>
            </a:r>
            <a:r>
              <a:rPr lang="fr-FR" sz="1600" noProof="0" dirty="0"/>
              <a:t>incapacité de travail est reconnue, en cas d’accident ou de </a:t>
            </a:r>
            <a:r>
              <a:rPr lang="fr-FR" sz="1600" noProof="0" dirty="0" smtClean="0"/>
              <a:t>maladie.</a:t>
            </a:r>
            <a:endParaRPr lang="fr-FR" sz="1600" noProof="0" dirty="0"/>
          </a:p>
          <a:p>
            <a:pPr>
              <a:lnSpc>
                <a:spcPct val="100000"/>
              </a:lnSpc>
            </a:pPr>
            <a:r>
              <a:rPr lang="fr-FR" sz="1600" noProof="0" dirty="0"/>
              <a:t>Les pensions complémentaire sont parfois utilisées pour faciliter </a:t>
            </a:r>
            <a:r>
              <a:rPr lang="fr-FR" sz="1600" dirty="0"/>
              <a:t>les</a:t>
            </a:r>
            <a:r>
              <a:rPr lang="fr-FR" sz="1600" noProof="0" dirty="0"/>
              <a:t> départs </a:t>
            </a:r>
            <a:r>
              <a:rPr lang="fr-FR" sz="1600" noProof="0" dirty="0" smtClean="0"/>
              <a:t>anticipés.</a:t>
            </a:r>
            <a:endParaRPr lang="fr-FR" sz="1600" noProof="0" dirty="0"/>
          </a:p>
        </p:txBody>
      </p:sp>
      <p:sp>
        <p:nvSpPr>
          <p:cNvPr id="7" name="Platshållare för sidfot 5"/>
          <p:cNvSpPr>
            <a:spLocks noGrp="1"/>
          </p:cNvSpPr>
          <p:nvPr>
            <p:ph type="ftr" sz="quarter" idx="12"/>
          </p:nvPr>
        </p:nvSpPr>
        <p:spPr>
          <a:xfrm>
            <a:off x="4476750" y="6470650"/>
            <a:ext cx="2879725"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en-US" altLang="sv-SE" sz="800" dirty="0"/>
              <a:t>Ole </a:t>
            </a:r>
            <a:r>
              <a:rPr lang="en-US" altLang="sv-SE" sz="800" dirty="0" err="1"/>
              <a:t>Settergren</a:t>
            </a:r>
            <a:r>
              <a:rPr lang="en-US" altLang="sv-SE" sz="800" dirty="0"/>
              <a:t> </a:t>
            </a:r>
          </a:p>
        </p:txBody>
      </p:sp>
      <p:sp>
        <p:nvSpPr>
          <p:cNvPr id="8" name="Platshållare för datum 3"/>
          <p:cNvSpPr>
            <a:spLocks noGrp="1"/>
          </p:cNvSpPr>
          <p:nvPr>
            <p:ph type="dt" sz="quarter" idx="11"/>
          </p:nvPr>
        </p:nvSpPr>
        <p:spPr>
          <a:xfrm>
            <a:off x="7435850" y="6470650"/>
            <a:ext cx="900113" cy="217488"/>
          </a:xfrm>
        </p:spPr>
        <p:txBody>
          <a:bodyPr/>
          <a:lstStyle/>
          <a:p>
            <a:fld id="{16AC8E8C-9CBC-4808-B4F4-1162B8C48B68}" type="datetime1">
              <a:rPr lang="sv-SE" smtClean="0"/>
              <a:t>2018-06-28</a:t>
            </a:fld>
            <a:endParaRPr lang="sv-SE" dirty="0"/>
          </a:p>
        </p:txBody>
      </p:sp>
    </p:spTree>
    <p:extLst>
      <p:ext uri="{BB962C8B-B14F-4D97-AF65-F5344CB8AC3E}">
        <p14:creationId xmlns:p14="http://schemas.microsoft.com/office/powerpoint/2010/main" val="1208970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0"/>
          </p:nvPr>
        </p:nvSpPr>
        <p:spPr/>
        <p:txBody>
          <a:bodyPr/>
          <a:lstStyle/>
          <a:p>
            <a:fld id="{69A05EF2-8FC5-455C-BF4A-B0007EBB2328}" type="slidenum">
              <a:rPr lang="sv-SE" smtClean="0"/>
              <a:pPr/>
              <a:t>27</a:t>
            </a:fld>
            <a:endParaRPr lang="sv-SE"/>
          </a:p>
        </p:txBody>
      </p:sp>
      <p:graphicFrame>
        <p:nvGraphicFramePr>
          <p:cNvPr id="8" name="Diagram 7"/>
          <p:cNvGraphicFramePr>
            <a:graphicFrameLocks/>
          </p:cNvGraphicFramePr>
          <p:nvPr>
            <p:extLst>
              <p:ext uri="{D42A27DB-BD31-4B8C-83A1-F6EECF244321}">
                <p14:modId xmlns:p14="http://schemas.microsoft.com/office/powerpoint/2010/main" val="2237761651"/>
              </p:ext>
            </p:extLst>
          </p:nvPr>
        </p:nvGraphicFramePr>
        <p:xfrm>
          <a:off x="1024739" y="1939186"/>
          <a:ext cx="6515099" cy="4410075"/>
        </p:xfrm>
        <a:graphic>
          <a:graphicData uri="http://schemas.openxmlformats.org/drawingml/2006/chart">
            <c:chart xmlns:c="http://schemas.openxmlformats.org/drawingml/2006/chart" xmlns:r="http://schemas.openxmlformats.org/officeDocument/2006/relationships" r:id="rId3"/>
          </a:graphicData>
        </a:graphic>
      </p:graphicFrame>
      <p:sp>
        <p:nvSpPr>
          <p:cNvPr id="6" name="Rektangel 5"/>
          <p:cNvSpPr/>
          <p:nvPr/>
        </p:nvSpPr>
        <p:spPr bwMode="auto">
          <a:xfrm>
            <a:off x="823865" y="1937442"/>
            <a:ext cx="606583" cy="334978"/>
          </a:xfrm>
          <a:prstGeom prst="rect">
            <a:avLst/>
          </a:prstGeom>
          <a:solidFill>
            <a:schemeClr val="bg1"/>
          </a:solidFill>
          <a:ln>
            <a:noFill/>
          </a:ln>
          <a:effectLst/>
          <a:ex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a:ln>
                <a:noFill/>
              </a:ln>
              <a:solidFill>
                <a:schemeClr val="tx1"/>
              </a:solidFill>
              <a:effectLst/>
              <a:latin typeface="Verdana" pitchFamily="34" charset="0"/>
              <a:cs typeface="Arial" charset="0"/>
            </a:endParaRPr>
          </a:p>
        </p:txBody>
      </p:sp>
      <p:sp>
        <p:nvSpPr>
          <p:cNvPr id="9" name="Rektangel 8"/>
          <p:cNvSpPr/>
          <p:nvPr/>
        </p:nvSpPr>
        <p:spPr bwMode="auto">
          <a:xfrm>
            <a:off x="813311" y="3221467"/>
            <a:ext cx="606583" cy="334978"/>
          </a:xfrm>
          <a:prstGeom prst="rect">
            <a:avLst/>
          </a:prstGeom>
          <a:solidFill>
            <a:schemeClr val="bg1"/>
          </a:solidFill>
          <a:ln>
            <a:noFill/>
          </a:ln>
          <a:effectLst/>
          <a:ex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a:ln>
                <a:noFill/>
              </a:ln>
              <a:solidFill>
                <a:schemeClr val="tx1"/>
              </a:solidFill>
              <a:effectLst/>
              <a:latin typeface="Verdana" pitchFamily="34" charset="0"/>
              <a:cs typeface="Arial" charset="0"/>
            </a:endParaRPr>
          </a:p>
        </p:txBody>
      </p:sp>
      <p:sp>
        <p:nvSpPr>
          <p:cNvPr id="10" name="Rektangel 9"/>
          <p:cNvSpPr/>
          <p:nvPr/>
        </p:nvSpPr>
        <p:spPr bwMode="auto">
          <a:xfrm>
            <a:off x="813310" y="4523651"/>
            <a:ext cx="606583" cy="334978"/>
          </a:xfrm>
          <a:prstGeom prst="rect">
            <a:avLst/>
          </a:prstGeom>
          <a:solidFill>
            <a:schemeClr val="bg1"/>
          </a:solidFill>
          <a:ln>
            <a:noFill/>
          </a:ln>
          <a:effectLst/>
          <a:ex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a:ln>
                <a:noFill/>
              </a:ln>
              <a:solidFill>
                <a:schemeClr val="tx1"/>
              </a:solidFill>
              <a:effectLst/>
              <a:latin typeface="Verdana" pitchFamily="34" charset="0"/>
              <a:cs typeface="Arial" charset="0"/>
            </a:endParaRPr>
          </a:p>
        </p:txBody>
      </p:sp>
      <p:sp>
        <p:nvSpPr>
          <p:cNvPr id="11" name="Rektangel 10"/>
          <p:cNvSpPr/>
          <p:nvPr/>
        </p:nvSpPr>
        <p:spPr bwMode="auto">
          <a:xfrm>
            <a:off x="801216" y="5816803"/>
            <a:ext cx="606583" cy="334978"/>
          </a:xfrm>
          <a:prstGeom prst="rect">
            <a:avLst/>
          </a:prstGeom>
          <a:solidFill>
            <a:schemeClr val="bg1"/>
          </a:solidFill>
          <a:ln>
            <a:noFill/>
          </a:ln>
          <a:effectLst/>
          <a:ex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a:ln>
                <a:noFill/>
              </a:ln>
              <a:solidFill>
                <a:schemeClr val="tx1"/>
              </a:solidFill>
              <a:effectLst/>
              <a:latin typeface="Verdana" pitchFamily="34" charset="0"/>
              <a:cs typeface="Arial" charset="0"/>
            </a:endParaRPr>
          </a:p>
        </p:txBody>
      </p:sp>
      <p:sp>
        <p:nvSpPr>
          <p:cNvPr id="12" name="textruta 11"/>
          <p:cNvSpPr txBox="1"/>
          <p:nvPr/>
        </p:nvSpPr>
        <p:spPr>
          <a:xfrm>
            <a:off x="3983520" y="3403784"/>
            <a:ext cx="4982069" cy="338554"/>
          </a:xfrm>
          <a:prstGeom prst="rect">
            <a:avLst/>
          </a:prstGeom>
          <a:solidFill>
            <a:schemeClr val="bg1"/>
          </a:solidFill>
        </p:spPr>
        <p:txBody>
          <a:bodyPr wrap="none" rtlCol="0">
            <a:spAutoFit/>
          </a:bodyPr>
          <a:lstStyle/>
          <a:p>
            <a:r>
              <a:rPr lang="fr-FR" sz="1600" dirty="0">
                <a:solidFill>
                  <a:schemeClr val="tx2"/>
                </a:solidFill>
              </a:rPr>
              <a:t>Âge de la retraite « economiquement neutre »</a:t>
            </a:r>
          </a:p>
        </p:txBody>
      </p:sp>
      <p:sp>
        <p:nvSpPr>
          <p:cNvPr id="13" name="textruta 12"/>
          <p:cNvSpPr txBox="1"/>
          <p:nvPr/>
        </p:nvSpPr>
        <p:spPr>
          <a:xfrm>
            <a:off x="3983520" y="4805266"/>
            <a:ext cx="3940438" cy="338554"/>
          </a:xfrm>
          <a:prstGeom prst="rect">
            <a:avLst/>
          </a:prstGeom>
          <a:solidFill>
            <a:schemeClr val="bg1"/>
          </a:solidFill>
        </p:spPr>
        <p:txBody>
          <a:bodyPr wrap="none" rtlCol="0">
            <a:spAutoFit/>
          </a:bodyPr>
          <a:lstStyle/>
          <a:p>
            <a:r>
              <a:rPr lang="sv-SE" sz="1600" dirty="0" err="1"/>
              <a:t>L’âge</a:t>
            </a:r>
            <a:r>
              <a:rPr lang="sv-SE" sz="1600" dirty="0"/>
              <a:t> </a:t>
            </a:r>
            <a:r>
              <a:rPr lang="sv-SE" sz="1600" dirty="0" err="1"/>
              <a:t>moyen</a:t>
            </a:r>
            <a:r>
              <a:rPr lang="sv-SE" sz="1600" dirty="0"/>
              <a:t> du </a:t>
            </a:r>
            <a:r>
              <a:rPr lang="sv-SE" sz="1600" dirty="0" err="1"/>
              <a:t>départ</a:t>
            </a:r>
            <a:r>
              <a:rPr lang="sv-SE" sz="1600" dirty="0"/>
              <a:t> à la pension</a:t>
            </a:r>
          </a:p>
        </p:txBody>
      </p:sp>
      <p:sp>
        <p:nvSpPr>
          <p:cNvPr id="14" name="textruta 13"/>
          <p:cNvSpPr txBox="1"/>
          <p:nvPr/>
        </p:nvSpPr>
        <p:spPr>
          <a:xfrm>
            <a:off x="511175" y="2118531"/>
            <a:ext cx="527709" cy="307777"/>
          </a:xfrm>
          <a:prstGeom prst="rect">
            <a:avLst/>
          </a:prstGeom>
          <a:noFill/>
        </p:spPr>
        <p:txBody>
          <a:bodyPr wrap="none" rtlCol="0">
            <a:spAutoFit/>
          </a:bodyPr>
          <a:lstStyle/>
          <a:p>
            <a:r>
              <a:rPr lang="sv-SE" dirty="0" err="1"/>
              <a:t>Âge</a:t>
            </a:r>
            <a:endParaRPr lang="sv-SE" dirty="0"/>
          </a:p>
        </p:txBody>
      </p:sp>
      <p:sp>
        <p:nvSpPr>
          <p:cNvPr id="15" name="Rubrik 1"/>
          <p:cNvSpPr txBox="1">
            <a:spLocks/>
          </p:cNvSpPr>
          <p:nvPr/>
        </p:nvSpPr>
        <p:spPr>
          <a:xfrm>
            <a:off x="477725" y="836712"/>
            <a:ext cx="8442438" cy="982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sv-SE"/>
            </a:defPPr>
            <a:lvl1pPr>
              <a:lnSpc>
                <a:spcPts val="3000"/>
              </a:lnSpc>
              <a:defRPr sz="2600" b="0">
                <a:solidFill>
                  <a:schemeClr val="tx2"/>
                </a:solidFill>
                <a:latin typeface="+mj-lt"/>
                <a:ea typeface="+mj-ea"/>
                <a:cs typeface="+mj-cs"/>
              </a:defRPr>
            </a:lvl1pPr>
            <a:lvl2pPr>
              <a:lnSpc>
                <a:spcPts val="3000"/>
              </a:lnSpc>
              <a:defRPr sz="2600">
                <a:solidFill>
                  <a:schemeClr val="tx2"/>
                </a:solidFill>
              </a:defRPr>
            </a:lvl2pPr>
            <a:lvl3pPr>
              <a:lnSpc>
                <a:spcPts val="3000"/>
              </a:lnSpc>
              <a:defRPr sz="2600">
                <a:solidFill>
                  <a:schemeClr val="tx2"/>
                </a:solidFill>
              </a:defRPr>
            </a:lvl3pPr>
            <a:lvl4pPr>
              <a:lnSpc>
                <a:spcPts val="3000"/>
              </a:lnSpc>
              <a:defRPr sz="2600">
                <a:solidFill>
                  <a:schemeClr val="tx2"/>
                </a:solidFill>
              </a:defRPr>
            </a:lvl4pPr>
            <a:lvl5pPr>
              <a:lnSpc>
                <a:spcPts val="3000"/>
              </a:lnSpc>
              <a:defRPr sz="2600">
                <a:solidFill>
                  <a:schemeClr val="tx2"/>
                </a:solidFill>
              </a:defRPr>
            </a:lvl5pPr>
            <a:lvl6pPr marL="457200" fontAlgn="base">
              <a:lnSpc>
                <a:spcPts val="3000"/>
              </a:lnSpc>
              <a:spcBef>
                <a:spcPct val="0"/>
              </a:spcBef>
              <a:spcAft>
                <a:spcPct val="0"/>
              </a:spcAft>
              <a:defRPr sz="2600">
                <a:solidFill>
                  <a:schemeClr val="tx2"/>
                </a:solidFill>
              </a:defRPr>
            </a:lvl6pPr>
            <a:lvl7pPr marL="914400" fontAlgn="base">
              <a:lnSpc>
                <a:spcPts val="3000"/>
              </a:lnSpc>
              <a:spcBef>
                <a:spcPct val="0"/>
              </a:spcBef>
              <a:spcAft>
                <a:spcPct val="0"/>
              </a:spcAft>
              <a:defRPr sz="2600">
                <a:solidFill>
                  <a:schemeClr val="tx2"/>
                </a:solidFill>
              </a:defRPr>
            </a:lvl7pPr>
            <a:lvl8pPr marL="1371600" fontAlgn="base">
              <a:lnSpc>
                <a:spcPts val="3000"/>
              </a:lnSpc>
              <a:spcBef>
                <a:spcPct val="0"/>
              </a:spcBef>
              <a:spcAft>
                <a:spcPct val="0"/>
              </a:spcAft>
              <a:defRPr sz="2600">
                <a:solidFill>
                  <a:schemeClr val="tx2"/>
                </a:solidFill>
              </a:defRPr>
            </a:lvl8pPr>
            <a:lvl9pPr marL="1828800" fontAlgn="base">
              <a:lnSpc>
                <a:spcPts val="3000"/>
              </a:lnSpc>
              <a:spcBef>
                <a:spcPct val="0"/>
              </a:spcBef>
              <a:spcAft>
                <a:spcPct val="0"/>
              </a:spcAft>
              <a:defRPr sz="2600">
                <a:solidFill>
                  <a:schemeClr val="tx2"/>
                </a:solidFill>
              </a:defRPr>
            </a:lvl9pPr>
          </a:lstStyle>
          <a:p>
            <a:r>
              <a:rPr lang="fr-FR" dirty="0"/>
              <a:t>L'écart entre l'âge de la retraite économiquement neutre et l'âge réel de la retraite</a:t>
            </a:r>
            <a:endParaRPr lang="sv-SE" dirty="0"/>
          </a:p>
        </p:txBody>
      </p:sp>
      <p:sp>
        <p:nvSpPr>
          <p:cNvPr id="17" name="Platshållare för sidfot 5"/>
          <p:cNvSpPr>
            <a:spLocks noGrp="1"/>
          </p:cNvSpPr>
          <p:nvPr>
            <p:ph type="ftr" sz="quarter" idx="12"/>
          </p:nvPr>
        </p:nvSpPr>
        <p:spPr>
          <a:xfrm>
            <a:off x="4476750" y="6470650"/>
            <a:ext cx="2879725"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en-US" altLang="sv-SE" sz="800" dirty="0"/>
              <a:t>Ole </a:t>
            </a:r>
            <a:r>
              <a:rPr lang="en-US" altLang="sv-SE" sz="800" dirty="0" err="1"/>
              <a:t>Settergren</a:t>
            </a:r>
            <a:r>
              <a:rPr lang="en-US" altLang="sv-SE" sz="800" dirty="0"/>
              <a:t> </a:t>
            </a:r>
          </a:p>
        </p:txBody>
      </p:sp>
      <p:sp>
        <p:nvSpPr>
          <p:cNvPr id="18" name="Platshållare för datum 3"/>
          <p:cNvSpPr>
            <a:spLocks noGrp="1"/>
          </p:cNvSpPr>
          <p:nvPr>
            <p:ph type="dt" sz="quarter" idx="11"/>
          </p:nvPr>
        </p:nvSpPr>
        <p:spPr>
          <a:xfrm>
            <a:off x="7435850" y="6470650"/>
            <a:ext cx="900113" cy="217488"/>
          </a:xfrm>
        </p:spPr>
        <p:txBody>
          <a:bodyPr/>
          <a:lstStyle/>
          <a:p>
            <a:fld id="{16AC8E8C-9CBC-4808-B4F4-1162B8C48B68}" type="datetime1">
              <a:rPr lang="sv-SE" smtClean="0"/>
              <a:t>2018-06-28</a:t>
            </a:fld>
            <a:endParaRPr lang="sv-SE" dirty="0"/>
          </a:p>
        </p:txBody>
      </p:sp>
    </p:spTree>
    <p:extLst>
      <p:ext uri="{BB962C8B-B14F-4D97-AF65-F5344CB8AC3E}">
        <p14:creationId xmlns:p14="http://schemas.microsoft.com/office/powerpoint/2010/main" val="33207607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1"/>
          <p:cNvSpPr txBox="1">
            <a:spLocks/>
          </p:cNvSpPr>
          <p:nvPr/>
        </p:nvSpPr>
        <p:spPr>
          <a:xfrm>
            <a:off x="511175" y="836712"/>
            <a:ext cx="8108950" cy="982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sv-SE"/>
            </a:defPPr>
            <a:lvl1pPr>
              <a:lnSpc>
                <a:spcPts val="3000"/>
              </a:lnSpc>
              <a:defRPr sz="2600" b="0">
                <a:solidFill>
                  <a:schemeClr val="tx2"/>
                </a:solidFill>
                <a:latin typeface="+mj-lt"/>
                <a:ea typeface="+mj-ea"/>
                <a:cs typeface="+mj-cs"/>
              </a:defRPr>
            </a:lvl1pPr>
            <a:lvl2pPr>
              <a:lnSpc>
                <a:spcPts val="3000"/>
              </a:lnSpc>
              <a:defRPr sz="2600">
                <a:solidFill>
                  <a:schemeClr val="tx2"/>
                </a:solidFill>
              </a:defRPr>
            </a:lvl2pPr>
            <a:lvl3pPr>
              <a:lnSpc>
                <a:spcPts val="3000"/>
              </a:lnSpc>
              <a:defRPr sz="2600">
                <a:solidFill>
                  <a:schemeClr val="tx2"/>
                </a:solidFill>
              </a:defRPr>
            </a:lvl3pPr>
            <a:lvl4pPr>
              <a:lnSpc>
                <a:spcPts val="3000"/>
              </a:lnSpc>
              <a:defRPr sz="2600">
                <a:solidFill>
                  <a:schemeClr val="tx2"/>
                </a:solidFill>
              </a:defRPr>
            </a:lvl4pPr>
            <a:lvl5pPr>
              <a:lnSpc>
                <a:spcPts val="3000"/>
              </a:lnSpc>
              <a:defRPr sz="2600">
                <a:solidFill>
                  <a:schemeClr val="tx2"/>
                </a:solidFill>
              </a:defRPr>
            </a:lvl5pPr>
            <a:lvl6pPr marL="457200" fontAlgn="base">
              <a:lnSpc>
                <a:spcPts val="3000"/>
              </a:lnSpc>
              <a:spcBef>
                <a:spcPct val="0"/>
              </a:spcBef>
              <a:spcAft>
                <a:spcPct val="0"/>
              </a:spcAft>
              <a:defRPr sz="2600">
                <a:solidFill>
                  <a:schemeClr val="tx2"/>
                </a:solidFill>
              </a:defRPr>
            </a:lvl6pPr>
            <a:lvl7pPr marL="914400" fontAlgn="base">
              <a:lnSpc>
                <a:spcPts val="3000"/>
              </a:lnSpc>
              <a:spcBef>
                <a:spcPct val="0"/>
              </a:spcBef>
              <a:spcAft>
                <a:spcPct val="0"/>
              </a:spcAft>
              <a:defRPr sz="2600">
                <a:solidFill>
                  <a:schemeClr val="tx2"/>
                </a:solidFill>
              </a:defRPr>
            </a:lvl7pPr>
            <a:lvl8pPr marL="1371600" fontAlgn="base">
              <a:lnSpc>
                <a:spcPts val="3000"/>
              </a:lnSpc>
              <a:spcBef>
                <a:spcPct val="0"/>
              </a:spcBef>
              <a:spcAft>
                <a:spcPct val="0"/>
              </a:spcAft>
              <a:defRPr sz="2600">
                <a:solidFill>
                  <a:schemeClr val="tx2"/>
                </a:solidFill>
              </a:defRPr>
            </a:lvl8pPr>
            <a:lvl9pPr marL="1828800" fontAlgn="base">
              <a:lnSpc>
                <a:spcPts val="3000"/>
              </a:lnSpc>
              <a:spcBef>
                <a:spcPct val="0"/>
              </a:spcBef>
              <a:spcAft>
                <a:spcPct val="0"/>
              </a:spcAft>
              <a:defRPr sz="2600">
                <a:solidFill>
                  <a:schemeClr val="tx2"/>
                </a:solidFill>
              </a:defRPr>
            </a:lvl9pPr>
          </a:lstStyle>
          <a:p>
            <a:r>
              <a:rPr lang="fr-FR" dirty="0"/>
              <a:t>L'âge de la retraite ne dit pas tout, l'âge de la retraite se développe positivement</a:t>
            </a:r>
            <a:endParaRPr lang="sv-SE" dirty="0"/>
          </a:p>
        </p:txBody>
      </p:sp>
      <p:grpSp>
        <p:nvGrpSpPr>
          <p:cNvPr id="7" name="Grupp 6"/>
          <p:cNvGrpSpPr/>
          <p:nvPr/>
        </p:nvGrpSpPr>
        <p:grpSpPr>
          <a:xfrm>
            <a:off x="1220885" y="1943100"/>
            <a:ext cx="7396642" cy="4539848"/>
            <a:chOff x="1220885" y="2109356"/>
            <a:chExt cx="7396642" cy="4539848"/>
          </a:xfrm>
        </p:grpSpPr>
        <p:sp>
          <p:nvSpPr>
            <p:cNvPr id="2" name="Rektangel 1"/>
            <p:cNvSpPr/>
            <p:nvPr/>
          </p:nvSpPr>
          <p:spPr bwMode="auto">
            <a:xfrm>
              <a:off x="1303703" y="6323447"/>
              <a:ext cx="7313824" cy="325757"/>
            </a:xfrm>
            <a:prstGeom prst="rect">
              <a:avLst/>
            </a:prstGeom>
            <a:solidFill>
              <a:schemeClr val="bg1"/>
            </a:solidFill>
            <a:ln>
              <a:noFill/>
            </a:ln>
            <a:effectLst/>
            <a:ex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a:ln>
                  <a:noFill/>
                </a:ln>
                <a:solidFill>
                  <a:schemeClr val="tx1"/>
                </a:solidFill>
                <a:effectLst/>
                <a:latin typeface="Verdana" pitchFamily="34" charset="0"/>
                <a:cs typeface="Arial"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747" t="9555" r="19747" b="9555"/>
            <a:stretch/>
          </p:blipFill>
          <p:spPr bwMode="auto">
            <a:xfrm>
              <a:off x="1220885" y="2109356"/>
              <a:ext cx="6041769" cy="447137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5" name="Rak 4"/>
            <p:cNvCxnSpPr/>
            <p:nvPr/>
          </p:nvCxnSpPr>
          <p:spPr>
            <a:xfrm>
              <a:off x="4644008" y="2593033"/>
              <a:ext cx="0" cy="37228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ruta 5"/>
            <p:cNvSpPr txBox="1"/>
            <p:nvPr/>
          </p:nvSpPr>
          <p:spPr>
            <a:xfrm>
              <a:off x="4716016" y="2708920"/>
              <a:ext cx="652743" cy="369332"/>
            </a:xfrm>
            <a:prstGeom prst="rect">
              <a:avLst/>
            </a:prstGeom>
            <a:noFill/>
          </p:spPr>
          <p:txBody>
            <a:bodyPr wrap="none" rtlCol="0">
              <a:spAutoFit/>
            </a:bodyPr>
            <a:lstStyle/>
            <a:p>
              <a:r>
                <a:rPr lang="sv-SE" dirty="0"/>
                <a:t>1994</a:t>
              </a:r>
            </a:p>
          </p:txBody>
        </p:sp>
        <p:sp>
          <p:nvSpPr>
            <p:cNvPr id="3" name="textruta 2"/>
            <p:cNvSpPr txBox="1"/>
            <p:nvPr/>
          </p:nvSpPr>
          <p:spPr>
            <a:xfrm>
              <a:off x="1654179" y="4374574"/>
              <a:ext cx="1249637" cy="307777"/>
            </a:xfrm>
            <a:prstGeom prst="rect">
              <a:avLst/>
            </a:prstGeom>
            <a:solidFill>
              <a:schemeClr val="bg1"/>
            </a:solidFill>
          </p:spPr>
          <p:txBody>
            <a:bodyPr wrap="none" rtlCol="0">
              <a:spAutoFit/>
            </a:bodyPr>
            <a:lstStyle/>
            <a:p>
              <a:r>
                <a:rPr lang="sv-SE" dirty="0" smtClean="0">
                  <a:latin typeface="Calibri" panose="020F0502020204030204" pitchFamily="34" charset="0"/>
                  <a:cs typeface="Calibri" panose="020F0502020204030204" pitchFamily="34" charset="0"/>
                </a:rPr>
                <a:t>Les </a:t>
              </a:r>
              <a:r>
                <a:rPr lang="sv-SE" dirty="0" err="1" smtClean="0">
                  <a:latin typeface="Calibri" panose="020F0502020204030204" pitchFamily="34" charset="0"/>
                  <a:cs typeface="Calibri" panose="020F0502020204030204" pitchFamily="34" charset="0"/>
                </a:rPr>
                <a:t>deux</a:t>
              </a:r>
              <a:r>
                <a:rPr lang="sv-SE" dirty="0" smtClean="0">
                  <a:latin typeface="Calibri" panose="020F0502020204030204" pitchFamily="34" charset="0"/>
                  <a:cs typeface="Calibri" panose="020F0502020204030204" pitchFamily="34" charset="0"/>
                </a:rPr>
                <a:t> </a:t>
              </a:r>
              <a:r>
                <a:rPr lang="sv-SE" dirty="0" err="1" smtClean="0">
                  <a:latin typeface="Calibri" panose="020F0502020204030204" pitchFamily="34" charset="0"/>
                  <a:cs typeface="Calibri" panose="020F0502020204030204" pitchFamily="34" charset="0"/>
                </a:rPr>
                <a:t>sexes</a:t>
              </a:r>
              <a:endParaRPr lang="sv-SE" dirty="0">
                <a:latin typeface="Calibri" panose="020F0502020204030204" pitchFamily="34" charset="0"/>
                <a:cs typeface="Calibri" panose="020F0502020204030204" pitchFamily="34" charset="0"/>
              </a:endParaRPr>
            </a:p>
          </p:txBody>
        </p:sp>
        <p:sp>
          <p:nvSpPr>
            <p:cNvPr id="9" name="textruta 8"/>
            <p:cNvSpPr txBox="1"/>
            <p:nvPr/>
          </p:nvSpPr>
          <p:spPr>
            <a:xfrm>
              <a:off x="4877380" y="3632790"/>
              <a:ext cx="837089" cy="307777"/>
            </a:xfrm>
            <a:prstGeom prst="rect">
              <a:avLst/>
            </a:prstGeom>
            <a:solidFill>
              <a:schemeClr val="bg1"/>
            </a:solidFill>
          </p:spPr>
          <p:txBody>
            <a:bodyPr wrap="none" rtlCol="0">
              <a:spAutoFit/>
            </a:bodyPr>
            <a:lstStyle/>
            <a:p>
              <a:r>
                <a:rPr lang="sv-SE" dirty="0" err="1" smtClean="0">
                  <a:latin typeface="Calibri" panose="020F0502020204030204" pitchFamily="34" charset="0"/>
                  <a:cs typeface="Calibri" panose="020F0502020204030204" pitchFamily="34" charset="0"/>
                </a:rPr>
                <a:t>Hommes</a:t>
              </a:r>
              <a:endParaRPr lang="sv-SE" dirty="0">
                <a:latin typeface="Calibri" panose="020F0502020204030204" pitchFamily="34" charset="0"/>
                <a:cs typeface="Calibri" panose="020F0502020204030204" pitchFamily="34" charset="0"/>
              </a:endParaRPr>
            </a:p>
          </p:txBody>
        </p:sp>
        <p:sp>
          <p:nvSpPr>
            <p:cNvPr id="10" name="textruta 9"/>
            <p:cNvSpPr txBox="1"/>
            <p:nvPr/>
          </p:nvSpPr>
          <p:spPr>
            <a:xfrm>
              <a:off x="5586200" y="4829430"/>
              <a:ext cx="799193" cy="307777"/>
            </a:xfrm>
            <a:prstGeom prst="rect">
              <a:avLst/>
            </a:prstGeom>
            <a:solidFill>
              <a:schemeClr val="bg1"/>
            </a:solidFill>
          </p:spPr>
          <p:txBody>
            <a:bodyPr wrap="none" rtlCol="0">
              <a:spAutoFit/>
            </a:bodyPr>
            <a:lstStyle/>
            <a:p>
              <a:r>
                <a:rPr lang="sv-SE" dirty="0" err="1" smtClean="0">
                  <a:latin typeface="Calibri" panose="020F0502020204030204" pitchFamily="34" charset="0"/>
                  <a:cs typeface="Calibri" panose="020F0502020204030204" pitchFamily="34" charset="0"/>
                </a:rPr>
                <a:t>Femmes</a:t>
              </a:r>
              <a:endParaRPr lang="sv-SE" dirty="0">
                <a:latin typeface="Calibri" panose="020F0502020204030204" pitchFamily="34" charset="0"/>
                <a:cs typeface="Calibri" panose="020F0502020204030204" pitchFamily="34" charset="0"/>
              </a:endParaRPr>
            </a:p>
          </p:txBody>
        </p:sp>
      </p:grpSp>
      <p:sp>
        <p:nvSpPr>
          <p:cNvPr id="12" name="Platshållare för bildnummer 3"/>
          <p:cNvSpPr txBox="1">
            <a:spLocks/>
          </p:cNvSpPr>
          <p:nvPr/>
        </p:nvSpPr>
        <p:spPr bwMode="auto">
          <a:xfrm>
            <a:off x="8402638" y="6465316"/>
            <a:ext cx="517525" cy="214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sv-SE"/>
            </a:defPPr>
            <a:lvl1pPr algn="r" rtl="0" fontAlgn="base">
              <a:spcBef>
                <a:spcPct val="0"/>
              </a:spcBef>
              <a:spcAft>
                <a:spcPct val="0"/>
              </a:spcAft>
              <a:defRPr sz="800" kern="1200">
                <a:solidFill>
                  <a:schemeClr val="tx1"/>
                </a:solidFill>
                <a:latin typeface="Verdana" pitchFamily="34" charset="0"/>
                <a:ea typeface="+mn-ea"/>
                <a:cs typeface="Arial" charset="0"/>
              </a:defRPr>
            </a:lvl1pPr>
            <a:lvl2pPr marL="457200" algn="l" rtl="0" fontAlgn="base">
              <a:spcBef>
                <a:spcPct val="0"/>
              </a:spcBef>
              <a:spcAft>
                <a:spcPct val="0"/>
              </a:spcAft>
              <a:defRPr sz="1400" kern="1200">
                <a:solidFill>
                  <a:schemeClr val="tx1"/>
                </a:solidFill>
                <a:latin typeface="Verdana" pitchFamily="34" charset="0"/>
                <a:ea typeface="+mn-ea"/>
                <a:cs typeface="Arial" charset="0"/>
              </a:defRPr>
            </a:lvl2pPr>
            <a:lvl3pPr marL="914400" algn="l" rtl="0" fontAlgn="base">
              <a:spcBef>
                <a:spcPct val="0"/>
              </a:spcBef>
              <a:spcAft>
                <a:spcPct val="0"/>
              </a:spcAft>
              <a:defRPr sz="1400" kern="1200">
                <a:solidFill>
                  <a:schemeClr val="tx1"/>
                </a:solidFill>
                <a:latin typeface="Verdana" pitchFamily="34" charset="0"/>
                <a:ea typeface="+mn-ea"/>
                <a:cs typeface="Arial" charset="0"/>
              </a:defRPr>
            </a:lvl3pPr>
            <a:lvl4pPr marL="1371600" algn="l" rtl="0" fontAlgn="base">
              <a:spcBef>
                <a:spcPct val="0"/>
              </a:spcBef>
              <a:spcAft>
                <a:spcPct val="0"/>
              </a:spcAft>
              <a:defRPr sz="1400" kern="1200">
                <a:solidFill>
                  <a:schemeClr val="tx1"/>
                </a:solidFill>
                <a:latin typeface="Verdana" pitchFamily="34" charset="0"/>
                <a:ea typeface="+mn-ea"/>
                <a:cs typeface="Arial" charset="0"/>
              </a:defRPr>
            </a:lvl4pPr>
            <a:lvl5pPr marL="1828800" algn="l" rtl="0" fontAlgn="base">
              <a:spcBef>
                <a:spcPct val="0"/>
              </a:spcBef>
              <a:spcAft>
                <a:spcPct val="0"/>
              </a:spcAft>
              <a:defRPr sz="1400" kern="1200">
                <a:solidFill>
                  <a:schemeClr val="tx1"/>
                </a:solidFill>
                <a:latin typeface="Verdana" pitchFamily="34" charset="0"/>
                <a:ea typeface="+mn-ea"/>
                <a:cs typeface="Arial" charset="0"/>
              </a:defRPr>
            </a:lvl5pPr>
            <a:lvl6pPr marL="2286000" algn="l" defTabSz="914400" rtl="0" eaLnBrk="1" latinLnBrk="0" hangingPunct="1">
              <a:defRPr sz="1400" kern="1200">
                <a:solidFill>
                  <a:schemeClr val="tx1"/>
                </a:solidFill>
                <a:latin typeface="Verdana" pitchFamily="34" charset="0"/>
                <a:ea typeface="+mn-ea"/>
                <a:cs typeface="Arial" charset="0"/>
              </a:defRPr>
            </a:lvl6pPr>
            <a:lvl7pPr marL="2743200" algn="l" defTabSz="914400" rtl="0" eaLnBrk="1" latinLnBrk="0" hangingPunct="1">
              <a:defRPr sz="1400" kern="1200">
                <a:solidFill>
                  <a:schemeClr val="tx1"/>
                </a:solidFill>
                <a:latin typeface="Verdana" pitchFamily="34" charset="0"/>
                <a:ea typeface="+mn-ea"/>
                <a:cs typeface="Arial" charset="0"/>
              </a:defRPr>
            </a:lvl7pPr>
            <a:lvl8pPr marL="3200400" algn="l" defTabSz="914400" rtl="0" eaLnBrk="1" latinLnBrk="0" hangingPunct="1">
              <a:defRPr sz="1400" kern="1200">
                <a:solidFill>
                  <a:schemeClr val="tx1"/>
                </a:solidFill>
                <a:latin typeface="Verdana" pitchFamily="34" charset="0"/>
                <a:ea typeface="+mn-ea"/>
                <a:cs typeface="Arial" charset="0"/>
              </a:defRPr>
            </a:lvl8pPr>
            <a:lvl9pPr marL="3657600" algn="l" defTabSz="914400" rtl="0" eaLnBrk="1" latinLnBrk="0" hangingPunct="1">
              <a:defRPr sz="1400" kern="1200">
                <a:solidFill>
                  <a:schemeClr val="tx1"/>
                </a:solidFill>
                <a:latin typeface="Verdana" pitchFamily="34" charset="0"/>
                <a:ea typeface="+mn-ea"/>
                <a:cs typeface="Arial" charset="0"/>
              </a:defRPr>
            </a:lvl9pPr>
          </a:lstStyle>
          <a:p>
            <a:fld id="{5DE382E2-06FE-4738-BD5C-04FBB5FD6CE4}" type="slidenum">
              <a:rPr lang="en-US" smtClean="0"/>
              <a:pPr/>
              <a:t>28</a:t>
            </a:fld>
            <a:endParaRPr lang="en-US" dirty="0"/>
          </a:p>
        </p:txBody>
      </p:sp>
      <p:sp>
        <p:nvSpPr>
          <p:cNvPr id="13" name="Platshållare för sidfot 5"/>
          <p:cNvSpPr>
            <a:spLocks noGrp="1"/>
          </p:cNvSpPr>
          <p:nvPr>
            <p:ph type="ftr" sz="quarter" idx="12"/>
          </p:nvPr>
        </p:nvSpPr>
        <p:spPr>
          <a:xfrm>
            <a:off x="4476750" y="6470650"/>
            <a:ext cx="2879725"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en-US" altLang="sv-SE" sz="800" dirty="0"/>
              <a:t>Ole </a:t>
            </a:r>
            <a:r>
              <a:rPr lang="en-US" altLang="sv-SE" sz="800" dirty="0" err="1"/>
              <a:t>Settergren</a:t>
            </a:r>
            <a:r>
              <a:rPr lang="en-US" altLang="sv-SE" sz="800" dirty="0"/>
              <a:t> </a:t>
            </a:r>
          </a:p>
        </p:txBody>
      </p:sp>
      <p:sp>
        <p:nvSpPr>
          <p:cNvPr id="14" name="Platshållare för datum 3"/>
          <p:cNvSpPr>
            <a:spLocks noGrp="1"/>
          </p:cNvSpPr>
          <p:nvPr>
            <p:ph type="dt" sz="quarter" idx="11"/>
          </p:nvPr>
        </p:nvSpPr>
        <p:spPr>
          <a:xfrm>
            <a:off x="7435850" y="6470650"/>
            <a:ext cx="900113" cy="217488"/>
          </a:xfrm>
        </p:spPr>
        <p:txBody>
          <a:bodyPr/>
          <a:lstStyle/>
          <a:p>
            <a:fld id="{16AC8E8C-9CBC-4808-B4F4-1162B8C48B68}" type="datetime1">
              <a:rPr lang="sv-SE" smtClean="0"/>
              <a:t>2018-06-28</a:t>
            </a:fld>
            <a:endParaRPr lang="sv-SE" dirty="0"/>
          </a:p>
        </p:txBody>
      </p:sp>
    </p:spTree>
    <p:extLst>
      <p:ext uri="{BB962C8B-B14F-4D97-AF65-F5344CB8AC3E}">
        <p14:creationId xmlns:p14="http://schemas.microsoft.com/office/powerpoint/2010/main" val="27219068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fr-FR" dirty="0"/>
              <a:t>Taux de remplacement projeté, pour un «ouvrier moyen» née </a:t>
            </a:r>
            <a:r>
              <a:rPr lang="en-US" dirty="0"/>
              <a:t>1940, 1945, … </a:t>
            </a:r>
            <a:r>
              <a:rPr lang="en-US" dirty="0" smtClean="0"/>
              <a:t>2015</a:t>
            </a:r>
            <a:endParaRPr lang="sv-SE" dirty="0"/>
          </a:p>
        </p:txBody>
      </p:sp>
      <p:sp>
        <p:nvSpPr>
          <p:cNvPr id="4" name="Platshållare för bildnummer 3"/>
          <p:cNvSpPr>
            <a:spLocks noGrp="1"/>
          </p:cNvSpPr>
          <p:nvPr>
            <p:ph type="sldNum" sz="quarter" idx="10"/>
          </p:nvPr>
        </p:nvSpPr>
        <p:spPr/>
        <p:txBody>
          <a:bodyPr/>
          <a:lstStyle/>
          <a:p>
            <a:fld id="{69A05EF2-8FC5-455C-BF4A-B0007EBB2328}" type="slidenum">
              <a:rPr lang="sv-SE" smtClean="0"/>
              <a:pPr/>
              <a:t>29</a:t>
            </a:fld>
            <a:endParaRPr lang="sv-SE"/>
          </a:p>
        </p:txBody>
      </p:sp>
      <p:sp>
        <p:nvSpPr>
          <p:cNvPr id="6" name="Rektangel 5"/>
          <p:cNvSpPr/>
          <p:nvPr/>
        </p:nvSpPr>
        <p:spPr bwMode="auto">
          <a:xfrm>
            <a:off x="657609" y="1937442"/>
            <a:ext cx="606583" cy="334978"/>
          </a:xfrm>
          <a:prstGeom prst="rect">
            <a:avLst/>
          </a:prstGeom>
          <a:solidFill>
            <a:schemeClr val="bg1"/>
          </a:solidFill>
          <a:ln>
            <a:noFill/>
          </a:ln>
          <a:effectLst/>
          <a:ex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a:ln>
                <a:noFill/>
              </a:ln>
              <a:solidFill>
                <a:schemeClr val="tx1"/>
              </a:solidFill>
              <a:effectLst/>
              <a:latin typeface="Verdana" pitchFamily="34" charset="0"/>
              <a:cs typeface="Arial" charset="0"/>
            </a:endParaRPr>
          </a:p>
        </p:txBody>
      </p:sp>
      <p:graphicFrame>
        <p:nvGraphicFramePr>
          <p:cNvPr id="18" name="Diagram 17"/>
          <p:cNvGraphicFramePr>
            <a:graphicFrameLocks/>
          </p:cNvGraphicFramePr>
          <p:nvPr>
            <p:extLst>
              <p:ext uri="{D42A27DB-BD31-4B8C-83A1-F6EECF244321}">
                <p14:modId xmlns:p14="http://schemas.microsoft.com/office/powerpoint/2010/main" val="2224080432"/>
              </p:ext>
            </p:extLst>
          </p:nvPr>
        </p:nvGraphicFramePr>
        <p:xfrm>
          <a:off x="657608" y="1878490"/>
          <a:ext cx="6516049" cy="427517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ruta 2"/>
          <p:cNvSpPr txBox="1"/>
          <p:nvPr/>
        </p:nvSpPr>
        <p:spPr>
          <a:xfrm>
            <a:off x="6978615" y="4402951"/>
            <a:ext cx="2233304" cy="246221"/>
          </a:xfrm>
          <a:prstGeom prst="rect">
            <a:avLst/>
          </a:prstGeom>
          <a:noFill/>
        </p:spPr>
        <p:txBody>
          <a:bodyPr wrap="none" rtlCol="0">
            <a:spAutoFit/>
          </a:bodyPr>
          <a:lstStyle/>
          <a:p>
            <a:r>
              <a:rPr lang="fr-FR" sz="1000" b="1" dirty="0">
                <a:solidFill>
                  <a:schemeClr val="tx2"/>
                </a:solidFill>
              </a:rPr>
              <a:t>« Inkomstpension (</a:t>
            </a:r>
            <a:r>
              <a:rPr lang="fr-FR" sz="1000" b="1" dirty="0" smtClean="0">
                <a:solidFill>
                  <a:schemeClr val="tx2"/>
                </a:solidFill>
              </a:rPr>
              <a:t>PAYG)</a:t>
            </a:r>
            <a:r>
              <a:rPr lang="fr-FR" sz="1000" b="1" dirty="0">
                <a:solidFill>
                  <a:schemeClr val="tx2"/>
                </a:solidFill>
              </a:rPr>
              <a:t> »</a:t>
            </a:r>
          </a:p>
        </p:txBody>
      </p:sp>
      <p:sp>
        <p:nvSpPr>
          <p:cNvPr id="8" name="textruta 7"/>
          <p:cNvSpPr txBox="1"/>
          <p:nvPr/>
        </p:nvSpPr>
        <p:spPr>
          <a:xfrm>
            <a:off x="1169048" y="3338789"/>
            <a:ext cx="828063" cy="400110"/>
          </a:xfrm>
          <a:prstGeom prst="rect">
            <a:avLst/>
          </a:prstGeom>
          <a:solidFill>
            <a:schemeClr val="bg1">
              <a:alpha val="32000"/>
            </a:schemeClr>
          </a:solidFill>
        </p:spPr>
        <p:txBody>
          <a:bodyPr wrap="square" rtlCol="0">
            <a:spAutoFit/>
          </a:bodyPr>
          <a:lstStyle/>
          <a:p>
            <a:pPr algn="ctr"/>
            <a:r>
              <a:rPr lang="en-US" sz="1000" b="1" dirty="0" err="1" smtClean="0"/>
              <a:t>Ancien</a:t>
            </a:r>
            <a:r>
              <a:rPr lang="en-US" sz="1000" b="1" dirty="0" smtClean="0"/>
              <a:t> </a:t>
            </a:r>
          </a:p>
          <a:p>
            <a:pPr algn="ctr"/>
            <a:r>
              <a:rPr lang="en-US" sz="1000" b="1" dirty="0" err="1" smtClean="0"/>
              <a:t>système</a:t>
            </a:r>
            <a:endParaRPr lang="en-US" sz="1000" b="1" dirty="0"/>
          </a:p>
        </p:txBody>
      </p:sp>
      <p:sp>
        <p:nvSpPr>
          <p:cNvPr id="9" name="textruta 8"/>
          <p:cNvSpPr txBox="1"/>
          <p:nvPr/>
        </p:nvSpPr>
        <p:spPr>
          <a:xfrm>
            <a:off x="6978615" y="3781974"/>
            <a:ext cx="1398140" cy="246221"/>
          </a:xfrm>
          <a:prstGeom prst="rect">
            <a:avLst/>
          </a:prstGeom>
          <a:noFill/>
        </p:spPr>
        <p:txBody>
          <a:bodyPr wrap="none" rtlCol="0">
            <a:spAutoFit/>
          </a:bodyPr>
          <a:lstStyle/>
          <a:p>
            <a:r>
              <a:rPr lang="en-US" sz="1000" b="1" dirty="0">
                <a:solidFill>
                  <a:srgbClr val="AFA500"/>
                </a:solidFill>
              </a:rPr>
              <a:t>Pension </a:t>
            </a:r>
            <a:r>
              <a:rPr lang="en-US" sz="1000" b="1" dirty="0" err="1">
                <a:solidFill>
                  <a:srgbClr val="AFA500"/>
                </a:solidFill>
              </a:rPr>
              <a:t>garantie</a:t>
            </a:r>
            <a:endParaRPr lang="en-US" sz="1000" b="1" dirty="0">
              <a:solidFill>
                <a:srgbClr val="AFA500"/>
              </a:solidFill>
            </a:endParaRPr>
          </a:p>
        </p:txBody>
      </p:sp>
      <p:sp>
        <p:nvSpPr>
          <p:cNvPr id="10" name="textruta 9"/>
          <p:cNvSpPr txBox="1"/>
          <p:nvPr/>
        </p:nvSpPr>
        <p:spPr>
          <a:xfrm>
            <a:off x="6978615" y="3585450"/>
            <a:ext cx="1747594" cy="246221"/>
          </a:xfrm>
          <a:prstGeom prst="rect">
            <a:avLst/>
          </a:prstGeom>
          <a:noFill/>
        </p:spPr>
        <p:txBody>
          <a:bodyPr wrap="none" rtlCol="0">
            <a:spAutoFit/>
          </a:bodyPr>
          <a:lstStyle/>
          <a:p>
            <a:r>
              <a:rPr lang="fr-FR" sz="1000" b="1" dirty="0">
                <a:solidFill>
                  <a:schemeClr val="accent2"/>
                </a:solidFill>
              </a:rPr>
              <a:t>« Premium pension »</a:t>
            </a:r>
          </a:p>
        </p:txBody>
      </p:sp>
      <p:sp>
        <p:nvSpPr>
          <p:cNvPr id="11" name="textruta 10"/>
          <p:cNvSpPr txBox="1"/>
          <p:nvPr/>
        </p:nvSpPr>
        <p:spPr>
          <a:xfrm>
            <a:off x="6978615" y="3292615"/>
            <a:ext cx="1962397" cy="246221"/>
          </a:xfrm>
          <a:prstGeom prst="rect">
            <a:avLst/>
          </a:prstGeom>
          <a:noFill/>
        </p:spPr>
        <p:txBody>
          <a:bodyPr wrap="none" rtlCol="0">
            <a:spAutoFit/>
          </a:bodyPr>
          <a:lstStyle/>
          <a:p>
            <a:r>
              <a:rPr lang="en-US" sz="1000" b="1" dirty="0">
                <a:solidFill>
                  <a:srgbClr val="5EB0E6"/>
                </a:solidFill>
              </a:rPr>
              <a:t>Pension </a:t>
            </a:r>
            <a:r>
              <a:rPr lang="en-US" sz="1000" b="1" dirty="0" err="1">
                <a:solidFill>
                  <a:srgbClr val="5EB0E6"/>
                </a:solidFill>
              </a:rPr>
              <a:t>complémentaire</a:t>
            </a:r>
            <a:endParaRPr lang="en-US" sz="1000" b="1" dirty="0">
              <a:solidFill>
                <a:srgbClr val="5EB0E6"/>
              </a:solidFill>
            </a:endParaRPr>
          </a:p>
        </p:txBody>
      </p:sp>
      <p:sp>
        <p:nvSpPr>
          <p:cNvPr id="12" name="textruta 11"/>
          <p:cNvSpPr txBox="1"/>
          <p:nvPr/>
        </p:nvSpPr>
        <p:spPr>
          <a:xfrm>
            <a:off x="6978615" y="2791875"/>
            <a:ext cx="1673856" cy="246221"/>
          </a:xfrm>
          <a:prstGeom prst="rect">
            <a:avLst/>
          </a:prstGeom>
          <a:noFill/>
        </p:spPr>
        <p:txBody>
          <a:bodyPr wrap="none" rtlCol="0">
            <a:spAutoFit/>
          </a:bodyPr>
          <a:lstStyle/>
          <a:p>
            <a:r>
              <a:rPr lang="fr-FR" sz="1000" b="1" dirty="0">
                <a:solidFill>
                  <a:schemeClr val="bg1">
                    <a:lumMod val="65000"/>
                  </a:schemeClr>
                </a:solidFill>
              </a:rPr>
              <a:t>Effet de durée de vie</a:t>
            </a:r>
            <a:endParaRPr lang="en-US" sz="1000" b="1" dirty="0">
              <a:solidFill>
                <a:schemeClr val="bg1">
                  <a:lumMod val="65000"/>
                </a:schemeClr>
              </a:solidFill>
            </a:endParaRPr>
          </a:p>
        </p:txBody>
      </p:sp>
      <p:sp>
        <p:nvSpPr>
          <p:cNvPr id="13" name="textruta 12"/>
          <p:cNvSpPr txBox="1"/>
          <p:nvPr/>
        </p:nvSpPr>
        <p:spPr>
          <a:xfrm>
            <a:off x="595419" y="2423581"/>
            <a:ext cx="668773" cy="307777"/>
          </a:xfrm>
          <a:prstGeom prst="rect">
            <a:avLst/>
          </a:prstGeom>
          <a:solidFill>
            <a:schemeClr val="bg1"/>
          </a:solidFill>
        </p:spPr>
        <p:txBody>
          <a:bodyPr wrap="square" rtlCol="0">
            <a:spAutoFit/>
          </a:bodyPr>
          <a:lstStyle/>
          <a:p>
            <a:r>
              <a:rPr lang="sv-SE" dirty="0"/>
              <a:t>75 %</a:t>
            </a:r>
          </a:p>
        </p:txBody>
      </p:sp>
      <p:sp>
        <p:nvSpPr>
          <p:cNvPr id="14" name="textruta 13"/>
          <p:cNvSpPr txBox="1"/>
          <p:nvPr/>
        </p:nvSpPr>
        <p:spPr>
          <a:xfrm>
            <a:off x="595419" y="2878083"/>
            <a:ext cx="668773" cy="307777"/>
          </a:xfrm>
          <a:prstGeom prst="rect">
            <a:avLst/>
          </a:prstGeom>
          <a:solidFill>
            <a:schemeClr val="bg1"/>
          </a:solidFill>
        </p:spPr>
        <p:txBody>
          <a:bodyPr wrap="square" rtlCol="0">
            <a:spAutoFit/>
          </a:bodyPr>
          <a:lstStyle/>
          <a:p>
            <a:r>
              <a:rPr lang="sv-SE" dirty="0"/>
              <a:t>60 %</a:t>
            </a:r>
          </a:p>
        </p:txBody>
      </p:sp>
      <p:sp>
        <p:nvSpPr>
          <p:cNvPr id="16" name="textruta 15"/>
          <p:cNvSpPr txBox="1"/>
          <p:nvPr/>
        </p:nvSpPr>
        <p:spPr>
          <a:xfrm>
            <a:off x="595419" y="3332585"/>
            <a:ext cx="668773" cy="307777"/>
          </a:xfrm>
          <a:prstGeom prst="rect">
            <a:avLst/>
          </a:prstGeom>
          <a:solidFill>
            <a:schemeClr val="bg1"/>
          </a:solidFill>
        </p:spPr>
        <p:txBody>
          <a:bodyPr wrap="square" rtlCol="0">
            <a:spAutoFit/>
          </a:bodyPr>
          <a:lstStyle/>
          <a:p>
            <a:r>
              <a:rPr lang="sv-SE" dirty="0"/>
              <a:t>45 %</a:t>
            </a:r>
          </a:p>
        </p:txBody>
      </p:sp>
      <p:sp>
        <p:nvSpPr>
          <p:cNvPr id="17" name="textruta 16"/>
          <p:cNvSpPr txBox="1"/>
          <p:nvPr/>
        </p:nvSpPr>
        <p:spPr>
          <a:xfrm>
            <a:off x="595419" y="4241590"/>
            <a:ext cx="668773" cy="307777"/>
          </a:xfrm>
          <a:prstGeom prst="rect">
            <a:avLst/>
          </a:prstGeom>
          <a:solidFill>
            <a:schemeClr val="bg1"/>
          </a:solidFill>
        </p:spPr>
        <p:txBody>
          <a:bodyPr wrap="square" rtlCol="0">
            <a:spAutoFit/>
          </a:bodyPr>
          <a:lstStyle/>
          <a:p>
            <a:r>
              <a:rPr lang="sv-SE" dirty="0"/>
              <a:t>15 %</a:t>
            </a:r>
          </a:p>
        </p:txBody>
      </p:sp>
      <p:sp>
        <p:nvSpPr>
          <p:cNvPr id="19" name="textruta 18"/>
          <p:cNvSpPr txBox="1"/>
          <p:nvPr/>
        </p:nvSpPr>
        <p:spPr>
          <a:xfrm>
            <a:off x="595419" y="3787087"/>
            <a:ext cx="668773" cy="307777"/>
          </a:xfrm>
          <a:prstGeom prst="rect">
            <a:avLst/>
          </a:prstGeom>
          <a:solidFill>
            <a:schemeClr val="bg1"/>
          </a:solidFill>
        </p:spPr>
        <p:txBody>
          <a:bodyPr wrap="square" rtlCol="0">
            <a:spAutoFit/>
          </a:bodyPr>
          <a:lstStyle/>
          <a:p>
            <a:r>
              <a:rPr lang="sv-SE" dirty="0"/>
              <a:t>30 %</a:t>
            </a:r>
          </a:p>
        </p:txBody>
      </p:sp>
      <p:sp>
        <p:nvSpPr>
          <p:cNvPr id="20" name="textruta 19"/>
          <p:cNvSpPr txBox="1"/>
          <p:nvPr/>
        </p:nvSpPr>
        <p:spPr>
          <a:xfrm>
            <a:off x="617191" y="1945893"/>
            <a:ext cx="6556466" cy="307777"/>
          </a:xfrm>
          <a:prstGeom prst="rect">
            <a:avLst/>
          </a:prstGeom>
          <a:solidFill>
            <a:schemeClr val="bg1"/>
          </a:solidFill>
        </p:spPr>
        <p:txBody>
          <a:bodyPr wrap="square" rtlCol="0">
            <a:spAutoFit/>
          </a:bodyPr>
          <a:lstStyle/>
          <a:p>
            <a:endParaRPr lang="sv-SE" dirty="0"/>
          </a:p>
        </p:txBody>
      </p:sp>
      <p:sp>
        <p:nvSpPr>
          <p:cNvPr id="5" name="textruta 4"/>
          <p:cNvSpPr txBox="1"/>
          <p:nvPr/>
        </p:nvSpPr>
        <p:spPr>
          <a:xfrm>
            <a:off x="6978615" y="2146842"/>
            <a:ext cx="2355258" cy="553998"/>
          </a:xfrm>
          <a:prstGeom prst="rect">
            <a:avLst/>
          </a:prstGeom>
          <a:noFill/>
        </p:spPr>
        <p:txBody>
          <a:bodyPr wrap="square" rtlCol="0">
            <a:spAutoFit/>
          </a:bodyPr>
          <a:lstStyle/>
          <a:p>
            <a:r>
              <a:rPr lang="fr-FR" sz="1000" dirty="0"/>
              <a:t>Âge de retraite neutre, en fonction de l'espérance de vie projetée</a:t>
            </a:r>
          </a:p>
        </p:txBody>
      </p:sp>
      <p:sp>
        <p:nvSpPr>
          <p:cNvPr id="21" name="textruta 20"/>
          <p:cNvSpPr txBox="1"/>
          <p:nvPr/>
        </p:nvSpPr>
        <p:spPr>
          <a:xfrm>
            <a:off x="6601555" y="2229970"/>
            <a:ext cx="476412" cy="246221"/>
          </a:xfrm>
          <a:prstGeom prst="rect">
            <a:avLst/>
          </a:prstGeom>
          <a:noFill/>
        </p:spPr>
        <p:txBody>
          <a:bodyPr wrap="none" rtlCol="0">
            <a:spAutoFit/>
          </a:bodyPr>
          <a:lstStyle/>
          <a:p>
            <a:r>
              <a:rPr lang="sv-SE" sz="1000" dirty="0"/>
              <a:t>70,8</a:t>
            </a:r>
          </a:p>
        </p:txBody>
      </p:sp>
      <p:sp>
        <p:nvSpPr>
          <p:cNvPr id="22" name="textruta 21"/>
          <p:cNvSpPr txBox="1"/>
          <p:nvPr/>
        </p:nvSpPr>
        <p:spPr>
          <a:xfrm>
            <a:off x="5862611" y="2229970"/>
            <a:ext cx="476412" cy="246221"/>
          </a:xfrm>
          <a:prstGeom prst="rect">
            <a:avLst/>
          </a:prstGeom>
          <a:noFill/>
        </p:spPr>
        <p:txBody>
          <a:bodyPr wrap="none" rtlCol="0">
            <a:spAutoFit/>
          </a:bodyPr>
          <a:lstStyle/>
          <a:p>
            <a:r>
              <a:rPr lang="sv-SE" sz="1000" dirty="0"/>
              <a:t>70,1</a:t>
            </a:r>
          </a:p>
        </p:txBody>
      </p:sp>
      <p:sp>
        <p:nvSpPr>
          <p:cNvPr id="23" name="textruta 22"/>
          <p:cNvSpPr txBox="1"/>
          <p:nvPr/>
        </p:nvSpPr>
        <p:spPr>
          <a:xfrm>
            <a:off x="5123667" y="2229970"/>
            <a:ext cx="476412" cy="246221"/>
          </a:xfrm>
          <a:prstGeom prst="rect">
            <a:avLst/>
          </a:prstGeom>
          <a:noFill/>
        </p:spPr>
        <p:txBody>
          <a:bodyPr wrap="none" rtlCol="0">
            <a:spAutoFit/>
          </a:bodyPr>
          <a:lstStyle/>
          <a:p>
            <a:r>
              <a:rPr lang="sv-SE" sz="1000" dirty="0"/>
              <a:t>69,7</a:t>
            </a:r>
          </a:p>
        </p:txBody>
      </p:sp>
      <p:sp>
        <p:nvSpPr>
          <p:cNvPr id="24" name="textruta 23"/>
          <p:cNvSpPr txBox="1"/>
          <p:nvPr/>
        </p:nvSpPr>
        <p:spPr>
          <a:xfrm>
            <a:off x="4415961" y="2229970"/>
            <a:ext cx="476412" cy="246221"/>
          </a:xfrm>
          <a:prstGeom prst="rect">
            <a:avLst/>
          </a:prstGeom>
          <a:noFill/>
        </p:spPr>
        <p:txBody>
          <a:bodyPr wrap="none" rtlCol="0">
            <a:spAutoFit/>
          </a:bodyPr>
          <a:lstStyle/>
          <a:p>
            <a:r>
              <a:rPr lang="sv-SE" sz="1000" dirty="0"/>
              <a:t>69,0</a:t>
            </a:r>
          </a:p>
        </p:txBody>
      </p:sp>
      <p:sp>
        <p:nvSpPr>
          <p:cNvPr id="25" name="textruta 24"/>
          <p:cNvSpPr txBox="1"/>
          <p:nvPr/>
        </p:nvSpPr>
        <p:spPr>
          <a:xfrm>
            <a:off x="3715437" y="2229970"/>
            <a:ext cx="476412" cy="246221"/>
          </a:xfrm>
          <a:prstGeom prst="rect">
            <a:avLst/>
          </a:prstGeom>
          <a:noFill/>
        </p:spPr>
        <p:txBody>
          <a:bodyPr wrap="none" rtlCol="0">
            <a:spAutoFit/>
          </a:bodyPr>
          <a:lstStyle/>
          <a:p>
            <a:r>
              <a:rPr lang="sv-SE" sz="1000" dirty="0"/>
              <a:t>68,4</a:t>
            </a:r>
          </a:p>
        </p:txBody>
      </p:sp>
      <p:sp>
        <p:nvSpPr>
          <p:cNvPr id="26" name="textruta 25"/>
          <p:cNvSpPr txBox="1"/>
          <p:nvPr/>
        </p:nvSpPr>
        <p:spPr>
          <a:xfrm>
            <a:off x="2984177" y="2229970"/>
            <a:ext cx="476412" cy="246221"/>
          </a:xfrm>
          <a:prstGeom prst="rect">
            <a:avLst/>
          </a:prstGeom>
          <a:noFill/>
        </p:spPr>
        <p:txBody>
          <a:bodyPr wrap="none" rtlCol="0">
            <a:spAutoFit/>
          </a:bodyPr>
          <a:lstStyle/>
          <a:p>
            <a:r>
              <a:rPr lang="sv-SE" sz="1000" dirty="0"/>
              <a:t>67,9</a:t>
            </a:r>
          </a:p>
        </p:txBody>
      </p:sp>
      <p:sp>
        <p:nvSpPr>
          <p:cNvPr id="27" name="textruta 26"/>
          <p:cNvSpPr txBox="1"/>
          <p:nvPr/>
        </p:nvSpPr>
        <p:spPr>
          <a:xfrm>
            <a:off x="2291337" y="2229970"/>
            <a:ext cx="476412" cy="246221"/>
          </a:xfrm>
          <a:prstGeom prst="rect">
            <a:avLst/>
          </a:prstGeom>
          <a:noFill/>
        </p:spPr>
        <p:txBody>
          <a:bodyPr wrap="none" rtlCol="0">
            <a:spAutoFit/>
          </a:bodyPr>
          <a:lstStyle/>
          <a:p>
            <a:r>
              <a:rPr lang="sv-SE" sz="1000" dirty="0"/>
              <a:t>67,1</a:t>
            </a:r>
          </a:p>
        </p:txBody>
      </p:sp>
      <p:sp>
        <p:nvSpPr>
          <p:cNvPr id="28" name="textruta 27"/>
          <p:cNvSpPr txBox="1"/>
          <p:nvPr/>
        </p:nvSpPr>
        <p:spPr>
          <a:xfrm>
            <a:off x="1191245" y="2229970"/>
            <a:ext cx="476412" cy="246221"/>
          </a:xfrm>
          <a:prstGeom prst="rect">
            <a:avLst/>
          </a:prstGeom>
          <a:noFill/>
        </p:spPr>
        <p:txBody>
          <a:bodyPr wrap="none" rtlCol="0">
            <a:spAutoFit/>
          </a:bodyPr>
          <a:lstStyle/>
          <a:p>
            <a:r>
              <a:rPr lang="sv-SE" sz="1000" dirty="0"/>
              <a:t>65,2</a:t>
            </a:r>
          </a:p>
        </p:txBody>
      </p:sp>
      <p:sp>
        <p:nvSpPr>
          <p:cNvPr id="30" name="textruta 29"/>
          <p:cNvSpPr txBox="1"/>
          <p:nvPr/>
        </p:nvSpPr>
        <p:spPr>
          <a:xfrm>
            <a:off x="1935313" y="2229970"/>
            <a:ext cx="476412" cy="246221"/>
          </a:xfrm>
          <a:prstGeom prst="rect">
            <a:avLst/>
          </a:prstGeom>
          <a:noFill/>
        </p:spPr>
        <p:txBody>
          <a:bodyPr wrap="none" rtlCol="0">
            <a:spAutoFit/>
          </a:bodyPr>
          <a:lstStyle/>
          <a:p>
            <a:r>
              <a:rPr lang="sv-SE" sz="1000" dirty="0"/>
              <a:t>66,3</a:t>
            </a:r>
          </a:p>
        </p:txBody>
      </p:sp>
      <p:sp>
        <p:nvSpPr>
          <p:cNvPr id="31" name="textruta 30"/>
          <p:cNvSpPr txBox="1"/>
          <p:nvPr/>
        </p:nvSpPr>
        <p:spPr>
          <a:xfrm>
            <a:off x="769591" y="5702089"/>
            <a:ext cx="6556466" cy="307777"/>
          </a:xfrm>
          <a:prstGeom prst="rect">
            <a:avLst/>
          </a:prstGeom>
          <a:solidFill>
            <a:schemeClr val="bg1"/>
          </a:solidFill>
        </p:spPr>
        <p:txBody>
          <a:bodyPr wrap="square" rtlCol="0">
            <a:spAutoFit/>
          </a:bodyPr>
          <a:lstStyle/>
          <a:p>
            <a:endParaRPr lang="sv-SE" dirty="0"/>
          </a:p>
        </p:txBody>
      </p:sp>
      <p:sp>
        <p:nvSpPr>
          <p:cNvPr id="2" name="textruta 1"/>
          <p:cNvSpPr txBox="1"/>
          <p:nvPr/>
        </p:nvSpPr>
        <p:spPr>
          <a:xfrm>
            <a:off x="2017893" y="5526731"/>
            <a:ext cx="4502844" cy="307777"/>
          </a:xfrm>
          <a:prstGeom prst="rect">
            <a:avLst/>
          </a:prstGeom>
          <a:noFill/>
        </p:spPr>
        <p:txBody>
          <a:bodyPr wrap="square" rtlCol="0">
            <a:spAutoFit/>
          </a:bodyPr>
          <a:lstStyle/>
          <a:p>
            <a:r>
              <a:rPr lang="fr-FR" dirty="0"/>
              <a:t>Cohorte de naissance et année à 65 ans</a:t>
            </a:r>
            <a:endParaRPr lang="en-US" dirty="0"/>
          </a:p>
        </p:txBody>
      </p:sp>
      <p:sp>
        <p:nvSpPr>
          <p:cNvPr id="32" name="Platshållare för sidfot 5"/>
          <p:cNvSpPr>
            <a:spLocks noGrp="1"/>
          </p:cNvSpPr>
          <p:nvPr>
            <p:ph type="ftr" sz="quarter" idx="12"/>
          </p:nvPr>
        </p:nvSpPr>
        <p:spPr>
          <a:xfrm>
            <a:off x="4476750" y="6470650"/>
            <a:ext cx="2879725"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en-US" altLang="sv-SE" sz="800" dirty="0"/>
              <a:t>Ole </a:t>
            </a:r>
            <a:r>
              <a:rPr lang="en-US" altLang="sv-SE" sz="800" dirty="0" err="1"/>
              <a:t>Settergren</a:t>
            </a:r>
            <a:r>
              <a:rPr lang="en-US" altLang="sv-SE" sz="800" dirty="0"/>
              <a:t> </a:t>
            </a:r>
          </a:p>
        </p:txBody>
      </p:sp>
      <p:sp>
        <p:nvSpPr>
          <p:cNvPr id="33" name="Platshållare för datum 3"/>
          <p:cNvSpPr>
            <a:spLocks noGrp="1"/>
          </p:cNvSpPr>
          <p:nvPr>
            <p:ph type="dt" sz="quarter" idx="11"/>
          </p:nvPr>
        </p:nvSpPr>
        <p:spPr>
          <a:xfrm>
            <a:off x="7435850" y="6470650"/>
            <a:ext cx="900113" cy="217488"/>
          </a:xfrm>
        </p:spPr>
        <p:txBody>
          <a:bodyPr/>
          <a:lstStyle/>
          <a:p>
            <a:fld id="{16AC8E8C-9CBC-4808-B4F4-1162B8C48B68}" type="datetime1">
              <a:rPr lang="sv-SE" smtClean="0"/>
              <a:t>2018-06-28</a:t>
            </a:fld>
            <a:endParaRPr lang="sv-SE" dirty="0"/>
          </a:p>
        </p:txBody>
      </p:sp>
    </p:spTree>
    <p:extLst>
      <p:ext uri="{BB962C8B-B14F-4D97-AF65-F5344CB8AC3E}">
        <p14:creationId xmlns:p14="http://schemas.microsoft.com/office/powerpoint/2010/main" val="3427474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Pyramid utan text förstor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405" y="845466"/>
            <a:ext cx="5214938" cy="4994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3" name="Text Box 3"/>
          <p:cNvSpPr txBox="1">
            <a:spLocks noChangeArrowheads="1"/>
          </p:cNvSpPr>
          <p:nvPr/>
        </p:nvSpPr>
        <p:spPr bwMode="auto">
          <a:xfrm>
            <a:off x="3050322" y="5772799"/>
            <a:ext cx="1832168"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r>
              <a:rPr lang="fr-FR" sz="1600" dirty="0">
                <a:latin typeface="+mn-lt"/>
              </a:rPr>
              <a:t>Inkomstpension</a:t>
            </a:r>
          </a:p>
        </p:txBody>
      </p:sp>
      <p:sp>
        <p:nvSpPr>
          <p:cNvPr id="25604" name="Text Box 4"/>
          <p:cNvSpPr txBox="1">
            <a:spLocks noChangeArrowheads="1"/>
          </p:cNvSpPr>
          <p:nvPr/>
        </p:nvSpPr>
        <p:spPr bwMode="auto">
          <a:xfrm>
            <a:off x="5772150" y="5772799"/>
            <a:ext cx="1965410"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r>
              <a:rPr lang="fr-FR" sz="1600" dirty="0">
                <a:latin typeface="+mn-lt"/>
              </a:rPr>
              <a:t>Premium Pension</a:t>
            </a:r>
          </a:p>
        </p:txBody>
      </p:sp>
      <p:sp>
        <p:nvSpPr>
          <p:cNvPr id="25605" name="Text Box 5"/>
          <p:cNvSpPr txBox="1">
            <a:spLocks noChangeArrowheads="1"/>
          </p:cNvSpPr>
          <p:nvPr/>
        </p:nvSpPr>
        <p:spPr bwMode="auto">
          <a:xfrm>
            <a:off x="5789295" y="2396822"/>
            <a:ext cx="3336470" cy="5847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r>
              <a:rPr lang="fr-FR" sz="1600" dirty="0">
                <a:latin typeface="+mn-lt"/>
              </a:rPr>
              <a:t>Comptes complémentaires,</a:t>
            </a:r>
          </a:p>
          <a:p>
            <a:pPr eaLnBrk="1" hangingPunct="1"/>
            <a:r>
              <a:rPr lang="fr-FR" sz="1600" dirty="0">
                <a:latin typeface="+mn-lt"/>
              </a:rPr>
              <a:t>  accords collectifs  « pilier 2 »</a:t>
            </a:r>
          </a:p>
        </p:txBody>
      </p:sp>
      <p:sp>
        <p:nvSpPr>
          <p:cNvPr id="25606" name="Text Box 6"/>
          <p:cNvSpPr txBox="1">
            <a:spLocks noChangeArrowheads="1"/>
          </p:cNvSpPr>
          <p:nvPr/>
        </p:nvSpPr>
        <p:spPr bwMode="auto">
          <a:xfrm>
            <a:off x="5170488" y="1188099"/>
            <a:ext cx="3954929"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r>
              <a:rPr lang="fr-FR" altLang="sv-SE" sz="1600" dirty="0">
                <a:solidFill>
                  <a:schemeClr val="dk1"/>
                </a:solidFill>
              </a:rPr>
              <a:t>Comptes privés « pilier 3 »</a:t>
            </a:r>
          </a:p>
          <a:p>
            <a:pPr eaLnBrk="1" hangingPunct="1"/>
            <a:r>
              <a:rPr lang="fr-FR" sz="1000" dirty="0"/>
              <a:t>Le droit de déduire les cotisations de l'impôt sur le </a:t>
            </a:r>
            <a:r>
              <a:rPr lang="fr-FR" sz="1000" dirty="0" smtClean="0"/>
              <a:t>revenu</a:t>
            </a:r>
          </a:p>
          <a:p>
            <a:pPr eaLnBrk="1" hangingPunct="1"/>
            <a:r>
              <a:rPr lang="fr-FR" sz="1000" dirty="0" smtClean="0"/>
              <a:t>a été complètement </a:t>
            </a:r>
            <a:r>
              <a:rPr lang="fr-FR" sz="1000" dirty="0"/>
              <a:t>supprimé à partir de 2016</a:t>
            </a:r>
            <a:endParaRPr lang="fr-FR" sz="1000" dirty="0">
              <a:latin typeface="+mn-lt"/>
            </a:endParaRPr>
          </a:p>
        </p:txBody>
      </p:sp>
      <p:sp>
        <p:nvSpPr>
          <p:cNvPr id="7" name="Text Box 5"/>
          <p:cNvSpPr txBox="1">
            <a:spLocks noChangeArrowheads="1"/>
          </p:cNvSpPr>
          <p:nvPr/>
        </p:nvSpPr>
        <p:spPr bwMode="auto">
          <a:xfrm>
            <a:off x="6692435" y="3954787"/>
            <a:ext cx="2484783"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r>
              <a:rPr lang="fr-FR" sz="1600" dirty="0">
                <a:latin typeface="+mn-lt"/>
              </a:rPr>
              <a:t>Législation, pension </a:t>
            </a:r>
          </a:p>
          <a:p>
            <a:pPr eaLnBrk="1" hangingPunct="1"/>
            <a:r>
              <a:rPr lang="fr-FR" sz="1600" dirty="0">
                <a:latin typeface="+mn-lt"/>
              </a:rPr>
              <a:t>universelle « pilier 1 »</a:t>
            </a:r>
          </a:p>
        </p:txBody>
      </p:sp>
      <p:sp>
        <p:nvSpPr>
          <p:cNvPr id="3" name="Rubrik 2"/>
          <p:cNvSpPr>
            <a:spLocks noGrp="1"/>
          </p:cNvSpPr>
          <p:nvPr>
            <p:ph type="title"/>
          </p:nvPr>
        </p:nvSpPr>
        <p:spPr>
          <a:xfrm>
            <a:off x="511175" y="984250"/>
            <a:ext cx="8108950" cy="1582305"/>
          </a:xfrm>
        </p:spPr>
        <p:txBody>
          <a:bodyPr/>
          <a:lstStyle/>
          <a:p>
            <a:r>
              <a:rPr lang="fr-FR" altLang="sv-SE" dirty="0"/>
              <a:t>La structure générale</a:t>
            </a:r>
            <a:br>
              <a:rPr lang="fr-FR" altLang="sv-SE" dirty="0"/>
            </a:br>
            <a:r>
              <a:rPr lang="fr-FR" altLang="sv-SE" dirty="0"/>
              <a:t>des retraites </a:t>
            </a:r>
            <a:br>
              <a:rPr lang="fr-FR" altLang="sv-SE" dirty="0"/>
            </a:br>
            <a:r>
              <a:rPr lang="fr-FR" altLang="sv-SE" dirty="0"/>
              <a:t>contributives en</a:t>
            </a:r>
            <a:br>
              <a:rPr lang="fr-FR" altLang="sv-SE" dirty="0"/>
            </a:br>
            <a:r>
              <a:rPr lang="fr-FR" altLang="sv-SE" dirty="0" smtClean="0"/>
              <a:t>Suède</a:t>
            </a:r>
            <a:endParaRPr lang="sv-SE" dirty="0"/>
          </a:p>
        </p:txBody>
      </p:sp>
      <p:sp>
        <p:nvSpPr>
          <p:cNvPr id="4" name="Platshållare för bildnummer 3"/>
          <p:cNvSpPr>
            <a:spLocks noGrp="1"/>
          </p:cNvSpPr>
          <p:nvPr>
            <p:ph type="sldNum" sz="quarter" idx="10"/>
          </p:nvPr>
        </p:nvSpPr>
        <p:spPr/>
        <p:txBody>
          <a:bodyPr/>
          <a:lstStyle/>
          <a:p>
            <a:fld id="{D11AAFD0-7FD3-4E2C-8ED8-B32AC9164AAF}" type="slidenum">
              <a:rPr lang="fr-FR" smtClean="0"/>
              <a:pPr/>
              <a:t>3</a:t>
            </a:fld>
            <a:endParaRPr lang="fr-FR" dirty="0"/>
          </a:p>
        </p:txBody>
      </p:sp>
      <p:sp>
        <p:nvSpPr>
          <p:cNvPr id="9" name="Text Box 3"/>
          <p:cNvSpPr txBox="1">
            <a:spLocks noChangeArrowheads="1"/>
          </p:cNvSpPr>
          <p:nvPr/>
        </p:nvSpPr>
        <p:spPr bwMode="auto">
          <a:xfrm>
            <a:off x="3057942" y="6024259"/>
            <a:ext cx="2331087"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r>
              <a:rPr lang="fr-FR" dirty="0">
                <a:latin typeface="+mn-lt"/>
              </a:rPr>
              <a:t>Système comptes </a:t>
            </a:r>
          </a:p>
          <a:p>
            <a:pPr eaLnBrk="1" hangingPunct="1"/>
            <a:r>
              <a:rPr lang="fr-FR" dirty="0">
                <a:latin typeface="+mn-lt"/>
              </a:rPr>
              <a:t>notionnels, « cotisation</a:t>
            </a:r>
          </a:p>
          <a:p>
            <a:pPr eaLnBrk="1" hangingPunct="1"/>
            <a:r>
              <a:rPr lang="fr-FR" dirty="0">
                <a:latin typeface="+mn-lt"/>
              </a:rPr>
              <a:t>définie par répartition »</a:t>
            </a:r>
          </a:p>
        </p:txBody>
      </p:sp>
      <p:sp>
        <p:nvSpPr>
          <p:cNvPr id="10" name="Text Box 4"/>
          <p:cNvSpPr txBox="1">
            <a:spLocks noChangeArrowheads="1"/>
          </p:cNvSpPr>
          <p:nvPr/>
        </p:nvSpPr>
        <p:spPr bwMode="auto">
          <a:xfrm>
            <a:off x="5779770" y="6039499"/>
            <a:ext cx="2910349"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pPr eaLnBrk="1" hangingPunct="1"/>
            <a:r>
              <a:rPr lang="fr-FR" dirty="0">
                <a:latin typeface="+mn-lt"/>
              </a:rPr>
              <a:t>Système comptes capitalisés, </a:t>
            </a:r>
          </a:p>
          <a:p>
            <a:pPr eaLnBrk="1" hangingPunct="1"/>
            <a:r>
              <a:rPr lang="fr-FR" dirty="0">
                <a:latin typeface="+mn-lt"/>
              </a:rPr>
              <a:t>« cotisation définie par</a:t>
            </a:r>
          </a:p>
          <a:p>
            <a:pPr eaLnBrk="1" hangingPunct="1"/>
            <a:r>
              <a:rPr lang="fr-FR" dirty="0">
                <a:latin typeface="+mn-lt"/>
              </a:rPr>
              <a:t>capitalisation »</a:t>
            </a:r>
          </a:p>
        </p:txBody>
      </p:sp>
    </p:spTree>
    <p:extLst>
      <p:ext uri="{BB962C8B-B14F-4D97-AF65-F5344CB8AC3E}">
        <p14:creationId xmlns:p14="http://schemas.microsoft.com/office/powerpoint/2010/main" val="345990585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0"/>
          </p:nvPr>
        </p:nvSpPr>
        <p:spPr/>
        <p:txBody>
          <a:bodyPr/>
          <a:lstStyle/>
          <a:p>
            <a:fld id="{69A05EF2-8FC5-455C-BF4A-B0007EBB2328}" type="slidenum">
              <a:rPr lang="sv-SE" smtClean="0"/>
              <a:pPr/>
              <a:t>30</a:t>
            </a:fld>
            <a:endParaRPr lang="sv-SE"/>
          </a:p>
        </p:txBody>
      </p:sp>
      <p:graphicFrame>
        <p:nvGraphicFramePr>
          <p:cNvPr id="7" name="Diagram 6"/>
          <p:cNvGraphicFramePr>
            <a:graphicFrameLocks/>
          </p:cNvGraphicFramePr>
          <p:nvPr>
            <p:extLst>
              <p:ext uri="{D42A27DB-BD31-4B8C-83A1-F6EECF244321}">
                <p14:modId xmlns:p14="http://schemas.microsoft.com/office/powerpoint/2010/main" val="3893141598"/>
              </p:ext>
            </p:extLst>
          </p:nvPr>
        </p:nvGraphicFramePr>
        <p:xfrm>
          <a:off x="576073" y="1785937"/>
          <a:ext cx="7239190" cy="3910775"/>
        </p:xfrm>
        <a:graphic>
          <a:graphicData uri="http://schemas.openxmlformats.org/drawingml/2006/chart">
            <c:chart xmlns:c="http://schemas.openxmlformats.org/drawingml/2006/chart" xmlns:r="http://schemas.openxmlformats.org/officeDocument/2006/relationships" r:id="rId3"/>
          </a:graphicData>
        </a:graphic>
      </p:graphicFrame>
      <p:sp>
        <p:nvSpPr>
          <p:cNvPr id="2" name="Rektangel 1"/>
          <p:cNvSpPr/>
          <p:nvPr/>
        </p:nvSpPr>
        <p:spPr bwMode="auto">
          <a:xfrm>
            <a:off x="196483" y="2002611"/>
            <a:ext cx="7783735" cy="196483"/>
          </a:xfrm>
          <a:prstGeom prst="rect">
            <a:avLst/>
          </a:prstGeom>
          <a:solidFill>
            <a:schemeClr val="bg1"/>
          </a:solidFill>
          <a:ln>
            <a:noFill/>
          </a:ln>
          <a:effectLst/>
          <a:ex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a:ln>
                <a:noFill/>
              </a:ln>
              <a:solidFill>
                <a:schemeClr val="tx1"/>
              </a:solidFill>
              <a:effectLst/>
              <a:latin typeface="Verdana" pitchFamily="34" charset="0"/>
              <a:cs typeface="Arial" charset="0"/>
            </a:endParaRPr>
          </a:p>
        </p:txBody>
      </p:sp>
      <p:sp>
        <p:nvSpPr>
          <p:cNvPr id="3" name="textruta 2"/>
          <p:cNvSpPr txBox="1"/>
          <p:nvPr/>
        </p:nvSpPr>
        <p:spPr>
          <a:xfrm>
            <a:off x="4088350" y="2771064"/>
            <a:ext cx="1522276" cy="307777"/>
          </a:xfrm>
          <a:prstGeom prst="rect">
            <a:avLst/>
          </a:prstGeom>
          <a:noFill/>
        </p:spPr>
        <p:txBody>
          <a:bodyPr wrap="none" rtlCol="0">
            <a:spAutoFit/>
          </a:bodyPr>
          <a:lstStyle/>
          <a:p>
            <a:r>
              <a:rPr lang="fr-FR" dirty="0"/>
              <a:t>Revenu moyen</a:t>
            </a:r>
          </a:p>
        </p:txBody>
      </p:sp>
      <p:sp>
        <p:nvSpPr>
          <p:cNvPr id="8" name="textruta 7"/>
          <p:cNvSpPr txBox="1"/>
          <p:nvPr/>
        </p:nvSpPr>
        <p:spPr>
          <a:xfrm>
            <a:off x="4830196" y="3580923"/>
            <a:ext cx="2601097" cy="307777"/>
          </a:xfrm>
          <a:prstGeom prst="rect">
            <a:avLst/>
          </a:prstGeom>
          <a:noFill/>
        </p:spPr>
        <p:txBody>
          <a:bodyPr wrap="none" rtlCol="0">
            <a:spAutoFit/>
          </a:bodyPr>
          <a:lstStyle/>
          <a:p>
            <a:r>
              <a:rPr lang="fr-FR" dirty="0"/>
              <a:t>Pension publique moyenne</a:t>
            </a:r>
          </a:p>
        </p:txBody>
      </p:sp>
      <p:sp>
        <p:nvSpPr>
          <p:cNvPr id="13" name="Rubrik 8"/>
          <p:cNvSpPr txBox="1">
            <a:spLocks/>
          </p:cNvSpPr>
          <p:nvPr/>
        </p:nvSpPr>
        <p:spPr bwMode="auto">
          <a:xfrm>
            <a:off x="528492" y="1354861"/>
            <a:ext cx="8108950" cy="835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lnSpc>
                <a:spcPts val="3000"/>
              </a:lnSpc>
              <a:spcBef>
                <a:spcPct val="0"/>
              </a:spcBef>
              <a:spcAft>
                <a:spcPct val="0"/>
              </a:spcAft>
              <a:defRPr sz="2600">
                <a:solidFill>
                  <a:schemeClr val="tx2"/>
                </a:solidFill>
                <a:latin typeface="+mj-lt"/>
                <a:ea typeface="+mj-ea"/>
                <a:cs typeface="+mj-cs"/>
              </a:defRPr>
            </a:lvl1pPr>
            <a:lvl2pPr algn="l" rtl="0" eaLnBrk="1" fontAlgn="base" hangingPunct="1">
              <a:lnSpc>
                <a:spcPts val="3000"/>
              </a:lnSpc>
              <a:spcBef>
                <a:spcPct val="0"/>
              </a:spcBef>
              <a:spcAft>
                <a:spcPct val="0"/>
              </a:spcAft>
              <a:defRPr sz="2600">
                <a:solidFill>
                  <a:schemeClr val="tx2"/>
                </a:solidFill>
                <a:latin typeface="Verdana" pitchFamily="34" charset="0"/>
                <a:cs typeface="Arial" charset="0"/>
              </a:defRPr>
            </a:lvl2pPr>
            <a:lvl3pPr algn="l" rtl="0" eaLnBrk="1" fontAlgn="base" hangingPunct="1">
              <a:lnSpc>
                <a:spcPts val="3000"/>
              </a:lnSpc>
              <a:spcBef>
                <a:spcPct val="0"/>
              </a:spcBef>
              <a:spcAft>
                <a:spcPct val="0"/>
              </a:spcAft>
              <a:defRPr sz="2600">
                <a:solidFill>
                  <a:schemeClr val="tx2"/>
                </a:solidFill>
                <a:latin typeface="Verdana" pitchFamily="34" charset="0"/>
                <a:cs typeface="Arial" charset="0"/>
              </a:defRPr>
            </a:lvl3pPr>
            <a:lvl4pPr algn="l" rtl="0" eaLnBrk="1" fontAlgn="base" hangingPunct="1">
              <a:lnSpc>
                <a:spcPts val="3000"/>
              </a:lnSpc>
              <a:spcBef>
                <a:spcPct val="0"/>
              </a:spcBef>
              <a:spcAft>
                <a:spcPct val="0"/>
              </a:spcAft>
              <a:defRPr sz="2600">
                <a:solidFill>
                  <a:schemeClr val="tx2"/>
                </a:solidFill>
                <a:latin typeface="Verdana" pitchFamily="34" charset="0"/>
                <a:cs typeface="Arial" charset="0"/>
              </a:defRPr>
            </a:lvl4pPr>
            <a:lvl5pPr algn="l" rtl="0" eaLnBrk="1" fontAlgn="base" hangingPunct="1">
              <a:lnSpc>
                <a:spcPts val="3000"/>
              </a:lnSpc>
              <a:spcBef>
                <a:spcPct val="0"/>
              </a:spcBef>
              <a:spcAft>
                <a:spcPct val="0"/>
              </a:spcAft>
              <a:defRPr sz="2600">
                <a:solidFill>
                  <a:schemeClr val="tx2"/>
                </a:solidFill>
                <a:latin typeface="Verdana" pitchFamily="34" charset="0"/>
                <a:cs typeface="Arial" charset="0"/>
              </a:defRPr>
            </a:lvl5pPr>
            <a:lvl6pPr marL="457200" algn="l" rtl="0" eaLnBrk="1" fontAlgn="base" hangingPunct="1">
              <a:lnSpc>
                <a:spcPts val="3000"/>
              </a:lnSpc>
              <a:spcBef>
                <a:spcPct val="0"/>
              </a:spcBef>
              <a:spcAft>
                <a:spcPct val="0"/>
              </a:spcAft>
              <a:defRPr sz="2600">
                <a:solidFill>
                  <a:schemeClr val="tx2"/>
                </a:solidFill>
                <a:latin typeface="Verdana" pitchFamily="34" charset="0"/>
                <a:cs typeface="Arial" charset="0"/>
              </a:defRPr>
            </a:lvl6pPr>
            <a:lvl7pPr marL="914400" algn="l" rtl="0" eaLnBrk="1" fontAlgn="base" hangingPunct="1">
              <a:lnSpc>
                <a:spcPts val="3000"/>
              </a:lnSpc>
              <a:spcBef>
                <a:spcPct val="0"/>
              </a:spcBef>
              <a:spcAft>
                <a:spcPct val="0"/>
              </a:spcAft>
              <a:defRPr sz="2600">
                <a:solidFill>
                  <a:schemeClr val="tx2"/>
                </a:solidFill>
                <a:latin typeface="Verdana" pitchFamily="34" charset="0"/>
                <a:cs typeface="Arial" charset="0"/>
              </a:defRPr>
            </a:lvl7pPr>
            <a:lvl8pPr marL="1371600" algn="l" rtl="0" eaLnBrk="1" fontAlgn="base" hangingPunct="1">
              <a:lnSpc>
                <a:spcPts val="3000"/>
              </a:lnSpc>
              <a:spcBef>
                <a:spcPct val="0"/>
              </a:spcBef>
              <a:spcAft>
                <a:spcPct val="0"/>
              </a:spcAft>
              <a:defRPr sz="2600">
                <a:solidFill>
                  <a:schemeClr val="tx2"/>
                </a:solidFill>
                <a:latin typeface="Verdana" pitchFamily="34" charset="0"/>
                <a:cs typeface="Arial" charset="0"/>
              </a:defRPr>
            </a:lvl8pPr>
            <a:lvl9pPr marL="1828800" algn="l" rtl="0" eaLnBrk="1" fontAlgn="base" hangingPunct="1">
              <a:lnSpc>
                <a:spcPts val="3000"/>
              </a:lnSpc>
              <a:spcBef>
                <a:spcPct val="0"/>
              </a:spcBef>
              <a:spcAft>
                <a:spcPct val="0"/>
              </a:spcAft>
              <a:defRPr sz="2600">
                <a:solidFill>
                  <a:schemeClr val="tx2"/>
                </a:solidFill>
                <a:latin typeface="Verdana" pitchFamily="34" charset="0"/>
                <a:cs typeface="Arial" charset="0"/>
              </a:defRPr>
            </a:lvl9pPr>
          </a:lstStyle>
          <a:p>
            <a:r>
              <a:rPr lang="fr-FR" kern="0" dirty="0" smtClean="0"/>
              <a:t>Évolution des pensions publiques nouvellement allouées et du revenu moyen des travailleurs depuis 2004</a:t>
            </a:r>
            <a:endParaRPr lang="sv-SE" kern="0" dirty="0"/>
          </a:p>
        </p:txBody>
      </p:sp>
      <p:sp>
        <p:nvSpPr>
          <p:cNvPr id="17" name="Platshållare för sidfot 5"/>
          <p:cNvSpPr>
            <a:spLocks noGrp="1"/>
          </p:cNvSpPr>
          <p:nvPr>
            <p:ph type="ftr" sz="quarter" idx="12"/>
          </p:nvPr>
        </p:nvSpPr>
        <p:spPr>
          <a:xfrm>
            <a:off x="4476750" y="6470650"/>
            <a:ext cx="2879725"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en-US" altLang="sv-SE" sz="800" dirty="0"/>
              <a:t>Ole </a:t>
            </a:r>
            <a:r>
              <a:rPr lang="en-US" altLang="sv-SE" sz="800" dirty="0" err="1"/>
              <a:t>Settergren</a:t>
            </a:r>
            <a:r>
              <a:rPr lang="en-US" altLang="sv-SE" sz="800" dirty="0"/>
              <a:t> </a:t>
            </a:r>
          </a:p>
        </p:txBody>
      </p:sp>
      <p:sp>
        <p:nvSpPr>
          <p:cNvPr id="18" name="Platshållare för datum 3"/>
          <p:cNvSpPr>
            <a:spLocks noGrp="1"/>
          </p:cNvSpPr>
          <p:nvPr>
            <p:ph type="dt" sz="quarter" idx="11"/>
          </p:nvPr>
        </p:nvSpPr>
        <p:spPr>
          <a:xfrm>
            <a:off x="7435850" y="6470650"/>
            <a:ext cx="900113" cy="217488"/>
          </a:xfrm>
        </p:spPr>
        <p:txBody>
          <a:bodyPr/>
          <a:lstStyle/>
          <a:p>
            <a:fld id="{16AC8E8C-9CBC-4808-B4F4-1162B8C48B68}" type="datetime1">
              <a:rPr lang="sv-SE" smtClean="0"/>
              <a:t>2018-06-28</a:t>
            </a:fld>
            <a:endParaRPr lang="sv-SE" dirty="0"/>
          </a:p>
        </p:txBody>
      </p:sp>
    </p:spTree>
    <p:extLst>
      <p:ext uri="{BB962C8B-B14F-4D97-AF65-F5344CB8AC3E}">
        <p14:creationId xmlns:p14="http://schemas.microsoft.com/office/powerpoint/2010/main" val="39645602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0"/>
          </p:nvPr>
        </p:nvSpPr>
        <p:spPr/>
        <p:txBody>
          <a:bodyPr/>
          <a:lstStyle/>
          <a:p>
            <a:fld id="{69A05EF2-8FC5-455C-BF4A-B0007EBB2328}" type="slidenum">
              <a:rPr lang="sv-SE" smtClean="0"/>
              <a:pPr/>
              <a:t>31</a:t>
            </a:fld>
            <a:endParaRPr lang="sv-SE"/>
          </a:p>
        </p:txBody>
      </p:sp>
      <p:graphicFrame>
        <p:nvGraphicFramePr>
          <p:cNvPr id="6" name="Diagram 5"/>
          <p:cNvGraphicFramePr>
            <a:graphicFrameLocks/>
          </p:cNvGraphicFramePr>
          <p:nvPr>
            <p:extLst>
              <p:ext uri="{D42A27DB-BD31-4B8C-83A1-F6EECF244321}">
                <p14:modId xmlns:p14="http://schemas.microsoft.com/office/powerpoint/2010/main" val="4048659645"/>
              </p:ext>
            </p:extLst>
          </p:nvPr>
        </p:nvGraphicFramePr>
        <p:xfrm>
          <a:off x="667512" y="2057400"/>
          <a:ext cx="6976872" cy="3986784"/>
        </p:xfrm>
        <a:graphic>
          <a:graphicData uri="http://schemas.openxmlformats.org/drawingml/2006/chart">
            <c:chart xmlns:c="http://schemas.openxmlformats.org/drawingml/2006/chart" xmlns:r="http://schemas.openxmlformats.org/officeDocument/2006/relationships" r:id="rId3"/>
          </a:graphicData>
        </a:graphic>
      </p:graphicFrame>
      <p:sp>
        <p:nvSpPr>
          <p:cNvPr id="2" name="Rektangel 1"/>
          <p:cNvSpPr/>
          <p:nvPr/>
        </p:nvSpPr>
        <p:spPr bwMode="auto">
          <a:xfrm>
            <a:off x="511175" y="2057400"/>
            <a:ext cx="7227218" cy="253080"/>
          </a:xfrm>
          <a:prstGeom prst="rect">
            <a:avLst/>
          </a:prstGeom>
          <a:solidFill>
            <a:schemeClr val="bg1"/>
          </a:solidFill>
          <a:ln>
            <a:noFill/>
          </a:ln>
          <a:effectLst/>
          <a:ex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a:ln>
                <a:noFill/>
              </a:ln>
              <a:solidFill>
                <a:schemeClr val="tx1"/>
              </a:solidFill>
              <a:effectLst/>
              <a:latin typeface="Verdana" pitchFamily="34" charset="0"/>
              <a:cs typeface="Arial" charset="0"/>
            </a:endParaRPr>
          </a:p>
        </p:txBody>
      </p:sp>
      <p:sp>
        <p:nvSpPr>
          <p:cNvPr id="8" name="textruta 7"/>
          <p:cNvSpPr txBox="1"/>
          <p:nvPr/>
        </p:nvSpPr>
        <p:spPr>
          <a:xfrm>
            <a:off x="4088350" y="2650152"/>
            <a:ext cx="1522276" cy="307777"/>
          </a:xfrm>
          <a:prstGeom prst="rect">
            <a:avLst/>
          </a:prstGeom>
          <a:noFill/>
        </p:spPr>
        <p:txBody>
          <a:bodyPr wrap="none" rtlCol="0">
            <a:spAutoFit/>
          </a:bodyPr>
          <a:lstStyle/>
          <a:p>
            <a:r>
              <a:rPr lang="fr-FR" dirty="0"/>
              <a:t>Revenu moyen</a:t>
            </a:r>
          </a:p>
        </p:txBody>
      </p:sp>
      <p:sp>
        <p:nvSpPr>
          <p:cNvPr id="9" name="textruta 8"/>
          <p:cNvSpPr txBox="1"/>
          <p:nvPr/>
        </p:nvSpPr>
        <p:spPr>
          <a:xfrm>
            <a:off x="4830196" y="3460011"/>
            <a:ext cx="2530565" cy="307777"/>
          </a:xfrm>
          <a:prstGeom prst="rect">
            <a:avLst/>
          </a:prstGeom>
          <a:noFill/>
        </p:spPr>
        <p:txBody>
          <a:bodyPr wrap="none" rtlCol="0">
            <a:spAutoFit/>
          </a:bodyPr>
          <a:lstStyle/>
          <a:p>
            <a:r>
              <a:rPr lang="fr-FR" dirty="0"/>
              <a:t>Pensions totale moyennes</a:t>
            </a:r>
          </a:p>
        </p:txBody>
      </p:sp>
      <p:sp>
        <p:nvSpPr>
          <p:cNvPr id="11" name="textruta 5"/>
          <p:cNvSpPr txBox="1">
            <a:spLocks noChangeArrowheads="1"/>
          </p:cNvSpPr>
          <p:nvPr/>
        </p:nvSpPr>
        <p:spPr bwMode="auto">
          <a:xfrm>
            <a:off x="710339" y="6347693"/>
            <a:ext cx="352901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cs typeface="Arial" pitchFamily="34" charset="0"/>
              </a:defRPr>
            </a:lvl1pPr>
            <a:lvl2pPr marL="742950" indent="-285750" eaLnBrk="0" hangingPunct="0">
              <a:defRPr sz="1400">
                <a:solidFill>
                  <a:schemeClr val="tx1"/>
                </a:solidFill>
                <a:latin typeface="Verdana" pitchFamily="34" charset="0"/>
                <a:cs typeface="Arial" pitchFamily="34" charset="0"/>
              </a:defRPr>
            </a:lvl2pPr>
            <a:lvl3pPr marL="1143000" indent="-228600" eaLnBrk="0" hangingPunct="0">
              <a:defRPr sz="1400">
                <a:solidFill>
                  <a:schemeClr val="tx1"/>
                </a:solidFill>
                <a:latin typeface="Verdana" pitchFamily="34" charset="0"/>
                <a:cs typeface="Arial" pitchFamily="34" charset="0"/>
              </a:defRPr>
            </a:lvl3pPr>
            <a:lvl4pPr marL="1600200" indent="-228600" eaLnBrk="0" hangingPunct="0">
              <a:defRPr sz="1400">
                <a:solidFill>
                  <a:schemeClr val="tx1"/>
                </a:solidFill>
                <a:latin typeface="Verdana" pitchFamily="34" charset="0"/>
                <a:cs typeface="Arial" pitchFamily="34" charset="0"/>
              </a:defRPr>
            </a:lvl4pPr>
            <a:lvl5pPr marL="2057400" indent="-228600" eaLnBrk="0" hangingPunct="0">
              <a:defRPr sz="14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Verdana" pitchFamily="34" charset="0"/>
                <a:cs typeface="Arial" pitchFamily="34" charset="0"/>
              </a:defRPr>
            </a:lvl9pPr>
          </a:lstStyle>
          <a:p>
            <a:pPr eaLnBrk="1" hangingPunct="1"/>
            <a:r>
              <a:rPr lang="en-US" altLang="sv-SE" sz="900" i="1" dirty="0"/>
              <a:t>Source: </a:t>
            </a:r>
            <a:r>
              <a:rPr lang="en-US" altLang="sv-SE" sz="900" dirty="0"/>
              <a:t>Statistics Sweden </a:t>
            </a:r>
            <a:endParaRPr lang="sv-SE" altLang="sv-SE" sz="900" dirty="0"/>
          </a:p>
        </p:txBody>
      </p:sp>
      <p:sp>
        <p:nvSpPr>
          <p:cNvPr id="12" name="Rubrik 2"/>
          <p:cNvSpPr>
            <a:spLocks noGrp="1"/>
          </p:cNvSpPr>
          <p:nvPr>
            <p:ph type="title"/>
          </p:nvPr>
        </p:nvSpPr>
        <p:spPr>
          <a:xfrm>
            <a:off x="531957" y="1350763"/>
            <a:ext cx="8108950" cy="835025"/>
          </a:xfrm>
          <a:noFill/>
        </p:spPr>
        <p:txBody>
          <a:bodyPr/>
          <a:lstStyle/>
          <a:p>
            <a:r>
              <a:rPr lang="fr-FR" dirty="0"/>
              <a:t>Évolution</a:t>
            </a:r>
            <a:r>
              <a:rPr lang="fr-FR" noProof="0" dirty="0"/>
              <a:t> des pensions totales nouvellement allouées et </a:t>
            </a:r>
            <a:r>
              <a:rPr lang="fr-FR" dirty="0"/>
              <a:t>du</a:t>
            </a:r>
            <a:r>
              <a:rPr lang="fr-FR" noProof="0" dirty="0"/>
              <a:t> revenu moyen des travailleurs depuis 2000</a:t>
            </a:r>
          </a:p>
        </p:txBody>
      </p:sp>
      <p:sp>
        <p:nvSpPr>
          <p:cNvPr id="14" name="Platshållare för sidfot 5"/>
          <p:cNvSpPr>
            <a:spLocks noGrp="1"/>
          </p:cNvSpPr>
          <p:nvPr>
            <p:ph type="ftr" sz="quarter" idx="12"/>
          </p:nvPr>
        </p:nvSpPr>
        <p:spPr>
          <a:xfrm>
            <a:off x="4476750" y="6470650"/>
            <a:ext cx="2879725"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en-US" altLang="sv-SE" sz="800" dirty="0"/>
              <a:t>Ole </a:t>
            </a:r>
            <a:r>
              <a:rPr lang="en-US" altLang="sv-SE" sz="800" dirty="0" err="1"/>
              <a:t>Settergren</a:t>
            </a:r>
            <a:r>
              <a:rPr lang="en-US" altLang="sv-SE" sz="800" dirty="0"/>
              <a:t> </a:t>
            </a:r>
          </a:p>
        </p:txBody>
      </p:sp>
      <p:sp>
        <p:nvSpPr>
          <p:cNvPr id="15" name="Platshållare för datum 3"/>
          <p:cNvSpPr>
            <a:spLocks noGrp="1"/>
          </p:cNvSpPr>
          <p:nvPr>
            <p:ph type="dt" sz="quarter" idx="11"/>
          </p:nvPr>
        </p:nvSpPr>
        <p:spPr>
          <a:xfrm>
            <a:off x="7435850" y="6470650"/>
            <a:ext cx="900113" cy="217488"/>
          </a:xfrm>
        </p:spPr>
        <p:txBody>
          <a:bodyPr/>
          <a:lstStyle/>
          <a:p>
            <a:fld id="{16AC8E8C-9CBC-4808-B4F4-1162B8C48B68}" type="datetime1">
              <a:rPr lang="sv-SE" smtClean="0"/>
              <a:t>2018-06-28</a:t>
            </a:fld>
            <a:endParaRPr lang="sv-SE" dirty="0"/>
          </a:p>
        </p:txBody>
      </p:sp>
    </p:spTree>
    <p:extLst>
      <p:ext uri="{BB962C8B-B14F-4D97-AF65-F5344CB8AC3E}">
        <p14:creationId xmlns:p14="http://schemas.microsoft.com/office/powerpoint/2010/main" val="33343595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fr-FR" noProof="0" dirty="0"/>
              <a:t>Les frais d’administration</a:t>
            </a:r>
          </a:p>
        </p:txBody>
      </p:sp>
      <p:graphicFrame>
        <p:nvGraphicFramePr>
          <p:cNvPr id="5" name="Platshållare för innehåll 3"/>
          <p:cNvGraphicFramePr>
            <a:graphicFrameLocks noGrp="1"/>
          </p:cNvGraphicFramePr>
          <p:nvPr>
            <p:ph sz="half" idx="1"/>
            <p:extLst>
              <p:ext uri="{D42A27DB-BD31-4B8C-83A1-F6EECF244321}">
                <p14:modId xmlns:p14="http://schemas.microsoft.com/office/powerpoint/2010/main" val="2310913300"/>
              </p:ext>
            </p:extLst>
          </p:nvPr>
        </p:nvGraphicFramePr>
        <p:xfrm>
          <a:off x="608074" y="2347282"/>
          <a:ext cx="7186791" cy="1571625"/>
        </p:xfrm>
        <a:graphic>
          <a:graphicData uri="http://schemas.openxmlformats.org/drawingml/2006/table">
            <a:tbl>
              <a:tblPr>
                <a:tableStyleId>{5C22544A-7EE6-4342-B048-85BDC9FD1C3A}</a:tableStyleId>
              </a:tblPr>
              <a:tblGrid>
                <a:gridCol w="2747181">
                  <a:extLst>
                    <a:ext uri="{9D8B030D-6E8A-4147-A177-3AD203B41FA5}">
                      <a16:colId xmlns:a16="http://schemas.microsoft.com/office/drawing/2014/main" xmlns="" val="1845163214"/>
                    </a:ext>
                  </a:extLst>
                </a:gridCol>
                <a:gridCol w="1476518">
                  <a:extLst>
                    <a:ext uri="{9D8B030D-6E8A-4147-A177-3AD203B41FA5}">
                      <a16:colId xmlns:a16="http://schemas.microsoft.com/office/drawing/2014/main" xmlns="" val="2461369379"/>
                    </a:ext>
                  </a:extLst>
                </a:gridCol>
                <a:gridCol w="1329914">
                  <a:extLst>
                    <a:ext uri="{9D8B030D-6E8A-4147-A177-3AD203B41FA5}">
                      <a16:colId xmlns:a16="http://schemas.microsoft.com/office/drawing/2014/main" xmlns="" val="104076927"/>
                    </a:ext>
                  </a:extLst>
                </a:gridCol>
                <a:gridCol w="1633178">
                  <a:extLst>
                    <a:ext uri="{9D8B030D-6E8A-4147-A177-3AD203B41FA5}">
                      <a16:colId xmlns:a16="http://schemas.microsoft.com/office/drawing/2014/main" xmlns="" val="727560249"/>
                    </a:ext>
                  </a:extLst>
                </a:gridCol>
              </a:tblGrid>
              <a:tr h="200025">
                <a:tc>
                  <a:txBody>
                    <a:bodyPr/>
                    <a:lstStyle/>
                    <a:p>
                      <a:pPr marL="0" algn="l" defTabSz="914400" rtl="0" eaLnBrk="1" fontAlgn="b" latinLnBrk="0" hangingPunct="1"/>
                      <a:endParaRPr lang="fr-FR" sz="1600" u="none" strike="noStrike" kern="1200" noProof="0" dirty="0">
                        <a:solidFill>
                          <a:schemeClr val="dk1"/>
                        </a:solidFill>
                        <a:effectLst/>
                        <a:latin typeface="+mn-lt"/>
                        <a:ea typeface="+mn-ea"/>
                        <a:cs typeface="+mn-cs"/>
                      </a:endParaRPr>
                    </a:p>
                  </a:txBody>
                  <a:tcPr marL="9525" marR="9525" marT="9525" marB="0" anchor="b"/>
                </a:tc>
                <a:tc>
                  <a:txBody>
                    <a:bodyPr/>
                    <a:lstStyle/>
                    <a:p>
                      <a:pPr marL="0" algn="r" defTabSz="914400" rtl="0" eaLnBrk="1" fontAlgn="b" latinLnBrk="0" hangingPunct="1"/>
                      <a:r>
                        <a:rPr lang="fr-FR" sz="1800" b="1" u="none" strike="noStrike" kern="1200" noProof="0" dirty="0">
                          <a:solidFill>
                            <a:schemeClr val="dk1"/>
                          </a:solidFill>
                          <a:effectLst/>
                          <a:latin typeface="Calibri" panose="020F0502020204030204" pitchFamily="34" charset="0"/>
                          <a:ea typeface="+mn-ea"/>
                          <a:cs typeface="Calibri" panose="020F0502020204030204" pitchFamily="34" charset="0"/>
                        </a:rPr>
                        <a:t>Millions</a:t>
                      </a:r>
                      <a:r>
                        <a:rPr lang="fr-FR" sz="1800" b="1" u="none" strike="noStrike" kern="1200" baseline="0" noProof="0" dirty="0">
                          <a:solidFill>
                            <a:schemeClr val="dk1"/>
                          </a:solidFill>
                          <a:effectLst/>
                          <a:latin typeface="Calibri" panose="020F0502020204030204" pitchFamily="34" charset="0"/>
                          <a:ea typeface="+mn-ea"/>
                          <a:cs typeface="Calibri" panose="020F0502020204030204" pitchFamily="34" charset="0"/>
                        </a:rPr>
                        <a:t> </a:t>
                      </a:r>
                      <a:endParaRPr lang="fr-FR" sz="1800" b="1" u="none" strike="noStrike" kern="1200" baseline="0" noProof="0" dirty="0" smtClean="0">
                        <a:solidFill>
                          <a:schemeClr val="dk1"/>
                        </a:solidFill>
                        <a:effectLst/>
                        <a:latin typeface="Calibri" panose="020F0502020204030204" pitchFamily="34" charset="0"/>
                        <a:ea typeface="+mn-ea"/>
                        <a:cs typeface="Calibri" panose="020F0502020204030204" pitchFamily="34" charset="0"/>
                      </a:endParaRPr>
                    </a:p>
                    <a:p>
                      <a:pPr marL="0" algn="r" defTabSz="914400" rtl="0" eaLnBrk="1" fontAlgn="b" latinLnBrk="0" hangingPunct="1"/>
                      <a:r>
                        <a:rPr lang="fr-FR" sz="1800" b="1" u="none" strike="noStrike" kern="1200" baseline="0" noProof="0" dirty="0" smtClean="0">
                          <a:solidFill>
                            <a:schemeClr val="dk1"/>
                          </a:solidFill>
                          <a:effectLst/>
                          <a:latin typeface="Calibri" panose="020F0502020204030204" pitchFamily="34" charset="0"/>
                          <a:ea typeface="+mn-ea"/>
                          <a:cs typeface="Calibri" panose="020F0502020204030204" pitchFamily="34" charset="0"/>
                        </a:rPr>
                        <a:t>d’euro</a:t>
                      </a:r>
                      <a:endParaRPr lang="fr-FR" sz="1800" b="1" u="none" strike="noStrike" kern="1200" noProof="0" dirty="0">
                        <a:solidFill>
                          <a:schemeClr val="dk1"/>
                        </a:solidFill>
                        <a:effectLst/>
                        <a:latin typeface="Calibri" panose="020F0502020204030204" pitchFamily="34" charset="0"/>
                        <a:ea typeface="+mn-ea"/>
                        <a:cs typeface="Calibri" panose="020F0502020204030204" pitchFamily="34" charset="0"/>
                      </a:endParaRPr>
                    </a:p>
                  </a:txBody>
                  <a:tcPr marL="9525" marR="9525" marT="9525" marB="0" anchor="b"/>
                </a:tc>
                <a:tc>
                  <a:txBody>
                    <a:bodyPr/>
                    <a:lstStyle/>
                    <a:p>
                      <a:pPr marL="0" algn="r" defTabSz="914400" rtl="0" eaLnBrk="1" fontAlgn="b" latinLnBrk="0" hangingPunct="1"/>
                      <a:r>
                        <a:rPr lang="fr-FR" sz="1800" b="1" u="none" strike="noStrike" kern="1200" noProof="0" dirty="0">
                          <a:solidFill>
                            <a:schemeClr val="dk1"/>
                          </a:solidFill>
                          <a:effectLst/>
                          <a:latin typeface="Calibri" panose="020F0502020204030204" pitchFamily="34" charset="0"/>
                          <a:ea typeface="+mn-ea"/>
                          <a:cs typeface="Calibri" panose="020F0502020204030204" pitchFamily="34" charset="0"/>
                        </a:rPr>
                        <a:t>Euro par assuré</a:t>
                      </a:r>
                    </a:p>
                  </a:txBody>
                  <a:tcPr marL="9525" marR="9525" marT="9525" marB="0" anchor="b"/>
                </a:tc>
                <a:tc>
                  <a:txBody>
                    <a:bodyPr/>
                    <a:lstStyle/>
                    <a:p>
                      <a:pPr marL="0" algn="r" defTabSz="914400" rtl="0" eaLnBrk="1" fontAlgn="b" latinLnBrk="0" hangingPunct="1"/>
                      <a:r>
                        <a:rPr lang="fr-FR" sz="1800" b="1" u="none" strike="noStrike" kern="1200" noProof="0" dirty="0">
                          <a:solidFill>
                            <a:schemeClr val="dk1"/>
                          </a:solidFill>
                          <a:effectLst/>
                          <a:latin typeface="Calibri" panose="020F0502020204030204" pitchFamily="34" charset="0"/>
                          <a:ea typeface="+mn-ea"/>
                          <a:cs typeface="Calibri" panose="020F0502020204030204" pitchFamily="34" charset="0"/>
                        </a:rPr>
                        <a:t>En % des </a:t>
                      </a:r>
                      <a:r>
                        <a:rPr lang="fr-FR" sz="1800" b="1" noProof="0" dirty="0">
                          <a:latin typeface="Calibri" panose="020F0502020204030204" pitchFamily="34" charset="0"/>
                          <a:cs typeface="Calibri" panose="020F0502020204030204" pitchFamily="34" charset="0"/>
                        </a:rPr>
                        <a:t>paiements</a:t>
                      </a:r>
                      <a:endParaRPr lang="fr-FR" sz="1800" b="1" u="none" strike="noStrike" kern="1200" noProof="0" dirty="0">
                        <a:solidFill>
                          <a:schemeClr val="dk1"/>
                        </a:solidFill>
                        <a:effectLst/>
                        <a:latin typeface="Calibri" panose="020F0502020204030204" pitchFamily="34" charset="0"/>
                        <a:ea typeface="+mn-ea"/>
                        <a:cs typeface="Calibri" panose="020F0502020204030204" pitchFamily="34" charset="0"/>
                      </a:endParaRPr>
                    </a:p>
                  </a:txBody>
                  <a:tcPr marL="9525" marR="9525" marT="9525" marB="0" anchor="b"/>
                </a:tc>
                <a:extLst>
                  <a:ext uri="{0D108BD9-81ED-4DB2-BD59-A6C34878D82A}">
                    <a16:rowId xmlns:a16="http://schemas.microsoft.com/office/drawing/2014/main" xmlns="" val="1536575604"/>
                  </a:ext>
                </a:extLst>
              </a:tr>
              <a:tr h="200025">
                <a:tc>
                  <a:txBody>
                    <a:bodyPr/>
                    <a:lstStyle/>
                    <a:p>
                      <a:pPr algn="l" fontAlgn="b"/>
                      <a:r>
                        <a:rPr lang="fr-FR" sz="1600" u="none" strike="noStrike" kern="1200" noProof="0" dirty="0" smtClean="0">
                          <a:solidFill>
                            <a:schemeClr val="dk1"/>
                          </a:solidFill>
                          <a:effectLst/>
                          <a:latin typeface="+mn-lt"/>
                          <a:ea typeface="+mn-ea"/>
                          <a:cs typeface="+mn-cs"/>
                        </a:rPr>
                        <a:t> Non-contributif</a:t>
                      </a:r>
                      <a:endParaRPr lang="fr-FR" sz="1600" u="none" strike="noStrike" kern="1200" noProof="0" dirty="0">
                        <a:solidFill>
                          <a:schemeClr val="dk1"/>
                        </a:solidFill>
                        <a:effectLst/>
                        <a:latin typeface="+mn-lt"/>
                        <a:ea typeface="+mn-ea"/>
                        <a:cs typeface="+mn-cs"/>
                      </a:endParaRPr>
                    </a:p>
                  </a:txBody>
                  <a:tcPr marL="9525" marR="9525" marT="9525" marB="0" anchor="b"/>
                </a:tc>
                <a:tc>
                  <a:txBody>
                    <a:bodyPr/>
                    <a:lstStyle/>
                    <a:p>
                      <a:pPr marL="0" algn="r" defTabSz="914400" rtl="0" eaLnBrk="1" fontAlgn="b" latinLnBrk="0" hangingPunct="1"/>
                      <a:r>
                        <a:rPr lang="fr-FR" sz="1600" u="none" strike="noStrike" kern="1200" noProof="0" dirty="0">
                          <a:solidFill>
                            <a:schemeClr val="dk1"/>
                          </a:solidFill>
                          <a:effectLst/>
                          <a:latin typeface="+mn-lt"/>
                          <a:ea typeface="+mn-ea"/>
                          <a:cs typeface="+mn-cs"/>
                        </a:rPr>
                        <a:t>48</a:t>
                      </a:r>
                    </a:p>
                  </a:txBody>
                  <a:tcPr marL="9525" marR="9525" marT="9525" marB="0" anchor="b"/>
                </a:tc>
                <a:tc>
                  <a:txBody>
                    <a:bodyPr/>
                    <a:lstStyle/>
                    <a:p>
                      <a:pPr marL="0" algn="r" defTabSz="914400" rtl="0" eaLnBrk="1" fontAlgn="b" latinLnBrk="0" hangingPunct="1"/>
                      <a:r>
                        <a:rPr lang="fr-FR" sz="1600" u="none" strike="noStrike" kern="1200" noProof="0" dirty="0">
                          <a:solidFill>
                            <a:schemeClr val="dk1"/>
                          </a:solidFill>
                          <a:effectLst/>
                          <a:latin typeface="+mn-lt"/>
                          <a:ea typeface="+mn-ea"/>
                          <a:cs typeface="+mn-cs"/>
                        </a:rPr>
                        <a:t>-</a:t>
                      </a:r>
                    </a:p>
                  </a:txBody>
                  <a:tcPr marL="9525" marR="9525" marT="9525" marB="0" anchor="b"/>
                </a:tc>
                <a:tc>
                  <a:txBody>
                    <a:bodyPr/>
                    <a:lstStyle/>
                    <a:p>
                      <a:pPr marL="0" algn="r" defTabSz="914400" rtl="0" eaLnBrk="1" fontAlgn="b" latinLnBrk="0" hangingPunct="1"/>
                      <a:r>
                        <a:rPr lang="fr-FR" sz="1600" u="none" strike="noStrike" kern="1200" noProof="0" dirty="0">
                          <a:solidFill>
                            <a:schemeClr val="dk1"/>
                          </a:solidFill>
                          <a:effectLst/>
                          <a:latin typeface="+mn-lt"/>
                          <a:ea typeface="+mn-ea"/>
                          <a:cs typeface="+mn-cs"/>
                        </a:rPr>
                        <a:t>1,4%</a:t>
                      </a:r>
                    </a:p>
                  </a:txBody>
                  <a:tcPr marL="9525" marR="9525" marT="9525" marB="0" anchor="b"/>
                </a:tc>
                <a:extLst>
                  <a:ext uri="{0D108BD9-81ED-4DB2-BD59-A6C34878D82A}">
                    <a16:rowId xmlns:a16="http://schemas.microsoft.com/office/drawing/2014/main" xmlns="" val="3460356343"/>
                  </a:ext>
                </a:extLst>
              </a:tr>
              <a:tr h="200025">
                <a:tc>
                  <a:txBody>
                    <a:bodyPr/>
                    <a:lstStyle/>
                    <a:p>
                      <a:pPr eaLnBrk="1" hangingPunct="1">
                        <a:lnSpc>
                          <a:spcPct val="100000"/>
                        </a:lnSpc>
                        <a:buClrTx/>
                        <a:buFontTx/>
                        <a:buNone/>
                      </a:pPr>
                      <a:r>
                        <a:rPr lang="fr-FR" altLang="sv-SE" sz="1600" u="none" strike="noStrike" kern="1200" noProof="0" dirty="0" smtClean="0">
                          <a:solidFill>
                            <a:schemeClr val="dk1"/>
                          </a:solidFill>
                          <a:effectLst/>
                          <a:latin typeface="+mn-lt"/>
                          <a:ea typeface="+mn-ea"/>
                          <a:cs typeface="+mn-cs"/>
                        </a:rPr>
                        <a:t> Comptes </a:t>
                      </a:r>
                      <a:r>
                        <a:rPr lang="fr-FR" altLang="sv-SE" sz="1600" u="none" strike="noStrike" kern="1200" noProof="0" dirty="0">
                          <a:solidFill>
                            <a:schemeClr val="dk1"/>
                          </a:solidFill>
                          <a:effectLst/>
                          <a:latin typeface="+mn-lt"/>
                          <a:ea typeface="+mn-ea"/>
                          <a:cs typeface="+mn-cs"/>
                        </a:rPr>
                        <a:t>notionnels</a:t>
                      </a:r>
                    </a:p>
                  </a:txBody>
                  <a:tcPr marL="9525" marR="9525" marT="9525" marB="0" anchor="b"/>
                </a:tc>
                <a:tc>
                  <a:txBody>
                    <a:bodyPr/>
                    <a:lstStyle/>
                    <a:p>
                      <a:pPr marL="0" algn="r" defTabSz="914400" rtl="0" eaLnBrk="1" fontAlgn="b" latinLnBrk="0" hangingPunct="1"/>
                      <a:r>
                        <a:rPr lang="fr-FR" sz="1600" u="none" strike="noStrike" kern="1200" noProof="0" dirty="0">
                          <a:solidFill>
                            <a:schemeClr val="dk1"/>
                          </a:solidFill>
                          <a:effectLst/>
                          <a:latin typeface="+mn-lt"/>
                          <a:ea typeface="+mn-ea"/>
                          <a:cs typeface="+mn-cs"/>
                        </a:rPr>
                        <a:t>85</a:t>
                      </a:r>
                    </a:p>
                  </a:txBody>
                  <a:tcPr marL="9525" marR="9525" marT="9525"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fr-FR" sz="1600" u="none" strike="noStrike" kern="1200" noProof="0" dirty="0">
                          <a:solidFill>
                            <a:schemeClr val="dk1"/>
                          </a:solidFill>
                          <a:effectLst/>
                          <a:latin typeface="+mn-lt"/>
                          <a:ea typeface="+mn-ea"/>
                          <a:cs typeface="+mn-cs"/>
                        </a:rPr>
                        <a:t>11</a:t>
                      </a:r>
                    </a:p>
                  </a:txBody>
                  <a:tcPr marL="9525" marR="9525" marT="9525" marB="0" anchor="b"/>
                </a:tc>
                <a:tc>
                  <a:txBody>
                    <a:bodyPr/>
                    <a:lstStyle/>
                    <a:p>
                      <a:pPr marL="0" algn="r" defTabSz="914400" rtl="0" eaLnBrk="1" fontAlgn="b" latinLnBrk="0" hangingPunct="1"/>
                      <a:r>
                        <a:rPr lang="fr-FR" sz="1600" u="none" strike="noStrike" kern="1200" noProof="0" dirty="0">
                          <a:solidFill>
                            <a:schemeClr val="dk1"/>
                          </a:solidFill>
                          <a:effectLst/>
                          <a:latin typeface="+mn-lt"/>
                          <a:ea typeface="+mn-ea"/>
                          <a:cs typeface="+mn-cs"/>
                        </a:rPr>
                        <a:t>0,3%</a:t>
                      </a:r>
                    </a:p>
                  </a:txBody>
                  <a:tcPr marL="9525" marR="9525" marT="9525" marB="0" anchor="b"/>
                </a:tc>
                <a:extLst>
                  <a:ext uri="{0D108BD9-81ED-4DB2-BD59-A6C34878D82A}">
                    <a16:rowId xmlns:a16="http://schemas.microsoft.com/office/drawing/2014/main" xmlns="" val="1207018061"/>
                  </a:ext>
                </a:extLst>
              </a:tr>
              <a:tr h="200025">
                <a:tc>
                  <a:txBody>
                    <a:bodyPr/>
                    <a:lstStyle/>
                    <a:p>
                      <a:pPr marL="0" algn="l" defTabSz="914400" rtl="0" eaLnBrk="1" fontAlgn="b" latinLnBrk="0" hangingPunct="1"/>
                      <a:r>
                        <a:rPr lang="fr-FR" sz="1600" u="none" strike="noStrike" kern="1200" noProof="0" dirty="0" smtClean="0">
                          <a:solidFill>
                            <a:schemeClr val="dk1"/>
                          </a:solidFill>
                          <a:effectLst/>
                          <a:latin typeface="+mn-lt"/>
                          <a:ea typeface="+mn-ea"/>
                          <a:cs typeface="+mn-cs"/>
                        </a:rPr>
                        <a:t> Comptes </a:t>
                      </a:r>
                      <a:r>
                        <a:rPr lang="fr-FR" sz="1600" u="none" strike="noStrike" kern="1200" noProof="0" dirty="0">
                          <a:solidFill>
                            <a:schemeClr val="dk1"/>
                          </a:solidFill>
                          <a:effectLst/>
                          <a:latin typeface="+mn-lt"/>
                          <a:ea typeface="+mn-ea"/>
                          <a:cs typeface="+mn-cs"/>
                        </a:rPr>
                        <a:t>capitalisés</a:t>
                      </a:r>
                    </a:p>
                  </a:txBody>
                  <a:tcPr marL="9525" marR="9525" marT="9525" marB="0" anchor="b"/>
                </a:tc>
                <a:tc>
                  <a:txBody>
                    <a:bodyPr/>
                    <a:lstStyle/>
                    <a:p>
                      <a:pPr marL="0" algn="r" defTabSz="914400" rtl="0" eaLnBrk="1" fontAlgn="b" latinLnBrk="0" hangingPunct="1"/>
                      <a:r>
                        <a:rPr lang="fr-FR" sz="1600" u="none" strike="noStrike" kern="1200" noProof="0" dirty="0">
                          <a:solidFill>
                            <a:schemeClr val="dk1"/>
                          </a:solidFill>
                          <a:effectLst/>
                          <a:latin typeface="+mn-lt"/>
                          <a:ea typeface="+mn-ea"/>
                          <a:cs typeface="+mn-cs"/>
                        </a:rPr>
                        <a:t>60</a:t>
                      </a:r>
                    </a:p>
                  </a:txBody>
                  <a:tcPr marL="9525" marR="9525" marT="9525" marB="0" anchor="b"/>
                </a:tc>
                <a:tc>
                  <a:txBody>
                    <a:bodyPr/>
                    <a:lstStyle/>
                    <a:p>
                      <a:pPr marL="0" algn="r" defTabSz="914400" rtl="0" eaLnBrk="1" fontAlgn="b" latinLnBrk="0" hangingPunct="1"/>
                      <a:r>
                        <a:rPr lang="fr-FR" sz="1600" u="none" strike="noStrike" kern="1200" noProof="0" dirty="0">
                          <a:solidFill>
                            <a:schemeClr val="dk1"/>
                          </a:solidFill>
                          <a:effectLst/>
                          <a:latin typeface="+mn-lt"/>
                          <a:ea typeface="+mn-ea"/>
                          <a:cs typeface="+mn-cs"/>
                        </a:rPr>
                        <a:t>8</a:t>
                      </a:r>
                    </a:p>
                  </a:txBody>
                  <a:tcPr marL="9525" marR="9525" marT="9525" marB="0" anchor="b"/>
                </a:tc>
                <a:tc>
                  <a:txBody>
                    <a:bodyPr/>
                    <a:lstStyle/>
                    <a:p>
                      <a:pPr marL="0" algn="r" defTabSz="914400" rtl="0" eaLnBrk="1" fontAlgn="b" latinLnBrk="0" hangingPunct="1"/>
                      <a:r>
                        <a:rPr lang="fr-FR" sz="1600" u="none" strike="noStrike" kern="1200" noProof="0" dirty="0">
                          <a:solidFill>
                            <a:schemeClr val="dk1"/>
                          </a:solidFill>
                          <a:effectLst/>
                          <a:latin typeface="+mn-lt"/>
                          <a:ea typeface="+mn-ea"/>
                          <a:cs typeface="+mn-cs"/>
                        </a:rPr>
                        <a:t>(8,7%)</a:t>
                      </a:r>
                    </a:p>
                  </a:txBody>
                  <a:tcPr marL="9525" marR="9525" marT="9525" marB="0" anchor="b"/>
                </a:tc>
                <a:extLst>
                  <a:ext uri="{0D108BD9-81ED-4DB2-BD59-A6C34878D82A}">
                    <a16:rowId xmlns:a16="http://schemas.microsoft.com/office/drawing/2014/main" xmlns="" val="117460065"/>
                  </a:ext>
                </a:extLst>
              </a:tr>
              <a:tr h="190500">
                <a:tc>
                  <a:txBody>
                    <a:bodyPr/>
                    <a:lstStyle/>
                    <a:p>
                      <a:pPr marL="0" algn="l" defTabSz="914400" rtl="0" eaLnBrk="1" fontAlgn="b" latinLnBrk="0" hangingPunct="1"/>
                      <a:r>
                        <a:rPr lang="fr-FR" sz="1600" u="none" strike="noStrike" kern="1200" noProof="0" dirty="0" smtClean="0">
                          <a:solidFill>
                            <a:schemeClr val="dk1"/>
                          </a:solidFill>
                          <a:effectLst/>
                          <a:latin typeface="+mn-lt"/>
                          <a:ea typeface="+mn-ea"/>
                          <a:cs typeface="+mn-cs"/>
                        </a:rPr>
                        <a:t> Total</a:t>
                      </a:r>
                      <a:endParaRPr lang="fr-FR" sz="1600" u="none" strike="noStrike" kern="1200" noProof="0" dirty="0">
                        <a:solidFill>
                          <a:schemeClr val="dk1"/>
                        </a:solidFill>
                        <a:effectLst/>
                        <a:latin typeface="+mn-lt"/>
                        <a:ea typeface="+mn-ea"/>
                        <a:cs typeface="+mn-cs"/>
                      </a:endParaRPr>
                    </a:p>
                  </a:txBody>
                  <a:tcPr marL="9525" marR="9525" marT="9525" marB="0" anchor="b"/>
                </a:tc>
                <a:tc>
                  <a:txBody>
                    <a:bodyPr/>
                    <a:lstStyle/>
                    <a:p>
                      <a:pPr marL="0" algn="r" defTabSz="914400" rtl="0" eaLnBrk="1" fontAlgn="b" latinLnBrk="0" hangingPunct="1"/>
                      <a:r>
                        <a:rPr lang="fr-FR" sz="1600" u="none" strike="noStrike" kern="1200" noProof="0" dirty="0">
                          <a:solidFill>
                            <a:schemeClr val="dk1"/>
                          </a:solidFill>
                          <a:effectLst/>
                          <a:latin typeface="+mn-lt"/>
                          <a:ea typeface="+mn-ea"/>
                          <a:cs typeface="+mn-cs"/>
                        </a:rPr>
                        <a:t>193</a:t>
                      </a:r>
                    </a:p>
                  </a:txBody>
                  <a:tcPr marL="9525" marR="9525" marT="9525" marB="0" anchor="b"/>
                </a:tc>
                <a:tc>
                  <a:txBody>
                    <a:bodyPr/>
                    <a:lstStyle/>
                    <a:p>
                      <a:pPr marL="0" algn="r" defTabSz="914400" rtl="0" eaLnBrk="1" fontAlgn="b" latinLnBrk="0" hangingPunct="1"/>
                      <a:endParaRPr lang="fr-FR" sz="1600" u="none" strike="noStrike" kern="1200" noProof="0" dirty="0">
                        <a:solidFill>
                          <a:schemeClr val="dk1"/>
                        </a:solidFill>
                        <a:effectLst/>
                        <a:latin typeface="+mn-lt"/>
                        <a:ea typeface="+mn-ea"/>
                        <a:cs typeface="+mn-cs"/>
                      </a:endParaRPr>
                    </a:p>
                  </a:txBody>
                  <a:tcPr marL="9525" marR="9525" marT="9525" marB="0" anchor="b"/>
                </a:tc>
                <a:tc>
                  <a:txBody>
                    <a:bodyPr/>
                    <a:lstStyle/>
                    <a:p>
                      <a:pPr marL="0" algn="r" defTabSz="914400" rtl="0" eaLnBrk="1" fontAlgn="b" latinLnBrk="0" hangingPunct="1"/>
                      <a:r>
                        <a:rPr lang="fr-FR" sz="1600" u="none" strike="noStrike" kern="1200" noProof="0" dirty="0">
                          <a:solidFill>
                            <a:schemeClr val="dk1"/>
                          </a:solidFill>
                          <a:effectLst/>
                          <a:latin typeface="+mn-lt"/>
                          <a:ea typeface="+mn-ea"/>
                          <a:cs typeface="+mn-cs"/>
                        </a:rPr>
                        <a:t>0,6%</a:t>
                      </a:r>
                    </a:p>
                  </a:txBody>
                  <a:tcPr marL="9525" marR="9525" marT="9525" marB="0" anchor="b"/>
                </a:tc>
                <a:extLst>
                  <a:ext uri="{0D108BD9-81ED-4DB2-BD59-A6C34878D82A}">
                    <a16:rowId xmlns:a16="http://schemas.microsoft.com/office/drawing/2014/main" xmlns="" val="1685771924"/>
                  </a:ext>
                </a:extLst>
              </a:tr>
            </a:tbl>
          </a:graphicData>
        </a:graphic>
      </p:graphicFrame>
      <p:sp>
        <p:nvSpPr>
          <p:cNvPr id="6" name="Rektangel 5"/>
          <p:cNvSpPr/>
          <p:nvPr/>
        </p:nvSpPr>
        <p:spPr>
          <a:xfrm>
            <a:off x="511175" y="2009583"/>
            <a:ext cx="7605415" cy="338554"/>
          </a:xfrm>
          <a:prstGeom prst="rect">
            <a:avLst/>
          </a:prstGeom>
        </p:spPr>
        <p:txBody>
          <a:bodyPr wrap="none">
            <a:spAutoFit/>
          </a:bodyPr>
          <a:lstStyle/>
          <a:p>
            <a:r>
              <a:rPr lang="fr-FR" sz="1600" dirty="0"/>
              <a:t>Les frais d'administration: </a:t>
            </a:r>
            <a:r>
              <a:rPr lang="fr-FR" sz="1600" dirty="0" smtClean="0"/>
              <a:t>L’Office </a:t>
            </a:r>
            <a:r>
              <a:rPr lang="fr-FR" sz="1600" dirty="0"/>
              <a:t>des pensions et L’Agence des impôts </a:t>
            </a:r>
            <a:endParaRPr lang="sv-SE" sz="1600" dirty="0"/>
          </a:p>
        </p:txBody>
      </p:sp>
      <p:graphicFrame>
        <p:nvGraphicFramePr>
          <p:cNvPr id="10" name="Platshållare för innehåll 3"/>
          <p:cNvGraphicFramePr>
            <a:graphicFrameLocks noGrp="1"/>
          </p:cNvGraphicFramePr>
          <p:nvPr>
            <p:ph sz="half" idx="1"/>
            <p:extLst>
              <p:ext uri="{D42A27DB-BD31-4B8C-83A1-F6EECF244321}">
                <p14:modId xmlns:p14="http://schemas.microsoft.com/office/powerpoint/2010/main" val="2751270964"/>
              </p:ext>
            </p:extLst>
          </p:nvPr>
        </p:nvGraphicFramePr>
        <p:xfrm>
          <a:off x="616781" y="4636353"/>
          <a:ext cx="7186791" cy="1064895"/>
        </p:xfrm>
        <a:graphic>
          <a:graphicData uri="http://schemas.openxmlformats.org/drawingml/2006/table">
            <a:tbl>
              <a:tblPr>
                <a:tableStyleId>{5C22544A-7EE6-4342-B048-85BDC9FD1C3A}</a:tableStyleId>
              </a:tblPr>
              <a:tblGrid>
                <a:gridCol w="2779222">
                  <a:extLst>
                    <a:ext uri="{9D8B030D-6E8A-4147-A177-3AD203B41FA5}">
                      <a16:colId xmlns:a16="http://schemas.microsoft.com/office/drawing/2014/main" xmlns="" val="1845163214"/>
                    </a:ext>
                  </a:extLst>
                </a:gridCol>
                <a:gridCol w="1394206">
                  <a:extLst>
                    <a:ext uri="{9D8B030D-6E8A-4147-A177-3AD203B41FA5}">
                      <a16:colId xmlns:a16="http://schemas.microsoft.com/office/drawing/2014/main" xmlns="" val="2461369379"/>
                    </a:ext>
                  </a:extLst>
                </a:gridCol>
                <a:gridCol w="1380185">
                  <a:extLst>
                    <a:ext uri="{9D8B030D-6E8A-4147-A177-3AD203B41FA5}">
                      <a16:colId xmlns:a16="http://schemas.microsoft.com/office/drawing/2014/main" xmlns="" val="104076927"/>
                    </a:ext>
                  </a:extLst>
                </a:gridCol>
                <a:gridCol w="1633178">
                  <a:extLst>
                    <a:ext uri="{9D8B030D-6E8A-4147-A177-3AD203B41FA5}">
                      <a16:colId xmlns:a16="http://schemas.microsoft.com/office/drawing/2014/main" xmlns="" val="727560249"/>
                    </a:ext>
                  </a:extLst>
                </a:gridCol>
              </a:tblGrid>
              <a:tr h="200025">
                <a:tc>
                  <a:txBody>
                    <a:bodyPr/>
                    <a:lstStyle/>
                    <a:p>
                      <a:pPr marL="0" algn="l" defTabSz="914400" rtl="0" eaLnBrk="1" fontAlgn="b" latinLnBrk="0" hangingPunct="1"/>
                      <a:endParaRPr lang="fr-FR" sz="1600" u="none" strike="noStrike" kern="1200" noProof="0" dirty="0">
                        <a:solidFill>
                          <a:schemeClr val="dk1"/>
                        </a:solidFill>
                        <a:effectLst/>
                        <a:latin typeface="+mn-lt"/>
                        <a:ea typeface="+mn-ea"/>
                        <a:cs typeface="+mn-cs"/>
                      </a:endParaRPr>
                    </a:p>
                  </a:txBody>
                  <a:tcPr marL="9525" marR="9525" marT="9525" marB="0" anchor="b"/>
                </a:tc>
                <a:tc>
                  <a:txBody>
                    <a:bodyPr/>
                    <a:lstStyle/>
                    <a:p>
                      <a:pPr marL="0" algn="r" defTabSz="914400" rtl="0" eaLnBrk="1" fontAlgn="b" latinLnBrk="0" hangingPunct="1"/>
                      <a:r>
                        <a:rPr lang="fr-FR" sz="1800" b="1" u="none" strike="noStrike" kern="1200" noProof="0" dirty="0">
                          <a:solidFill>
                            <a:schemeClr val="dk1"/>
                          </a:solidFill>
                          <a:effectLst/>
                          <a:latin typeface="Calibri" panose="020F0502020204030204" pitchFamily="34" charset="0"/>
                          <a:ea typeface="+mn-ea"/>
                          <a:cs typeface="Calibri" panose="020F0502020204030204" pitchFamily="34" charset="0"/>
                        </a:rPr>
                        <a:t>Millions</a:t>
                      </a:r>
                      <a:r>
                        <a:rPr lang="fr-FR" sz="1800" b="1" u="none" strike="noStrike" kern="1200" baseline="0" noProof="0" dirty="0">
                          <a:solidFill>
                            <a:schemeClr val="dk1"/>
                          </a:solidFill>
                          <a:effectLst/>
                          <a:latin typeface="Calibri" panose="020F0502020204030204" pitchFamily="34" charset="0"/>
                          <a:ea typeface="+mn-ea"/>
                          <a:cs typeface="Calibri" panose="020F0502020204030204" pitchFamily="34" charset="0"/>
                        </a:rPr>
                        <a:t> d’euro</a:t>
                      </a:r>
                      <a:endParaRPr lang="fr-FR" sz="1800" b="1" u="none" strike="noStrike" kern="1200" noProof="0" dirty="0">
                        <a:solidFill>
                          <a:schemeClr val="dk1"/>
                        </a:solidFill>
                        <a:effectLst/>
                        <a:latin typeface="Calibri" panose="020F0502020204030204" pitchFamily="34" charset="0"/>
                        <a:ea typeface="+mn-ea"/>
                        <a:cs typeface="Calibri" panose="020F0502020204030204" pitchFamily="34" charset="0"/>
                      </a:endParaRPr>
                    </a:p>
                  </a:txBody>
                  <a:tcPr marL="9525" marR="9525" marT="9525" marB="0" anchor="b"/>
                </a:tc>
                <a:tc>
                  <a:txBody>
                    <a:bodyPr/>
                    <a:lstStyle/>
                    <a:p>
                      <a:pPr marL="0" algn="r" defTabSz="914400" rtl="0" eaLnBrk="1" fontAlgn="b" latinLnBrk="0" hangingPunct="1"/>
                      <a:r>
                        <a:rPr lang="fr-FR" sz="1800" b="1" u="none" strike="noStrike" kern="1200" noProof="0" dirty="0">
                          <a:solidFill>
                            <a:schemeClr val="dk1"/>
                          </a:solidFill>
                          <a:effectLst/>
                          <a:latin typeface="Calibri" panose="020F0502020204030204" pitchFamily="34" charset="0"/>
                          <a:ea typeface="+mn-ea"/>
                          <a:cs typeface="Calibri" panose="020F0502020204030204" pitchFamily="34" charset="0"/>
                        </a:rPr>
                        <a:t>Euro par assuré</a:t>
                      </a:r>
                    </a:p>
                  </a:txBody>
                  <a:tcPr marL="9525" marR="9525" marT="9525"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fr-FR" sz="1800" b="1" u="none" strike="noStrike" kern="1200" noProof="0" dirty="0">
                          <a:solidFill>
                            <a:schemeClr val="dk1"/>
                          </a:solidFill>
                          <a:effectLst/>
                          <a:latin typeface="Calibri" panose="020F0502020204030204" pitchFamily="34" charset="0"/>
                          <a:ea typeface="+mn-ea"/>
                          <a:cs typeface="Calibri" panose="020F0502020204030204" pitchFamily="34" charset="0"/>
                        </a:rPr>
                        <a:t>En % des</a:t>
                      </a:r>
                      <a:r>
                        <a:rPr lang="fr-FR" sz="1800" b="1" u="none" strike="noStrike" kern="1200" baseline="0" noProof="0" dirty="0">
                          <a:solidFill>
                            <a:schemeClr val="dk1"/>
                          </a:solidFill>
                          <a:effectLst/>
                          <a:latin typeface="Calibri" panose="020F0502020204030204" pitchFamily="34" charset="0"/>
                          <a:ea typeface="+mn-ea"/>
                          <a:cs typeface="Calibri" panose="020F0502020204030204" pitchFamily="34" charset="0"/>
                        </a:rPr>
                        <a:t> capitaux</a:t>
                      </a:r>
                      <a:endParaRPr lang="fr-FR" sz="1800" b="1" u="none" strike="noStrike" kern="1200" noProof="0" dirty="0">
                        <a:solidFill>
                          <a:schemeClr val="dk1"/>
                        </a:solidFill>
                        <a:effectLst/>
                        <a:latin typeface="Calibri" panose="020F0502020204030204" pitchFamily="34" charset="0"/>
                        <a:ea typeface="+mn-ea"/>
                        <a:cs typeface="Calibri" panose="020F0502020204030204" pitchFamily="34" charset="0"/>
                      </a:endParaRPr>
                    </a:p>
                  </a:txBody>
                  <a:tcPr marL="9525" marR="9525" marT="9525" marB="0" anchor="b"/>
                </a:tc>
                <a:extLst>
                  <a:ext uri="{0D108BD9-81ED-4DB2-BD59-A6C34878D82A}">
                    <a16:rowId xmlns:a16="http://schemas.microsoft.com/office/drawing/2014/main" xmlns="" val="1536575604"/>
                  </a:ext>
                </a:extLst>
              </a:tr>
              <a:tr h="200025">
                <a:tc>
                  <a:txBody>
                    <a:bodyPr/>
                    <a:lstStyle/>
                    <a:p>
                      <a:pPr eaLnBrk="1" hangingPunct="1">
                        <a:lnSpc>
                          <a:spcPct val="100000"/>
                        </a:lnSpc>
                        <a:buClrTx/>
                        <a:buFontTx/>
                        <a:buNone/>
                      </a:pPr>
                      <a:r>
                        <a:rPr lang="fr-FR" altLang="sv-SE" sz="1600" u="none" strike="noStrike" kern="1200" noProof="0" dirty="0" smtClean="0">
                          <a:solidFill>
                            <a:schemeClr val="dk1"/>
                          </a:solidFill>
                          <a:effectLst/>
                          <a:latin typeface="+mn-lt"/>
                          <a:ea typeface="+mn-ea"/>
                          <a:cs typeface="+mn-cs"/>
                        </a:rPr>
                        <a:t> Comptes </a:t>
                      </a:r>
                      <a:r>
                        <a:rPr lang="fr-FR" altLang="sv-SE" sz="1600" u="none" strike="noStrike" kern="1200" noProof="0" dirty="0">
                          <a:solidFill>
                            <a:schemeClr val="dk1"/>
                          </a:solidFill>
                          <a:effectLst/>
                          <a:latin typeface="+mn-lt"/>
                          <a:ea typeface="+mn-ea"/>
                          <a:cs typeface="+mn-cs"/>
                        </a:rPr>
                        <a:t>notionnels*</a:t>
                      </a:r>
                    </a:p>
                  </a:txBody>
                  <a:tcPr marL="9525" marR="9525" marT="9525" marB="0" anchor="b"/>
                </a:tc>
                <a:tc>
                  <a:txBody>
                    <a:bodyPr/>
                    <a:lstStyle/>
                    <a:p>
                      <a:pPr marL="0" algn="r" defTabSz="914400" rtl="0" eaLnBrk="1" fontAlgn="b" latinLnBrk="0" hangingPunct="1"/>
                      <a:r>
                        <a:rPr lang="fr-FR" sz="1600" u="none" strike="noStrike" kern="1200" noProof="0" dirty="0">
                          <a:solidFill>
                            <a:schemeClr val="dk1"/>
                          </a:solidFill>
                          <a:effectLst/>
                          <a:latin typeface="+mn-lt"/>
                          <a:ea typeface="+mn-ea"/>
                          <a:cs typeface="+mn-cs"/>
                        </a:rPr>
                        <a:t>238</a:t>
                      </a:r>
                    </a:p>
                  </a:txBody>
                  <a:tcPr marL="9525" marR="9525" marT="9525"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fr-FR" sz="1600" u="none" strike="noStrike" kern="1200" noProof="0" dirty="0">
                          <a:solidFill>
                            <a:schemeClr val="dk1"/>
                          </a:solidFill>
                          <a:effectLst/>
                          <a:latin typeface="+mn-lt"/>
                          <a:ea typeface="+mn-ea"/>
                          <a:cs typeface="+mn-cs"/>
                        </a:rPr>
                        <a:t>29</a:t>
                      </a:r>
                    </a:p>
                  </a:txBody>
                  <a:tcPr marL="9525" marR="9525" marT="9525" marB="0" anchor="b"/>
                </a:tc>
                <a:tc>
                  <a:txBody>
                    <a:bodyPr/>
                    <a:lstStyle/>
                    <a:p>
                      <a:pPr marL="0" algn="r" defTabSz="914400" rtl="0" eaLnBrk="1" fontAlgn="b" latinLnBrk="0" hangingPunct="1"/>
                      <a:r>
                        <a:rPr lang="fr-FR" sz="1600" u="none" strike="noStrike" kern="1200" noProof="0" dirty="0">
                          <a:solidFill>
                            <a:schemeClr val="dk1"/>
                          </a:solidFill>
                          <a:effectLst/>
                          <a:latin typeface="+mn-lt"/>
                          <a:ea typeface="+mn-ea"/>
                          <a:cs typeface="+mn-cs"/>
                        </a:rPr>
                        <a:t>0,19</a:t>
                      </a:r>
                    </a:p>
                  </a:txBody>
                  <a:tcPr marL="9525" marR="9525" marT="9525" marB="0" anchor="b"/>
                </a:tc>
                <a:extLst>
                  <a:ext uri="{0D108BD9-81ED-4DB2-BD59-A6C34878D82A}">
                    <a16:rowId xmlns:a16="http://schemas.microsoft.com/office/drawing/2014/main" xmlns="" val="1207018061"/>
                  </a:ext>
                </a:extLst>
              </a:tr>
              <a:tr h="200025">
                <a:tc>
                  <a:txBody>
                    <a:bodyPr/>
                    <a:lstStyle/>
                    <a:p>
                      <a:pPr marL="0" algn="l" defTabSz="914400" rtl="0" eaLnBrk="1" fontAlgn="b" latinLnBrk="0" hangingPunct="1"/>
                      <a:r>
                        <a:rPr lang="fr-FR" sz="1600" u="none" strike="noStrike" kern="1200" noProof="0" dirty="0" smtClean="0">
                          <a:solidFill>
                            <a:schemeClr val="dk1"/>
                          </a:solidFill>
                          <a:effectLst/>
                          <a:latin typeface="+mn-lt"/>
                          <a:ea typeface="+mn-ea"/>
                          <a:cs typeface="+mn-cs"/>
                        </a:rPr>
                        <a:t> Comptes </a:t>
                      </a:r>
                      <a:r>
                        <a:rPr lang="fr-FR" sz="1600" u="none" strike="noStrike" kern="1200" noProof="0" dirty="0">
                          <a:solidFill>
                            <a:schemeClr val="dk1"/>
                          </a:solidFill>
                          <a:effectLst/>
                          <a:latin typeface="+mn-lt"/>
                          <a:ea typeface="+mn-ea"/>
                          <a:cs typeface="+mn-cs"/>
                        </a:rPr>
                        <a:t>capitalisés</a:t>
                      </a:r>
                    </a:p>
                  </a:txBody>
                  <a:tcPr marL="9525" marR="9525" marT="9525" marB="0" anchor="b"/>
                </a:tc>
                <a:tc>
                  <a:txBody>
                    <a:bodyPr/>
                    <a:lstStyle/>
                    <a:p>
                      <a:pPr marL="0" algn="r" defTabSz="914400" rtl="0" eaLnBrk="1" fontAlgn="b" latinLnBrk="0" hangingPunct="1"/>
                      <a:r>
                        <a:rPr lang="fr-FR" sz="1600" u="none" strike="noStrike" kern="1200" noProof="0" dirty="0">
                          <a:solidFill>
                            <a:schemeClr val="dk1"/>
                          </a:solidFill>
                          <a:effectLst/>
                          <a:latin typeface="+mn-lt"/>
                          <a:ea typeface="+mn-ea"/>
                          <a:cs typeface="+mn-cs"/>
                        </a:rPr>
                        <a:t>238</a:t>
                      </a:r>
                    </a:p>
                  </a:txBody>
                  <a:tcPr marL="9525" marR="9525" marT="9525" marB="0" anchor="b"/>
                </a:tc>
                <a:tc>
                  <a:txBody>
                    <a:bodyPr/>
                    <a:lstStyle/>
                    <a:p>
                      <a:pPr marL="0" algn="r" defTabSz="914400" rtl="0" eaLnBrk="1" fontAlgn="b" latinLnBrk="0" hangingPunct="1"/>
                      <a:r>
                        <a:rPr lang="fr-FR" sz="1600" u="none" strike="noStrike" kern="1200" noProof="0" dirty="0">
                          <a:solidFill>
                            <a:schemeClr val="dk1"/>
                          </a:solidFill>
                          <a:effectLst/>
                          <a:latin typeface="+mn-lt"/>
                          <a:ea typeface="+mn-ea"/>
                          <a:cs typeface="+mn-cs"/>
                        </a:rPr>
                        <a:t>33</a:t>
                      </a:r>
                    </a:p>
                  </a:txBody>
                  <a:tcPr marL="9525" marR="9525" marT="9525" marB="0" anchor="b"/>
                </a:tc>
                <a:tc>
                  <a:txBody>
                    <a:bodyPr/>
                    <a:lstStyle/>
                    <a:p>
                      <a:pPr marL="0" algn="r" defTabSz="914400" rtl="0" eaLnBrk="1" fontAlgn="b" latinLnBrk="0" hangingPunct="1"/>
                      <a:r>
                        <a:rPr lang="fr-FR" sz="1600" u="none" strike="noStrike" kern="1200" noProof="0" dirty="0">
                          <a:solidFill>
                            <a:schemeClr val="dk1"/>
                          </a:solidFill>
                          <a:effectLst/>
                          <a:latin typeface="+mn-lt"/>
                          <a:ea typeface="+mn-ea"/>
                          <a:cs typeface="+mn-cs"/>
                        </a:rPr>
                        <a:t>0,28</a:t>
                      </a:r>
                    </a:p>
                  </a:txBody>
                  <a:tcPr marL="9525" marR="9525" marT="9525" marB="0" anchor="b"/>
                </a:tc>
                <a:extLst>
                  <a:ext uri="{0D108BD9-81ED-4DB2-BD59-A6C34878D82A}">
                    <a16:rowId xmlns:a16="http://schemas.microsoft.com/office/drawing/2014/main" xmlns="" val="117460065"/>
                  </a:ext>
                </a:extLst>
              </a:tr>
            </a:tbl>
          </a:graphicData>
        </a:graphic>
      </p:graphicFrame>
      <p:sp>
        <p:nvSpPr>
          <p:cNvPr id="11" name="Rektangel 10"/>
          <p:cNvSpPr/>
          <p:nvPr/>
        </p:nvSpPr>
        <p:spPr>
          <a:xfrm>
            <a:off x="519882" y="4325970"/>
            <a:ext cx="2989921" cy="338554"/>
          </a:xfrm>
          <a:prstGeom prst="rect">
            <a:avLst/>
          </a:prstGeom>
        </p:spPr>
        <p:txBody>
          <a:bodyPr wrap="none">
            <a:spAutoFit/>
          </a:bodyPr>
          <a:lstStyle/>
          <a:p>
            <a:r>
              <a:rPr lang="fr-FR" sz="1600" dirty="0"/>
              <a:t>Coûts de gestion du capital</a:t>
            </a:r>
            <a:endParaRPr lang="sv-SE" sz="1600" dirty="0"/>
          </a:p>
        </p:txBody>
      </p:sp>
      <p:sp>
        <p:nvSpPr>
          <p:cNvPr id="3" name="textruta 2"/>
          <p:cNvSpPr txBox="1"/>
          <p:nvPr/>
        </p:nvSpPr>
        <p:spPr>
          <a:xfrm>
            <a:off x="608075" y="6068291"/>
            <a:ext cx="6731806" cy="246221"/>
          </a:xfrm>
          <a:prstGeom prst="rect">
            <a:avLst/>
          </a:prstGeom>
          <a:noFill/>
        </p:spPr>
        <p:txBody>
          <a:bodyPr wrap="none" rtlCol="0">
            <a:spAutoFit/>
          </a:bodyPr>
          <a:lstStyle/>
          <a:p>
            <a:r>
              <a:rPr lang="fr-FR" sz="1000" dirty="0"/>
              <a:t>* Les fonds de réserve représentent environ 15 % de la dette totale du système à comptes notionnels</a:t>
            </a:r>
          </a:p>
        </p:txBody>
      </p:sp>
      <p:sp>
        <p:nvSpPr>
          <p:cNvPr id="8" name="Platshållare för datum 3"/>
          <p:cNvSpPr>
            <a:spLocks noGrp="1"/>
          </p:cNvSpPr>
          <p:nvPr>
            <p:ph type="dt" sz="quarter" idx="11"/>
          </p:nvPr>
        </p:nvSpPr>
        <p:spPr>
          <a:xfrm>
            <a:off x="7435850" y="6470650"/>
            <a:ext cx="900113" cy="217488"/>
          </a:xfrm>
        </p:spPr>
        <p:txBody>
          <a:bodyPr/>
          <a:lstStyle/>
          <a:p>
            <a:fld id="{16AC8E8C-9CBC-4808-B4F4-1162B8C48B68}" type="datetime1">
              <a:rPr lang="sv-SE" smtClean="0"/>
              <a:t>2018-06-28</a:t>
            </a:fld>
            <a:endParaRPr lang="sv-SE" dirty="0"/>
          </a:p>
        </p:txBody>
      </p:sp>
      <p:sp>
        <p:nvSpPr>
          <p:cNvPr id="9" name="Platshållare för sidfot 5"/>
          <p:cNvSpPr>
            <a:spLocks noGrp="1"/>
          </p:cNvSpPr>
          <p:nvPr>
            <p:ph type="ftr" sz="quarter" idx="12"/>
          </p:nvPr>
        </p:nvSpPr>
        <p:spPr>
          <a:xfrm>
            <a:off x="4476750" y="6470650"/>
            <a:ext cx="2879725"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en-US" altLang="sv-SE" sz="800" dirty="0"/>
              <a:t>Ole </a:t>
            </a:r>
            <a:r>
              <a:rPr lang="en-US" altLang="sv-SE" sz="800" dirty="0" err="1"/>
              <a:t>Settergren</a:t>
            </a:r>
            <a:r>
              <a:rPr lang="en-US" altLang="sv-SE" sz="800" dirty="0"/>
              <a:t> </a:t>
            </a:r>
          </a:p>
        </p:txBody>
      </p:sp>
    </p:spTree>
    <p:extLst>
      <p:ext uri="{BB962C8B-B14F-4D97-AF65-F5344CB8AC3E}">
        <p14:creationId xmlns:p14="http://schemas.microsoft.com/office/powerpoint/2010/main" val="1795869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ruta 5"/>
          <p:cNvSpPr txBox="1">
            <a:spLocks noChangeArrowheads="1"/>
          </p:cNvSpPr>
          <p:nvPr/>
        </p:nvSpPr>
        <p:spPr bwMode="auto">
          <a:xfrm>
            <a:off x="149226" y="6219970"/>
            <a:ext cx="3788929" cy="5078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Verdana" pitchFamily="34" charset="0"/>
                <a:cs typeface="Arial" pitchFamily="34" charset="0"/>
              </a:defRPr>
            </a:lvl1pPr>
            <a:lvl2pPr marL="742950" indent="-285750" eaLnBrk="0" hangingPunct="0">
              <a:defRPr sz="1400">
                <a:solidFill>
                  <a:schemeClr val="tx1"/>
                </a:solidFill>
                <a:latin typeface="Verdana" pitchFamily="34" charset="0"/>
                <a:cs typeface="Arial" pitchFamily="34" charset="0"/>
              </a:defRPr>
            </a:lvl2pPr>
            <a:lvl3pPr marL="1143000" indent="-228600" eaLnBrk="0" hangingPunct="0">
              <a:defRPr sz="1400">
                <a:solidFill>
                  <a:schemeClr val="tx1"/>
                </a:solidFill>
                <a:latin typeface="Verdana" pitchFamily="34" charset="0"/>
                <a:cs typeface="Arial" pitchFamily="34" charset="0"/>
              </a:defRPr>
            </a:lvl3pPr>
            <a:lvl4pPr marL="1600200" indent="-228600" eaLnBrk="0" hangingPunct="0">
              <a:defRPr sz="1400">
                <a:solidFill>
                  <a:schemeClr val="tx1"/>
                </a:solidFill>
                <a:latin typeface="Verdana" pitchFamily="34" charset="0"/>
                <a:cs typeface="Arial" pitchFamily="34" charset="0"/>
              </a:defRPr>
            </a:lvl4pPr>
            <a:lvl5pPr marL="2057400" indent="-228600" eaLnBrk="0" hangingPunct="0">
              <a:defRPr sz="14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Verdana" pitchFamily="34" charset="0"/>
                <a:cs typeface="Arial" pitchFamily="34" charset="0"/>
              </a:defRPr>
            </a:lvl9pPr>
          </a:lstStyle>
          <a:p>
            <a:pPr eaLnBrk="1" hangingPunct="1"/>
            <a:r>
              <a:rPr lang="en-US" altLang="sv-SE" sz="900" i="1" dirty="0"/>
              <a:t>Source: Human Mortality Database.</a:t>
            </a:r>
            <a:r>
              <a:rPr lang="en-US" altLang="sv-SE" sz="900" dirty="0"/>
              <a:t>  University of California, Berkeley (USA), and Max Planck Institute for Demographic Research (Germany), SCB. </a:t>
            </a:r>
            <a:endParaRPr lang="sv-SE" altLang="sv-SE" sz="900" dirty="0"/>
          </a:p>
        </p:txBody>
      </p:sp>
      <p:pic>
        <p:nvPicPr>
          <p:cNvPr id="22534" name="Picture 2" descr="N:\SK\SK-A\Joakim\Dödutb2\livetloop.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238" y="1345073"/>
            <a:ext cx="7370762" cy="4606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35" name="textruta 4"/>
          <p:cNvSpPr txBox="1">
            <a:spLocks noChangeArrowheads="1"/>
          </p:cNvSpPr>
          <p:nvPr/>
        </p:nvSpPr>
        <p:spPr bwMode="auto">
          <a:xfrm>
            <a:off x="4140200" y="5987501"/>
            <a:ext cx="720725"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cs typeface="Arial" pitchFamily="34" charset="0"/>
              </a:defRPr>
            </a:lvl1pPr>
            <a:lvl2pPr marL="742950" indent="-285750" eaLnBrk="0" hangingPunct="0">
              <a:defRPr sz="1400">
                <a:solidFill>
                  <a:schemeClr val="tx1"/>
                </a:solidFill>
                <a:latin typeface="Verdana" pitchFamily="34" charset="0"/>
                <a:cs typeface="Arial" pitchFamily="34" charset="0"/>
              </a:defRPr>
            </a:lvl2pPr>
            <a:lvl3pPr marL="1143000" indent="-228600" eaLnBrk="0" hangingPunct="0">
              <a:defRPr sz="1400">
                <a:solidFill>
                  <a:schemeClr val="tx1"/>
                </a:solidFill>
                <a:latin typeface="Verdana" pitchFamily="34" charset="0"/>
                <a:cs typeface="Arial" pitchFamily="34" charset="0"/>
              </a:defRPr>
            </a:lvl3pPr>
            <a:lvl4pPr marL="1600200" indent="-228600" eaLnBrk="0" hangingPunct="0">
              <a:defRPr sz="1400">
                <a:solidFill>
                  <a:schemeClr val="tx1"/>
                </a:solidFill>
                <a:latin typeface="Verdana" pitchFamily="34" charset="0"/>
                <a:cs typeface="Arial" pitchFamily="34" charset="0"/>
              </a:defRPr>
            </a:lvl4pPr>
            <a:lvl5pPr marL="2057400" indent="-228600" eaLnBrk="0" hangingPunct="0">
              <a:defRPr sz="14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Verdana" pitchFamily="34" charset="0"/>
                <a:cs typeface="Arial" pitchFamily="34" charset="0"/>
              </a:defRPr>
            </a:lvl9pPr>
          </a:lstStyle>
          <a:p>
            <a:pPr eaLnBrk="1" hangingPunct="1"/>
            <a:r>
              <a:rPr lang="sv-SE" altLang="sv-SE" sz="1600" dirty="0" err="1"/>
              <a:t>Âge</a:t>
            </a:r>
            <a:endParaRPr lang="sv-SE" altLang="sv-SE" sz="1600" dirty="0"/>
          </a:p>
        </p:txBody>
      </p:sp>
      <p:sp>
        <p:nvSpPr>
          <p:cNvPr id="2" name="Rubrik 1"/>
          <p:cNvSpPr>
            <a:spLocks noGrp="1"/>
          </p:cNvSpPr>
          <p:nvPr>
            <p:ph type="title"/>
          </p:nvPr>
        </p:nvSpPr>
        <p:spPr/>
        <p:txBody>
          <a:bodyPr/>
          <a:lstStyle/>
          <a:p>
            <a:r>
              <a:rPr lang="fr-FR" altLang="sv-SE" dirty="0"/>
              <a:t>Rapport décès/âge en Suède 1751-2011</a:t>
            </a:r>
            <a:r>
              <a:rPr lang="fr-FR" altLang="sv-SE" sz="2800" dirty="0"/>
              <a:t/>
            </a:r>
            <a:br>
              <a:rPr lang="fr-FR" altLang="sv-SE" sz="2800" dirty="0"/>
            </a:br>
            <a:endParaRPr lang="sv-SE" dirty="0"/>
          </a:p>
        </p:txBody>
      </p:sp>
      <p:sp>
        <p:nvSpPr>
          <p:cNvPr id="6" name="Platshållare för datum 3"/>
          <p:cNvSpPr>
            <a:spLocks noGrp="1"/>
          </p:cNvSpPr>
          <p:nvPr>
            <p:ph type="dt" sz="quarter" idx="11"/>
          </p:nvPr>
        </p:nvSpPr>
        <p:spPr>
          <a:xfrm>
            <a:off x="7435850" y="6470650"/>
            <a:ext cx="900113" cy="217488"/>
          </a:xfrm>
        </p:spPr>
        <p:txBody>
          <a:bodyPr/>
          <a:lstStyle/>
          <a:p>
            <a:fld id="{16AC8E8C-9CBC-4808-B4F4-1162B8C48B68}" type="datetime1">
              <a:rPr lang="sv-SE" smtClean="0"/>
              <a:t>2018-06-28</a:t>
            </a:fld>
            <a:endParaRPr lang="sv-SE" dirty="0"/>
          </a:p>
        </p:txBody>
      </p:sp>
    </p:spTree>
    <p:extLst>
      <p:ext uri="{BB962C8B-B14F-4D97-AF65-F5344CB8AC3E}">
        <p14:creationId xmlns:p14="http://schemas.microsoft.com/office/powerpoint/2010/main" val="727593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2" descr="N:\SK\SK-A\Joakim\Dödutb2\livetloop1751_211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650" y="1338436"/>
            <a:ext cx="7373938" cy="4608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60" name="textruta 4"/>
          <p:cNvSpPr txBox="1">
            <a:spLocks noChangeArrowheads="1"/>
          </p:cNvSpPr>
          <p:nvPr/>
        </p:nvSpPr>
        <p:spPr bwMode="auto">
          <a:xfrm>
            <a:off x="4140200" y="5991255"/>
            <a:ext cx="720725"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cs typeface="Arial" pitchFamily="34" charset="0"/>
              </a:defRPr>
            </a:lvl1pPr>
            <a:lvl2pPr marL="742950" indent="-285750" eaLnBrk="0" hangingPunct="0">
              <a:defRPr sz="1400">
                <a:solidFill>
                  <a:schemeClr val="tx1"/>
                </a:solidFill>
                <a:latin typeface="Verdana" pitchFamily="34" charset="0"/>
                <a:cs typeface="Arial" pitchFamily="34" charset="0"/>
              </a:defRPr>
            </a:lvl2pPr>
            <a:lvl3pPr marL="1143000" indent="-228600" eaLnBrk="0" hangingPunct="0">
              <a:defRPr sz="1400">
                <a:solidFill>
                  <a:schemeClr val="tx1"/>
                </a:solidFill>
                <a:latin typeface="Verdana" pitchFamily="34" charset="0"/>
                <a:cs typeface="Arial" pitchFamily="34" charset="0"/>
              </a:defRPr>
            </a:lvl3pPr>
            <a:lvl4pPr marL="1600200" indent="-228600" eaLnBrk="0" hangingPunct="0">
              <a:defRPr sz="1400">
                <a:solidFill>
                  <a:schemeClr val="tx1"/>
                </a:solidFill>
                <a:latin typeface="Verdana" pitchFamily="34" charset="0"/>
                <a:cs typeface="Arial" pitchFamily="34" charset="0"/>
              </a:defRPr>
            </a:lvl4pPr>
            <a:lvl5pPr marL="2057400" indent="-228600" eaLnBrk="0" hangingPunct="0">
              <a:defRPr sz="14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Verdana" pitchFamily="34" charset="0"/>
                <a:cs typeface="Arial" pitchFamily="34" charset="0"/>
              </a:defRPr>
            </a:lvl9pPr>
          </a:lstStyle>
          <a:p>
            <a:pPr eaLnBrk="1" hangingPunct="1"/>
            <a:r>
              <a:rPr lang="sv-SE" altLang="sv-SE" sz="1600" dirty="0" err="1"/>
              <a:t>Âge</a:t>
            </a:r>
            <a:endParaRPr lang="sv-SE" altLang="sv-SE" sz="1600" dirty="0"/>
          </a:p>
        </p:txBody>
      </p:sp>
      <p:sp>
        <p:nvSpPr>
          <p:cNvPr id="8" name="textruta 5"/>
          <p:cNvSpPr txBox="1">
            <a:spLocks noChangeArrowheads="1"/>
          </p:cNvSpPr>
          <p:nvPr/>
        </p:nvSpPr>
        <p:spPr bwMode="auto">
          <a:xfrm>
            <a:off x="149226" y="6223001"/>
            <a:ext cx="352901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cs typeface="Arial" pitchFamily="34" charset="0"/>
              </a:defRPr>
            </a:lvl1pPr>
            <a:lvl2pPr marL="742950" indent="-285750" eaLnBrk="0" hangingPunct="0">
              <a:defRPr sz="1400">
                <a:solidFill>
                  <a:schemeClr val="tx1"/>
                </a:solidFill>
                <a:latin typeface="Verdana" pitchFamily="34" charset="0"/>
                <a:cs typeface="Arial" pitchFamily="34" charset="0"/>
              </a:defRPr>
            </a:lvl2pPr>
            <a:lvl3pPr marL="1143000" indent="-228600" eaLnBrk="0" hangingPunct="0">
              <a:defRPr sz="1400">
                <a:solidFill>
                  <a:schemeClr val="tx1"/>
                </a:solidFill>
                <a:latin typeface="Verdana" pitchFamily="34" charset="0"/>
                <a:cs typeface="Arial" pitchFamily="34" charset="0"/>
              </a:defRPr>
            </a:lvl3pPr>
            <a:lvl4pPr marL="1600200" indent="-228600" eaLnBrk="0" hangingPunct="0">
              <a:defRPr sz="1400">
                <a:solidFill>
                  <a:schemeClr val="tx1"/>
                </a:solidFill>
                <a:latin typeface="Verdana" pitchFamily="34" charset="0"/>
                <a:cs typeface="Arial" pitchFamily="34" charset="0"/>
              </a:defRPr>
            </a:lvl4pPr>
            <a:lvl5pPr marL="2057400" indent="-228600" eaLnBrk="0" hangingPunct="0">
              <a:defRPr sz="14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Verdana" pitchFamily="34" charset="0"/>
                <a:cs typeface="Arial" pitchFamily="34" charset="0"/>
              </a:defRPr>
            </a:lvl9pPr>
          </a:lstStyle>
          <a:p>
            <a:pPr eaLnBrk="1" hangingPunct="1"/>
            <a:r>
              <a:rPr lang="en-US" altLang="sv-SE" sz="900" i="1" dirty="0"/>
              <a:t>Source: </a:t>
            </a:r>
            <a:r>
              <a:rPr lang="en-US" altLang="sv-SE" sz="900" dirty="0"/>
              <a:t>Statistics Sweden </a:t>
            </a:r>
            <a:endParaRPr lang="sv-SE" altLang="sv-SE" sz="900" dirty="0"/>
          </a:p>
        </p:txBody>
      </p:sp>
      <p:sp>
        <p:nvSpPr>
          <p:cNvPr id="2" name="Rubrik 1"/>
          <p:cNvSpPr>
            <a:spLocks noGrp="1"/>
          </p:cNvSpPr>
          <p:nvPr>
            <p:ph type="title"/>
          </p:nvPr>
        </p:nvSpPr>
        <p:spPr/>
        <p:txBody>
          <a:bodyPr/>
          <a:lstStyle/>
          <a:p>
            <a:r>
              <a:rPr lang="fr-FR" altLang="sv-SE" dirty="0"/>
              <a:t>Rapport décès/âge en Suède 1751-2110</a:t>
            </a:r>
            <a:br>
              <a:rPr lang="fr-FR" altLang="sv-SE" dirty="0"/>
            </a:br>
            <a:endParaRPr lang="sv-SE" dirty="0"/>
          </a:p>
        </p:txBody>
      </p:sp>
      <p:sp>
        <p:nvSpPr>
          <p:cNvPr id="6" name="Platshållare för datum 3"/>
          <p:cNvSpPr>
            <a:spLocks noGrp="1"/>
          </p:cNvSpPr>
          <p:nvPr>
            <p:ph type="dt" sz="quarter" idx="11"/>
          </p:nvPr>
        </p:nvSpPr>
        <p:spPr>
          <a:xfrm>
            <a:off x="7435850" y="6470650"/>
            <a:ext cx="900113" cy="217488"/>
          </a:xfrm>
        </p:spPr>
        <p:txBody>
          <a:bodyPr/>
          <a:lstStyle/>
          <a:p>
            <a:fld id="{16AC8E8C-9CBC-4808-B4F4-1162B8C48B68}" type="datetime1">
              <a:rPr lang="sv-SE" smtClean="0"/>
              <a:t>2018-06-28</a:t>
            </a:fld>
            <a:endParaRPr lang="sv-SE" dirty="0"/>
          </a:p>
        </p:txBody>
      </p:sp>
      <p:sp>
        <p:nvSpPr>
          <p:cNvPr id="7" name="Platshållare för sidfot 5"/>
          <p:cNvSpPr>
            <a:spLocks noGrp="1"/>
          </p:cNvSpPr>
          <p:nvPr>
            <p:ph type="ftr" sz="quarter" idx="12"/>
          </p:nvPr>
        </p:nvSpPr>
        <p:spPr>
          <a:xfrm>
            <a:off x="4476750" y="6470650"/>
            <a:ext cx="2879725"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en-US" altLang="sv-SE" sz="800" dirty="0"/>
              <a:t>Ole </a:t>
            </a:r>
            <a:r>
              <a:rPr lang="en-US" altLang="sv-SE" sz="800" dirty="0" err="1"/>
              <a:t>Settergren</a:t>
            </a:r>
            <a:r>
              <a:rPr lang="en-US" altLang="sv-SE" sz="800" dirty="0"/>
              <a:t> </a:t>
            </a:r>
          </a:p>
        </p:txBody>
      </p:sp>
    </p:spTree>
    <p:extLst>
      <p:ext uri="{BB962C8B-B14F-4D97-AF65-F5344CB8AC3E}">
        <p14:creationId xmlns:p14="http://schemas.microsoft.com/office/powerpoint/2010/main" val="3431453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511175" y="71865"/>
            <a:ext cx="8108950" cy="835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nSpc>
                <a:spcPts val="3000"/>
              </a:lnSpc>
              <a:defRPr sz="2600">
                <a:solidFill>
                  <a:schemeClr val="tx2"/>
                </a:solidFill>
                <a:latin typeface="+mj-lt"/>
                <a:ea typeface="+mj-ea"/>
                <a:cs typeface="+mj-cs"/>
              </a:defRPr>
            </a:lvl1pPr>
            <a:lvl2pPr>
              <a:lnSpc>
                <a:spcPts val="3000"/>
              </a:lnSpc>
              <a:defRPr sz="2600">
                <a:solidFill>
                  <a:schemeClr val="tx2"/>
                </a:solidFill>
              </a:defRPr>
            </a:lvl2pPr>
            <a:lvl3pPr>
              <a:lnSpc>
                <a:spcPts val="3000"/>
              </a:lnSpc>
              <a:defRPr sz="2600">
                <a:solidFill>
                  <a:schemeClr val="tx2"/>
                </a:solidFill>
              </a:defRPr>
            </a:lvl3pPr>
            <a:lvl4pPr>
              <a:lnSpc>
                <a:spcPts val="3000"/>
              </a:lnSpc>
              <a:defRPr sz="2600">
                <a:solidFill>
                  <a:schemeClr val="tx2"/>
                </a:solidFill>
              </a:defRPr>
            </a:lvl4pPr>
            <a:lvl5pPr>
              <a:lnSpc>
                <a:spcPts val="3000"/>
              </a:lnSpc>
              <a:defRPr sz="2600">
                <a:solidFill>
                  <a:schemeClr val="tx2"/>
                </a:solidFill>
              </a:defRPr>
            </a:lvl5pPr>
            <a:lvl6pPr marL="457200" fontAlgn="base">
              <a:lnSpc>
                <a:spcPts val="3000"/>
              </a:lnSpc>
              <a:spcBef>
                <a:spcPct val="0"/>
              </a:spcBef>
              <a:spcAft>
                <a:spcPct val="0"/>
              </a:spcAft>
              <a:defRPr sz="2600">
                <a:solidFill>
                  <a:schemeClr val="tx2"/>
                </a:solidFill>
              </a:defRPr>
            </a:lvl6pPr>
            <a:lvl7pPr marL="914400" fontAlgn="base">
              <a:lnSpc>
                <a:spcPts val="3000"/>
              </a:lnSpc>
              <a:spcBef>
                <a:spcPct val="0"/>
              </a:spcBef>
              <a:spcAft>
                <a:spcPct val="0"/>
              </a:spcAft>
              <a:defRPr sz="2600">
                <a:solidFill>
                  <a:schemeClr val="tx2"/>
                </a:solidFill>
              </a:defRPr>
            </a:lvl7pPr>
            <a:lvl8pPr marL="1371600" fontAlgn="base">
              <a:lnSpc>
                <a:spcPts val="3000"/>
              </a:lnSpc>
              <a:spcBef>
                <a:spcPct val="0"/>
              </a:spcBef>
              <a:spcAft>
                <a:spcPct val="0"/>
              </a:spcAft>
              <a:defRPr sz="2600">
                <a:solidFill>
                  <a:schemeClr val="tx2"/>
                </a:solidFill>
              </a:defRPr>
            </a:lvl8pPr>
            <a:lvl9pPr marL="1828800" fontAlgn="base">
              <a:lnSpc>
                <a:spcPts val="3000"/>
              </a:lnSpc>
              <a:spcBef>
                <a:spcPct val="0"/>
              </a:spcBef>
              <a:spcAft>
                <a:spcPct val="0"/>
              </a:spcAft>
              <a:defRPr sz="2600">
                <a:solidFill>
                  <a:schemeClr val="tx2"/>
                </a:solidFill>
              </a:defRPr>
            </a:lvl9pPr>
          </a:lstStyle>
          <a:p>
            <a:endParaRPr lang="sv-SE" dirty="0"/>
          </a:p>
        </p:txBody>
      </p:sp>
      <p:graphicFrame>
        <p:nvGraphicFramePr>
          <p:cNvPr id="8" name="Diagram 7"/>
          <p:cNvGraphicFramePr>
            <a:graphicFrameLocks/>
          </p:cNvGraphicFramePr>
          <p:nvPr>
            <p:extLst>
              <p:ext uri="{D42A27DB-BD31-4B8C-83A1-F6EECF244321}">
                <p14:modId xmlns:p14="http://schemas.microsoft.com/office/powerpoint/2010/main" val="2339118699"/>
              </p:ext>
            </p:extLst>
          </p:nvPr>
        </p:nvGraphicFramePr>
        <p:xfrm>
          <a:off x="755576" y="2057400"/>
          <a:ext cx="6102424" cy="331581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p:cNvSpPr txBox="1"/>
          <p:nvPr/>
        </p:nvSpPr>
        <p:spPr>
          <a:xfrm>
            <a:off x="6588657" y="2278787"/>
            <a:ext cx="574196" cy="307777"/>
          </a:xfrm>
          <a:prstGeom prst="rect">
            <a:avLst/>
          </a:prstGeom>
          <a:solidFill>
            <a:schemeClr val="bg1"/>
          </a:solidFill>
        </p:spPr>
        <p:txBody>
          <a:bodyPr wrap="none" rtlCol="0">
            <a:spAutoFit/>
          </a:bodyPr>
          <a:lstStyle/>
          <a:p>
            <a:r>
              <a:rPr lang="fr-FR" dirty="0"/>
              <a:t>Réel</a:t>
            </a:r>
          </a:p>
        </p:txBody>
      </p:sp>
      <p:sp>
        <p:nvSpPr>
          <p:cNvPr id="9" name="textruta 8"/>
          <p:cNvSpPr txBox="1"/>
          <p:nvPr/>
        </p:nvSpPr>
        <p:spPr>
          <a:xfrm>
            <a:off x="6588657" y="3531669"/>
            <a:ext cx="943976" cy="369332"/>
          </a:xfrm>
          <a:prstGeom prst="rect">
            <a:avLst/>
          </a:prstGeom>
          <a:noFill/>
        </p:spPr>
        <p:txBody>
          <a:bodyPr wrap="none" rtlCol="0">
            <a:spAutoFit/>
          </a:bodyPr>
          <a:lstStyle/>
          <a:p>
            <a:r>
              <a:rPr lang="sv-SE" dirty="0"/>
              <a:t>Prognos</a:t>
            </a:r>
          </a:p>
        </p:txBody>
      </p:sp>
      <p:graphicFrame>
        <p:nvGraphicFramePr>
          <p:cNvPr id="3" name="Tabell 2"/>
          <p:cNvGraphicFramePr>
            <a:graphicFrameLocks noGrp="1"/>
          </p:cNvGraphicFramePr>
          <p:nvPr>
            <p:extLst>
              <p:ext uri="{D42A27DB-BD31-4B8C-83A1-F6EECF244321}">
                <p14:modId xmlns:p14="http://schemas.microsoft.com/office/powerpoint/2010/main" val="3303391057"/>
              </p:ext>
            </p:extLst>
          </p:nvPr>
        </p:nvGraphicFramePr>
        <p:xfrm>
          <a:off x="1203196" y="6078182"/>
          <a:ext cx="7137289" cy="506730"/>
        </p:xfrm>
        <a:graphic>
          <a:graphicData uri="http://schemas.openxmlformats.org/drawingml/2006/table">
            <a:tbl>
              <a:tblPr>
                <a:tableStyleId>{5C22544A-7EE6-4342-B048-85BDC9FD1C3A}</a:tableStyleId>
              </a:tblPr>
              <a:tblGrid>
                <a:gridCol w="1679385">
                  <a:extLst>
                    <a:ext uri="{9D8B030D-6E8A-4147-A177-3AD203B41FA5}">
                      <a16:colId xmlns:a16="http://schemas.microsoft.com/office/drawing/2014/main" xmlns="" val="20000"/>
                    </a:ext>
                  </a:extLst>
                </a:gridCol>
                <a:gridCol w="649432">
                  <a:extLst>
                    <a:ext uri="{9D8B030D-6E8A-4147-A177-3AD203B41FA5}">
                      <a16:colId xmlns:a16="http://schemas.microsoft.com/office/drawing/2014/main" xmlns="" val="20001"/>
                    </a:ext>
                  </a:extLst>
                </a:gridCol>
                <a:gridCol w="659272">
                  <a:extLst>
                    <a:ext uri="{9D8B030D-6E8A-4147-A177-3AD203B41FA5}">
                      <a16:colId xmlns:a16="http://schemas.microsoft.com/office/drawing/2014/main" xmlns="" val="20002"/>
                    </a:ext>
                  </a:extLst>
                </a:gridCol>
                <a:gridCol w="629753">
                  <a:extLst>
                    <a:ext uri="{9D8B030D-6E8A-4147-A177-3AD203B41FA5}">
                      <a16:colId xmlns:a16="http://schemas.microsoft.com/office/drawing/2014/main" xmlns="" val="20003"/>
                    </a:ext>
                  </a:extLst>
                </a:gridCol>
                <a:gridCol w="541194">
                  <a:extLst>
                    <a:ext uri="{9D8B030D-6E8A-4147-A177-3AD203B41FA5}">
                      <a16:colId xmlns:a16="http://schemas.microsoft.com/office/drawing/2014/main" xmlns="" val="20004"/>
                    </a:ext>
                  </a:extLst>
                </a:gridCol>
                <a:gridCol w="570713">
                  <a:extLst>
                    <a:ext uri="{9D8B030D-6E8A-4147-A177-3AD203B41FA5}">
                      <a16:colId xmlns:a16="http://schemas.microsoft.com/office/drawing/2014/main" xmlns="" val="20005"/>
                    </a:ext>
                  </a:extLst>
                </a:gridCol>
                <a:gridCol w="600234">
                  <a:extLst>
                    <a:ext uri="{9D8B030D-6E8A-4147-A177-3AD203B41FA5}">
                      <a16:colId xmlns:a16="http://schemas.microsoft.com/office/drawing/2014/main" xmlns="" val="20006"/>
                    </a:ext>
                  </a:extLst>
                </a:gridCol>
                <a:gridCol w="580553">
                  <a:extLst>
                    <a:ext uri="{9D8B030D-6E8A-4147-A177-3AD203B41FA5}">
                      <a16:colId xmlns:a16="http://schemas.microsoft.com/office/drawing/2014/main" xmlns="" val="20007"/>
                    </a:ext>
                  </a:extLst>
                </a:gridCol>
                <a:gridCol w="600234">
                  <a:extLst>
                    <a:ext uri="{9D8B030D-6E8A-4147-A177-3AD203B41FA5}">
                      <a16:colId xmlns:a16="http://schemas.microsoft.com/office/drawing/2014/main" xmlns="" val="20008"/>
                    </a:ext>
                  </a:extLst>
                </a:gridCol>
                <a:gridCol w="626519">
                  <a:extLst>
                    <a:ext uri="{9D8B030D-6E8A-4147-A177-3AD203B41FA5}">
                      <a16:colId xmlns:a16="http://schemas.microsoft.com/office/drawing/2014/main" xmlns="" val="20009"/>
                    </a:ext>
                  </a:extLst>
                </a:gridCol>
              </a:tblGrid>
              <a:tr h="190500">
                <a:tc>
                  <a:txBody>
                    <a:bodyPr/>
                    <a:lstStyle/>
                    <a:p>
                      <a:pPr algn="r" fontAlgn="b"/>
                      <a:r>
                        <a:rPr lang="sv-SE" sz="1600" b="0" i="0" u="none" strike="noStrike" dirty="0" err="1">
                          <a:solidFill>
                            <a:schemeClr val="tx1"/>
                          </a:solidFill>
                          <a:effectLst/>
                          <a:latin typeface="Calibri" panose="020F0502020204030204" pitchFamily="34" charset="0"/>
                          <a:cs typeface="Calibri" panose="020F0502020204030204" pitchFamily="34" charset="0"/>
                        </a:rPr>
                        <a:t>Année</a:t>
                      </a:r>
                      <a:endParaRPr lang="sv-SE"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sv-SE" sz="1600" u="none" strike="noStrike" dirty="0">
                          <a:solidFill>
                            <a:schemeClr val="tx1"/>
                          </a:solidFill>
                          <a:effectLst/>
                          <a:latin typeface="Calibri" panose="020F0502020204030204" pitchFamily="34" charset="0"/>
                          <a:cs typeface="Calibri" panose="020F0502020204030204" pitchFamily="34" charset="0"/>
                        </a:rPr>
                        <a:t>2015</a:t>
                      </a:r>
                      <a:endParaRPr lang="sv-SE"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sv-SE" sz="1600" u="none" strike="noStrike" dirty="0">
                          <a:solidFill>
                            <a:schemeClr val="tx1"/>
                          </a:solidFill>
                          <a:effectLst/>
                          <a:latin typeface="Calibri" panose="020F0502020204030204" pitchFamily="34" charset="0"/>
                          <a:cs typeface="Calibri" panose="020F0502020204030204" pitchFamily="34" charset="0"/>
                        </a:rPr>
                        <a:t>2020</a:t>
                      </a:r>
                      <a:endParaRPr lang="sv-SE"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sv-SE" sz="1600" u="none" strike="noStrike" dirty="0">
                          <a:solidFill>
                            <a:schemeClr val="tx1"/>
                          </a:solidFill>
                          <a:effectLst/>
                          <a:latin typeface="Calibri" panose="020F0502020204030204" pitchFamily="34" charset="0"/>
                          <a:cs typeface="Calibri" panose="020F0502020204030204" pitchFamily="34" charset="0"/>
                        </a:rPr>
                        <a:t>2025</a:t>
                      </a:r>
                      <a:endParaRPr lang="sv-SE"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sv-SE" sz="1600" u="none" strike="noStrike" dirty="0">
                          <a:solidFill>
                            <a:schemeClr val="tx1"/>
                          </a:solidFill>
                          <a:effectLst/>
                          <a:latin typeface="Calibri" panose="020F0502020204030204" pitchFamily="34" charset="0"/>
                          <a:cs typeface="Calibri" panose="020F0502020204030204" pitchFamily="34" charset="0"/>
                        </a:rPr>
                        <a:t>2030</a:t>
                      </a:r>
                      <a:endParaRPr lang="sv-SE"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sv-SE" sz="1600" u="none" strike="noStrike" dirty="0">
                          <a:solidFill>
                            <a:schemeClr val="tx1"/>
                          </a:solidFill>
                          <a:effectLst/>
                          <a:latin typeface="Calibri" panose="020F0502020204030204" pitchFamily="34" charset="0"/>
                          <a:cs typeface="Calibri" panose="020F0502020204030204" pitchFamily="34" charset="0"/>
                        </a:rPr>
                        <a:t>2035</a:t>
                      </a:r>
                      <a:endParaRPr lang="sv-SE"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sv-SE" sz="1600" u="none" strike="noStrike" dirty="0">
                          <a:solidFill>
                            <a:schemeClr val="tx1"/>
                          </a:solidFill>
                          <a:effectLst/>
                          <a:latin typeface="Calibri" panose="020F0502020204030204" pitchFamily="34" charset="0"/>
                          <a:cs typeface="Calibri" panose="020F0502020204030204" pitchFamily="34" charset="0"/>
                        </a:rPr>
                        <a:t>2040</a:t>
                      </a:r>
                      <a:endParaRPr lang="sv-SE"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sv-SE" sz="1600" u="none" strike="noStrike" dirty="0">
                          <a:solidFill>
                            <a:schemeClr val="tx1"/>
                          </a:solidFill>
                          <a:effectLst/>
                          <a:latin typeface="Calibri" panose="020F0502020204030204" pitchFamily="34" charset="0"/>
                          <a:cs typeface="Calibri" panose="020F0502020204030204" pitchFamily="34" charset="0"/>
                        </a:rPr>
                        <a:t>2045</a:t>
                      </a:r>
                      <a:endParaRPr lang="sv-SE"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sv-SE" sz="1600" u="none" strike="noStrike">
                          <a:solidFill>
                            <a:schemeClr val="tx1"/>
                          </a:solidFill>
                          <a:effectLst/>
                          <a:latin typeface="Calibri" panose="020F0502020204030204" pitchFamily="34" charset="0"/>
                          <a:cs typeface="Calibri" panose="020F0502020204030204" pitchFamily="34" charset="0"/>
                        </a:rPr>
                        <a:t>2050</a:t>
                      </a:r>
                      <a:endParaRPr lang="sv-SE" sz="16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sv-SE" sz="1600" u="none" strike="noStrike" dirty="0">
                          <a:solidFill>
                            <a:schemeClr val="tx1"/>
                          </a:solidFill>
                          <a:effectLst/>
                          <a:latin typeface="Calibri" panose="020F0502020204030204" pitchFamily="34" charset="0"/>
                          <a:cs typeface="Calibri" panose="020F0502020204030204" pitchFamily="34" charset="0"/>
                        </a:rPr>
                        <a:t>2100</a:t>
                      </a:r>
                      <a:endParaRPr lang="sv-SE"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xmlns="" val="10000"/>
                  </a:ext>
                </a:extLst>
              </a:tr>
              <a:tr h="190500">
                <a:tc>
                  <a:txBody>
                    <a:bodyPr/>
                    <a:lstStyle/>
                    <a:p>
                      <a:pPr algn="r" fontAlgn="b"/>
                      <a:r>
                        <a:rPr lang="sv-SE" sz="1600" b="0" i="0" u="none" strike="noStrike" dirty="0" err="1">
                          <a:solidFill>
                            <a:schemeClr val="tx1"/>
                          </a:solidFill>
                          <a:effectLst/>
                          <a:latin typeface="Calibri" panose="020F0502020204030204" pitchFamily="34" charset="0"/>
                          <a:cs typeface="Calibri" panose="020F0502020204030204" pitchFamily="34" charset="0"/>
                        </a:rPr>
                        <a:t>Espérance</a:t>
                      </a:r>
                      <a:r>
                        <a:rPr lang="sv-SE" sz="1600" b="0" i="0" u="none" strike="noStrike" dirty="0">
                          <a:solidFill>
                            <a:schemeClr val="tx1"/>
                          </a:solidFill>
                          <a:effectLst/>
                          <a:latin typeface="Calibri" panose="020F0502020204030204" pitchFamily="34" charset="0"/>
                          <a:cs typeface="Calibri" panose="020F0502020204030204" pitchFamily="34" charset="0"/>
                        </a:rPr>
                        <a:t>,</a:t>
                      </a:r>
                      <a:r>
                        <a:rPr lang="sv-SE" sz="1600" b="0" i="0" u="none" strike="noStrike" baseline="0" dirty="0">
                          <a:solidFill>
                            <a:schemeClr val="tx1"/>
                          </a:solidFill>
                          <a:effectLst/>
                          <a:latin typeface="Calibri" panose="020F0502020204030204" pitchFamily="34" charset="0"/>
                          <a:cs typeface="Calibri" panose="020F0502020204030204" pitchFamily="34" charset="0"/>
                        </a:rPr>
                        <a:t> ans</a:t>
                      </a:r>
                      <a:endParaRPr lang="sv-SE"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sv-SE" sz="1600" u="none" strike="noStrike" dirty="0">
                          <a:solidFill>
                            <a:schemeClr val="tx1"/>
                          </a:solidFill>
                          <a:effectLst/>
                          <a:latin typeface="Calibri" panose="020F0502020204030204" pitchFamily="34" charset="0"/>
                          <a:cs typeface="Calibri" panose="020F0502020204030204" pitchFamily="34" charset="0"/>
                        </a:rPr>
                        <a:t>20,2</a:t>
                      </a:r>
                      <a:endParaRPr lang="sv-SE"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sv-SE" sz="1600" u="none" strike="noStrike" dirty="0">
                          <a:solidFill>
                            <a:schemeClr val="tx1"/>
                          </a:solidFill>
                          <a:effectLst/>
                          <a:latin typeface="Calibri" panose="020F0502020204030204" pitchFamily="34" charset="0"/>
                          <a:cs typeface="Calibri" panose="020F0502020204030204" pitchFamily="34" charset="0"/>
                        </a:rPr>
                        <a:t>20,7</a:t>
                      </a:r>
                      <a:endParaRPr lang="sv-SE"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sv-SE" sz="1600" u="none" strike="noStrike">
                          <a:solidFill>
                            <a:schemeClr val="tx1"/>
                          </a:solidFill>
                          <a:effectLst/>
                          <a:latin typeface="Calibri" panose="020F0502020204030204" pitchFamily="34" charset="0"/>
                          <a:cs typeface="Calibri" panose="020F0502020204030204" pitchFamily="34" charset="0"/>
                        </a:rPr>
                        <a:t>21,3</a:t>
                      </a:r>
                      <a:endParaRPr lang="sv-SE" sz="16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sv-SE" sz="1600" u="none" strike="noStrike">
                          <a:solidFill>
                            <a:schemeClr val="tx1"/>
                          </a:solidFill>
                          <a:effectLst/>
                          <a:latin typeface="Calibri" panose="020F0502020204030204" pitchFamily="34" charset="0"/>
                          <a:cs typeface="Calibri" panose="020F0502020204030204" pitchFamily="34" charset="0"/>
                        </a:rPr>
                        <a:t>21,8</a:t>
                      </a:r>
                      <a:endParaRPr lang="sv-SE" sz="16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sv-SE" sz="1600" u="none" strike="noStrike">
                          <a:solidFill>
                            <a:schemeClr val="tx1"/>
                          </a:solidFill>
                          <a:effectLst/>
                          <a:latin typeface="Calibri" panose="020F0502020204030204" pitchFamily="34" charset="0"/>
                          <a:cs typeface="Calibri" panose="020F0502020204030204" pitchFamily="34" charset="0"/>
                        </a:rPr>
                        <a:t>22,3</a:t>
                      </a:r>
                      <a:endParaRPr lang="sv-SE" sz="16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sv-SE" sz="1600" u="none" strike="noStrike" dirty="0">
                          <a:solidFill>
                            <a:schemeClr val="tx1"/>
                          </a:solidFill>
                          <a:effectLst/>
                          <a:latin typeface="Calibri" panose="020F0502020204030204" pitchFamily="34" charset="0"/>
                          <a:cs typeface="Calibri" panose="020F0502020204030204" pitchFamily="34" charset="0"/>
                        </a:rPr>
                        <a:t>22,8</a:t>
                      </a:r>
                      <a:endParaRPr lang="sv-SE"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sv-SE" sz="1600" u="none" strike="noStrike" dirty="0">
                          <a:solidFill>
                            <a:schemeClr val="tx1"/>
                          </a:solidFill>
                          <a:effectLst/>
                          <a:latin typeface="Calibri" panose="020F0502020204030204" pitchFamily="34" charset="0"/>
                          <a:cs typeface="Calibri" panose="020F0502020204030204" pitchFamily="34" charset="0"/>
                        </a:rPr>
                        <a:t>23,2</a:t>
                      </a:r>
                      <a:endParaRPr lang="sv-SE"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sv-SE" sz="1600" u="none" strike="noStrike" dirty="0">
                          <a:solidFill>
                            <a:schemeClr val="tx1"/>
                          </a:solidFill>
                          <a:effectLst/>
                          <a:latin typeface="Calibri" panose="020F0502020204030204" pitchFamily="34" charset="0"/>
                          <a:cs typeface="Calibri" panose="020F0502020204030204" pitchFamily="34" charset="0"/>
                        </a:rPr>
                        <a:t>23,7</a:t>
                      </a:r>
                      <a:endParaRPr lang="sv-SE"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sv-SE" sz="1600" u="none" strike="noStrike" dirty="0">
                          <a:solidFill>
                            <a:schemeClr val="tx1"/>
                          </a:solidFill>
                          <a:effectLst/>
                          <a:latin typeface="Calibri" panose="020F0502020204030204" pitchFamily="34" charset="0"/>
                          <a:cs typeface="Calibri" panose="020F0502020204030204" pitchFamily="34" charset="0"/>
                        </a:rPr>
                        <a:t>27,3</a:t>
                      </a:r>
                      <a:endParaRPr lang="sv-SE" sz="16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xmlns="" val="10001"/>
                  </a:ext>
                </a:extLst>
              </a:tr>
            </a:tbl>
          </a:graphicData>
        </a:graphic>
      </p:graphicFrame>
      <p:sp>
        <p:nvSpPr>
          <p:cNvPr id="4" name="textruta 3"/>
          <p:cNvSpPr txBox="1"/>
          <p:nvPr/>
        </p:nvSpPr>
        <p:spPr>
          <a:xfrm>
            <a:off x="1130458" y="5729447"/>
            <a:ext cx="5571653" cy="338554"/>
          </a:xfrm>
          <a:prstGeom prst="rect">
            <a:avLst/>
          </a:prstGeom>
          <a:noFill/>
        </p:spPr>
        <p:txBody>
          <a:bodyPr wrap="none" rtlCol="0">
            <a:spAutoFit/>
          </a:bodyPr>
          <a:lstStyle/>
          <a:p>
            <a:r>
              <a:rPr lang="fr-FR" sz="1600" dirty="0">
                <a:latin typeface="Calibri" panose="020F0502020204030204" pitchFamily="34" charset="0"/>
                <a:cs typeface="Calibri" panose="020F0502020204030204" pitchFamily="34" charset="0"/>
              </a:rPr>
              <a:t>Projection de l’espérance de vie à l’âge de 65 ans établie en 2015</a:t>
            </a:r>
            <a:endParaRPr lang="sv-SE" sz="1600" dirty="0">
              <a:latin typeface="Calibri" panose="020F0502020204030204" pitchFamily="34" charset="0"/>
              <a:cs typeface="Calibri" panose="020F0502020204030204" pitchFamily="34" charset="0"/>
            </a:endParaRPr>
          </a:p>
        </p:txBody>
      </p:sp>
      <p:sp>
        <p:nvSpPr>
          <p:cNvPr id="11" name="textruta 10"/>
          <p:cNvSpPr txBox="1"/>
          <p:nvPr/>
        </p:nvSpPr>
        <p:spPr>
          <a:xfrm>
            <a:off x="6588657" y="3531669"/>
            <a:ext cx="2424062" cy="307777"/>
          </a:xfrm>
          <a:prstGeom prst="rect">
            <a:avLst/>
          </a:prstGeom>
          <a:solidFill>
            <a:schemeClr val="bg1"/>
          </a:solidFill>
        </p:spPr>
        <p:txBody>
          <a:bodyPr wrap="none" rtlCol="0">
            <a:spAutoFit/>
          </a:bodyPr>
          <a:lstStyle/>
          <a:p>
            <a:r>
              <a:rPr lang="fr-FR" dirty="0"/>
              <a:t>Projection en 1991/1994</a:t>
            </a:r>
          </a:p>
        </p:txBody>
      </p:sp>
      <p:sp>
        <p:nvSpPr>
          <p:cNvPr id="5" name="Rektangel 4"/>
          <p:cNvSpPr/>
          <p:nvPr/>
        </p:nvSpPr>
        <p:spPr>
          <a:xfrm>
            <a:off x="383201" y="2352081"/>
            <a:ext cx="400110" cy="2300309"/>
          </a:xfrm>
          <a:prstGeom prst="rect">
            <a:avLst/>
          </a:prstGeom>
        </p:spPr>
        <p:txBody>
          <a:bodyPr vert="vert270" wrap="none">
            <a:spAutoFit/>
          </a:bodyPr>
          <a:lstStyle/>
          <a:p>
            <a:pPr algn="r" fontAlgn="b"/>
            <a:r>
              <a:rPr lang="sv-SE" dirty="0" err="1">
                <a:latin typeface="Calibri"/>
              </a:rPr>
              <a:t>Espérance</a:t>
            </a:r>
            <a:r>
              <a:rPr lang="sv-SE" dirty="0">
                <a:latin typeface="Calibri"/>
              </a:rPr>
              <a:t> de vie restante, ans</a:t>
            </a:r>
          </a:p>
        </p:txBody>
      </p:sp>
      <p:sp>
        <p:nvSpPr>
          <p:cNvPr id="6" name="Rubrik 5"/>
          <p:cNvSpPr>
            <a:spLocks noGrp="1"/>
          </p:cNvSpPr>
          <p:nvPr>
            <p:ph type="title"/>
          </p:nvPr>
        </p:nvSpPr>
        <p:spPr/>
        <p:txBody>
          <a:bodyPr/>
          <a:lstStyle/>
          <a:p>
            <a:r>
              <a:rPr lang="fr-FR" dirty="0"/>
              <a:t>Projection de l’espérance de vie à l’âge de 65 ans établie en 1991 et espérance de vie </a:t>
            </a:r>
            <a:r>
              <a:rPr lang="fr-FR" dirty="0" smtClean="0"/>
              <a:t>réelle</a:t>
            </a:r>
            <a:endParaRPr lang="sv-SE" dirty="0"/>
          </a:p>
        </p:txBody>
      </p:sp>
    </p:spTree>
    <p:extLst>
      <p:ext uri="{BB962C8B-B14F-4D97-AF65-F5344CB8AC3E}">
        <p14:creationId xmlns:p14="http://schemas.microsoft.com/office/powerpoint/2010/main" val="3220425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fr-FR" altLang="sv-SE" sz="2400" dirty="0"/>
              <a:t>Le nouveau système en quelques </a:t>
            </a:r>
            <a:r>
              <a:rPr lang="fr-FR" altLang="sv-SE" sz="2400" dirty="0" smtClean="0"/>
              <a:t>questions</a:t>
            </a:r>
            <a:endParaRPr lang="sv-SE" dirty="0"/>
          </a:p>
        </p:txBody>
      </p:sp>
      <p:sp>
        <p:nvSpPr>
          <p:cNvPr id="58370" name="Platshållare för bildnumm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fld id="{C530F425-C512-4483-802D-63F70BFFFE3B}" type="slidenum">
              <a:rPr lang="fr-FR" altLang="sv-SE" sz="800"/>
              <a:pPr>
                <a:lnSpc>
                  <a:spcPct val="100000"/>
                </a:lnSpc>
                <a:buClrTx/>
                <a:buFontTx/>
                <a:buNone/>
              </a:pPr>
              <a:t>7</a:t>
            </a:fld>
            <a:endParaRPr lang="fr-FR" altLang="sv-SE" sz="800"/>
          </a:p>
        </p:txBody>
      </p:sp>
      <p:sp>
        <p:nvSpPr>
          <p:cNvPr id="58372" name="Rectangle 4"/>
          <p:cNvSpPr>
            <a:spLocks noChangeArrowheads="1"/>
          </p:cNvSpPr>
          <p:nvPr/>
        </p:nvSpPr>
        <p:spPr bwMode="auto">
          <a:xfrm>
            <a:off x="1349375" y="2013096"/>
            <a:ext cx="5613400"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r>
              <a:rPr lang="fr-FR" altLang="sv-SE" sz="1600" dirty="0"/>
              <a:t>...le principe d'un régime de retraite financièrement </a:t>
            </a:r>
          </a:p>
          <a:p>
            <a:pPr eaLnBrk="1" hangingPunct="1">
              <a:lnSpc>
                <a:spcPct val="100000"/>
              </a:lnSpc>
              <a:buClrTx/>
              <a:buFontTx/>
              <a:buNone/>
            </a:pPr>
            <a:r>
              <a:rPr lang="fr-FR" altLang="sv-SE" sz="1600" dirty="0"/>
              <a:t>autorégulateur est-il compatible avec les exigences </a:t>
            </a:r>
          </a:p>
          <a:p>
            <a:pPr eaLnBrk="1" hangingPunct="1">
              <a:lnSpc>
                <a:spcPct val="100000"/>
              </a:lnSpc>
              <a:buClrTx/>
              <a:buFontTx/>
              <a:buNone/>
            </a:pPr>
            <a:r>
              <a:rPr lang="fr-FR" altLang="sv-SE" sz="1600" dirty="0"/>
              <a:t>du combat en politique ?</a:t>
            </a:r>
          </a:p>
        </p:txBody>
      </p:sp>
      <p:sp>
        <p:nvSpPr>
          <p:cNvPr id="58373" name="Rectangle 5"/>
          <p:cNvSpPr>
            <a:spLocks noChangeArrowheads="1"/>
          </p:cNvSpPr>
          <p:nvPr/>
        </p:nvSpPr>
        <p:spPr bwMode="auto">
          <a:xfrm>
            <a:off x="1349375" y="3132859"/>
            <a:ext cx="5945188" cy="82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r>
              <a:rPr lang="fr-FR" altLang="sv-SE" sz="1600" dirty="0"/>
              <a:t>...ce régime, va entraîner des versements de retraites </a:t>
            </a:r>
          </a:p>
          <a:p>
            <a:pPr eaLnBrk="1" hangingPunct="1">
              <a:lnSpc>
                <a:spcPct val="100000"/>
              </a:lnSpc>
              <a:buClrTx/>
              <a:buFontTx/>
              <a:buNone/>
            </a:pPr>
            <a:r>
              <a:rPr lang="fr-FR" altLang="sv-SE" sz="1600" dirty="0"/>
              <a:t>variables, comment les électeurs et le monde politique </a:t>
            </a:r>
          </a:p>
          <a:p>
            <a:pPr eaLnBrk="1" hangingPunct="1">
              <a:lnSpc>
                <a:spcPct val="100000"/>
              </a:lnSpc>
              <a:buClrTx/>
              <a:buFontTx/>
              <a:buNone/>
            </a:pPr>
            <a:r>
              <a:rPr lang="fr-FR" altLang="sv-SE" sz="1600" dirty="0" smtClean="0"/>
              <a:t>vont-ils </a:t>
            </a:r>
            <a:r>
              <a:rPr lang="fr-FR" altLang="sv-SE" sz="1600" dirty="0"/>
              <a:t>réagir à cette instabilité ?</a:t>
            </a:r>
          </a:p>
        </p:txBody>
      </p:sp>
      <p:sp>
        <p:nvSpPr>
          <p:cNvPr id="58374" name="Rectangle 6"/>
          <p:cNvSpPr>
            <a:spLocks noChangeArrowheads="1"/>
          </p:cNvSpPr>
          <p:nvPr/>
        </p:nvSpPr>
        <p:spPr bwMode="auto">
          <a:xfrm>
            <a:off x="1349375" y="4247860"/>
            <a:ext cx="7686675"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r>
              <a:rPr lang="fr-FR" altLang="sv-SE" sz="1600" dirty="0"/>
              <a:t> ...est-ce que les nouvelles incitations à travailler plus longtemps sont véritablement efficaces ?</a:t>
            </a:r>
          </a:p>
        </p:txBody>
      </p:sp>
      <p:sp>
        <p:nvSpPr>
          <p:cNvPr id="58379" name="Rectangle 11"/>
          <p:cNvSpPr>
            <a:spLocks noChangeArrowheads="1"/>
          </p:cNvSpPr>
          <p:nvPr/>
        </p:nvSpPr>
        <p:spPr bwMode="auto">
          <a:xfrm>
            <a:off x="1349375" y="5118387"/>
            <a:ext cx="6588663"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r>
              <a:rPr lang="fr-FR" altLang="sv-SE" sz="1600" dirty="0"/>
              <a:t>...quelles seront les réponses apportées par les régimes de    </a:t>
            </a:r>
          </a:p>
          <a:p>
            <a:pPr eaLnBrk="1" hangingPunct="1">
              <a:lnSpc>
                <a:spcPct val="100000"/>
              </a:lnSpc>
              <a:buClrTx/>
              <a:buFontTx/>
              <a:buNone/>
            </a:pPr>
            <a:r>
              <a:rPr lang="fr-FR" altLang="sv-SE" sz="1600" dirty="0"/>
              <a:t>retraites complémentaires et privées ? </a:t>
            </a:r>
          </a:p>
          <a:p>
            <a:pPr eaLnBrk="1" hangingPunct="1">
              <a:lnSpc>
                <a:spcPct val="100000"/>
              </a:lnSpc>
              <a:buClrTx/>
              <a:buFontTx/>
              <a:buNone/>
            </a:pPr>
            <a:r>
              <a:rPr lang="fr-FR" altLang="sv-SE" sz="1600" dirty="0"/>
              <a:t>Ces réponses vont-elles concrétiser les effets</a:t>
            </a:r>
          </a:p>
          <a:p>
            <a:pPr eaLnBrk="1" hangingPunct="1">
              <a:lnSpc>
                <a:spcPct val="100000"/>
              </a:lnSpc>
              <a:buClrTx/>
              <a:buFontTx/>
              <a:buNone/>
            </a:pPr>
            <a:r>
              <a:rPr lang="fr-FR" altLang="sv-SE" sz="1600" dirty="0"/>
              <a:t>souhaités de la réforme ou les empêcher de se </a:t>
            </a:r>
            <a:r>
              <a:rPr lang="fr-FR" altLang="sv-SE" sz="1600" dirty="0" smtClean="0"/>
              <a:t>réaliser ?</a:t>
            </a:r>
            <a:endParaRPr lang="fr-FR" altLang="sv-SE" sz="1600" dirty="0"/>
          </a:p>
        </p:txBody>
      </p:sp>
      <p:sp>
        <p:nvSpPr>
          <p:cNvPr id="3" name="Rektangel 2"/>
          <p:cNvSpPr/>
          <p:nvPr/>
        </p:nvSpPr>
        <p:spPr>
          <a:xfrm>
            <a:off x="511175" y="1904216"/>
            <a:ext cx="657552" cy="923330"/>
          </a:xfrm>
          <a:prstGeom prst="rect">
            <a:avLst/>
          </a:prstGeom>
          <a:noFill/>
        </p:spPr>
        <p:txBody>
          <a:bodyPr wrap="none" lIns="91440" tIns="45720" rIns="91440" bIns="45720">
            <a:spAutoFit/>
          </a:bodyPr>
          <a:lstStyle/>
          <a:p>
            <a:pPr algn="ctr"/>
            <a:r>
              <a:rPr lang="sv-SE" sz="5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a:t>
            </a:r>
            <a:endParaRPr lang="sv-SE"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5" name="Rektangel 14"/>
          <p:cNvSpPr/>
          <p:nvPr/>
        </p:nvSpPr>
        <p:spPr>
          <a:xfrm>
            <a:off x="511175" y="2962830"/>
            <a:ext cx="659156" cy="923330"/>
          </a:xfrm>
          <a:prstGeom prst="rect">
            <a:avLst/>
          </a:prstGeom>
          <a:noFill/>
        </p:spPr>
        <p:txBody>
          <a:bodyPr wrap="none" lIns="91440" tIns="45720" rIns="91440" bIns="45720">
            <a:spAutoFit/>
          </a:bodyPr>
          <a:lstStyle/>
          <a:p>
            <a:pPr algn="ctr"/>
            <a:r>
              <a:rPr lang="sv-SE"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B</a:t>
            </a:r>
          </a:p>
        </p:txBody>
      </p:sp>
      <p:sp>
        <p:nvSpPr>
          <p:cNvPr id="16" name="Rektangel 15"/>
          <p:cNvSpPr/>
          <p:nvPr/>
        </p:nvSpPr>
        <p:spPr>
          <a:xfrm>
            <a:off x="511175" y="4041487"/>
            <a:ext cx="668773" cy="923330"/>
          </a:xfrm>
          <a:prstGeom prst="rect">
            <a:avLst/>
          </a:prstGeom>
          <a:noFill/>
        </p:spPr>
        <p:txBody>
          <a:bodyPr wrap="none" lIns="91440" tIns="45720" rIns="91440" bIns="45720">
            <a:spAutoFit/>
          </a:bodyPr>
          <a:lstStyle/>
          <a:p>
            <a:pPr algn="ctr"/>
            <a:r>
              <a:rPr lang="sv-SE"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a:t>
            </a:r>
          </a:p>
        </p:txBody>
      </p:sp>
      <p:sp>
        <p:nvSpPr>
          <p:cNvPr id="17" name="Rektangel 16"/>
          <p:cNvSpPr/>
          <p:nvPr/>
        </p:nvSpPr>
        <p:spPr>
          <a:xfrm>
            <a:off x="511175" y="5109215"/>
            <a:ext cx="718466" cy="923330"/>
          </a:xfrm>
          <a:prstGeom prst="rect">
            <a:avLst/>
          </a:prstGeom>
          <a:noFill/>
        </p:spPr>
        <p:txBody>
          <a:bodyPr wrap="none" lIns="91440" tIns="45720" rIns="91440" bIns="45720">
            <a:spAutoFit/>
          </a:bodyPr>
          <a:lstStyle/>
          <a:p>
            <a:pPr algn="ctr"/>
            <a:r>
              <a:rPr lang="sv-SE" sz="5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a:t>
            </a:r>
            <a:endParaRPr lang="sv-SE"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9" name="Platshållare för sidfot 5"/>
          <p:cNvSpPr>
            <a:spLocks noGrp="1"/>
          </p:cNvSpPr>
          <p:nvPr>
            <p:ph type="ftr" sz="quarter" idx="12"/>
          </p:nvPr>
        </p:nvSpPr>
        <p:spPr>
          <a:xfrm>
            <a:off x="4476750" y="6470650"/>
            <a:ext cx="2879725"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en-US" altLang="sv-SE" sz="800" dirty="0"/>
              <a:t>Ole </a:t>
            </a:r>
            <a:r>
              <a:rPr lang="en-US" altLang="sv-SE" sz="800" dirty="0" err="1"/>
              <a:t>Settergren</a:t>
            </a:r>
            <a:r>
              <a:rPr lang="en-US" altLang="sv-SE" sz="800" dirty="0"/>
              <a:t> </a:t>
            </a:r>
          </a:p>
        </p:txBody>
      </p:sp>
      <p:sp>
        <p:nvSpPr>
          <p:cNvPr id="20" name="Platshållare för datum 3"/>
          <p:cNvSpPr>
            <a:spLocks noGrp="1"/>
          </p:cNvSpPr>
          <p:nvPr>
            <p:ph type="dt" sz="quarter" idx="11"/>
          </p:nvPr>
        </p:nvSpPr>
        <p:spPr>
          <a:xfrm>
            <a:off x="7435850" y="6470650"/>
            <a:ext cx="900113" cy="217488"/>
          </a:xfrm>
        </p:spPr>
        <p:txBody>
          <a:bodyPr/>
          <a:lstStyle/>
          <a:p>
            <a:fld id="{16AC8E8C-9CBC-4808-B4F4-1162B8C48B68}" type="datetime1">
              <a:rPr lang="sv-SE" smtClean="0"/>
              <a:t>2018-06-28</a:t>
            </a:fld>
            <a:endParaRPr lang="sv-SE" dirty="0"/>
          </a:p>
        </p:txBody>
      </p:sp>
    </p:spTree>
    <p:extLst>
      <p:ext uri="{BB962C8B-B14F-4D97-AF65-F5344CB8AC3E}">
        <p14:creationId xmlns:p14="http://schemas.microsoft.com/office/powerpoint/2010/main" val="162769072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s</a:t>
            </a:r>
            <a:r>
              <a:rPr lang="sv-SE" dirty="0" err="1" smtClean="0"/>
              <a:t>uite</a:t>
            </a:r>
            <a:r>
              <a:rPr lang="sv-SE" dirty="0" smtClean="0"/>
              <a:t>…</a:t>
            </a:r>
            <a:endParaRPr lang="sv-SE" dirty="0"/>
          </a:p>
        </p:txBody>
      </p:sp>
      <p:sp>
        <p:nvSpPr>
          <p:cNvPr id="60418" name="Platshållare för bildnumm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fld id="{CA9B1355-A6D2-4663-AF28-5F7C8DF11593}" type="slidenum">
              <a:rPr lang="fr-FR" altLang="sv-SE" sz="800"/>
              <a:pPr>
                <a:lnSpc>
                  <a:spcPct val="100000"/>
                </a:lnSpc>
                <a:buClrTx/>
                <a:buFontTx/>
                <a:buNone/>
              </a:pPr>
              <a:t>8</a:t>
            </a:fld>
            <a:endParaRPr lang="fr-FR" altLang="sv-SE" sz="800"/>
          </a:p>
        </p:txBody>
      </p:sp>
      <p:sp>
        <p:nvSpPr>
          <p:cNvPr id="60421" name="Rectangle 6"/>
          <p:cNvSpPr>
            <a:spLocks noChangeArrowheads="1"/>
          </p:cNvSpPr>
          <p:nvPr/>
        </p:nvSpPr>
        <p:spPr bwMode="auto">
          <a:xfrm>
            <a:off x="1350383" y="3043744"/>
            <a:ext cx="779621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r>
              <a:rPr lang="fr-FR" altLang="sv-SE" sz="1600" dirty="0"/>
              <a:t>...l'abolition (partielle) du principe de l’âge légal de la retraite à la </a:t>
            </a:r>
          </a:p>
          <a:p>
            <a:pPr eaLnBrk="1" hangingPunct="1">
              <a:lnSpc>
                <a:spcPct val="100000"/>
              </a:lnSpc>
              <a:buClrTx/>
              <a:buFontTx/>
              <a:buNone/>
            </a:pPr>
            <a:r>
              <a:rPr lang="fr-FR" altLang="sv-SE" sz="1600" dirty="0"/>
              <a:t>place d’une prorogation de l'âge légal de retraite ?</a:t>
            </a:r>
          </a:p>
        </p:txBody>
      </p:sp>
      <p:sp>
        <p:nvSpPr>
          <p:cNvPr id="60422" name="Rectangle 7"/>
          <p:cNvSpPr>
            <a:spLocks noChangeArrowheads="1"/>
          </p:cNvSpPr>
          <p:nvPr/>
        </p:nvSpPr>
        <p:spPr bwMode="auto">
          <a:xfrm>
            <a:off x="1350383" y="4074536"/>
            <a:ext cx="6324600"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r>
              <a:rPr lang="fr-FR" altLang="sv-SE" sz="1600" dirty="0"/>
              <a:t>...les assurés et les législateurs comprendront-ils le régime.</a:t>
            </a:r>
          </a:p>
          <a:p>
            <a:pPr eaLnBrk="1" hangingPunct="1">
              <a:lnSpc>
                <a:spcPct val="100000"/>
              </a:lnSpc>
              <a:buClrTx/>
              <a:buFontTx/>
              <a:buNone/>
            </a:pPr>
            <a:r>
              <a:rPr lang="fr-FR" altLang="sv-SE" sz="1600" dirty="0"/>
              <a:t>L’ </a:t>
            </a:r>
            <a:r>
              <a:rPr lang="fr-FR" altLang="sv-SE" sz="1600" dirty="0" err="1"/>
              <a:t>apprécieront-ils</a:t>
            </a:r>
            <a:r>
              <a:rPr lang="fr-FR" altLang="sv-SE" sz="1600" dirty="0"/>
              <a:t> ?</a:t>
            </a:r>
          </a:p>
        </p:txBody>
      </p:sp>
      <p:sp>
        <p:nvSpPr>
          <p:cNvPr id="11" name="Rectangle 5"/>
          <p:cNvSpPr>
            <a:spLocks noChangeArrowheads="1"/>
          </p:cNvSpPr>
          <p:nvPr/>
        </p:nvSpPr>
        <p:spPr bwMode="auto">
          <a:xfrm>
            <a:off x="1350383" y="2012951"/>
            <a:ext cx="629730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eaLnBrk="1" hangingPunct="1">
              <a:lnSpc>
                <a:spcPct val="100000"/>
              </a:lnSpc>
              <a:buClrTx/>
              <a:buFontTx/>
              <a:buNone/>
            </a:pPr>
            <a:r>
              <a:rPr lang="fr-FR" altLang="sv-SE" sz="1600" dirty="0" smtClean="0"/>
              <a:t>...l'introduction </a:t>
            </a:r>
            <a:r>
              <a:rPr lang="fr-FR" altLang="sv-SE" sz="1600" dirty="0"/>
              <a:t>des fonds de pensions individuels </a:t>
            </a:r>
          </a:p>
          <a:p>
            <a:pPr eaLnBrk="1" hangingPunct="1">
              <a:lnSpc>
                <a:spcPct val="100000"/>
              </a:lnSpc>
              <a:buClrTx/>
              <a:buFontTx/>
              <a:buNone/>
            </a:pPr>
            <a:r>
              <a:rPr lang="fr-FR" altLang="sv-SE" sz="1600" dirty="0"/>
              <a:t>au sein de l'assurance obligatoire est-elle une bonne idée ?</a:t>
            </a:r>
          </a:p>
        </p:txBody>
      </p:sp>
      <p:sp>
        <p:nvSpPr>
          <p:cNvPr id="12" name="Rektangel 11"/>
          <p:cNvSpPr/>
          <p:nvPr/>
        </p:nvSpPr>
        <p:spPr>
          <a:xfrm>
            <a:off x="528808" y="1904216"/>
            <a:ext cx="622286" cy="923330"/>
          </a:xfrm>
          <a:prstGeom prst="rect">
            <a:avLst/>
          </a:prstGeom>
          <a:noFill/>
        </p:spPr>
        <p:txBody>
          <a:bodyPr wrap="none" lIns="91440" tIns="45720" rIns="91440" bIns="45720">
            <a:spAutoFit/>
          </a:bodyPr>
          <a:lstStyle/>
          <a:p>
            <a:pPr algn="ctr"/>
            <a:r>
              <a:rPr lang="sv-SE"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a:t>
            </a:r>
          </a:p>
        </p:txBody>
      </p:sp>
      <p:sp>
        <p:nvSpPr>
          <p:cNvPr id="13" name="Rektangel 12"/>
          <p:cNvSpPr/>
          <p:nvPr/>
        </p:nvSpPr>
        <p:spPr>
          <a:xfrm>
            <a:off x="549647" y="2848529"/>
            <a:ext cx="582212" cy="923330"/>
          </a:xfrm>
          <a:prstGeom prst="rect">
            <a:avLst/>
          </a:prstGeom>
          <a:noFill/>
        </p:spPr>
        <p:txBody>
          <a:bodyPr wrap="none" lIns="91440" tIns="45720" rIns="91440" bIns="45720">
            <a:spAutoFit/>
          </a:bodyPr>
          <a:lstStyle/>
          <a:p>
            <a:pPr algn="ctr"/>
            <a:r>
              <a:rPr lang="sv-SE" sz="5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a:t>
            </a:r>
            <a:endParaRPr lang="sv-SE"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4" name="Rektangel 13"/>
          <p:cNvSpPr/>
          <p:nvPr/>
        </p:nvSpPr>
        <p:spPr>
          <a:xfrm>
            <a:off x="484725" y="3906404"/>
            <a:ext cx="721672" cy="923330"/>
          </a:xfrm>
          <a:prstGeom prst="rect">
            <a:avLst/>
          </a:prstGeom>
          <a:noFill/>
        </p:spPr>
        <p:txBody>
          <a:bodyPr wrap="none" lIns="91440" tIns="45720" rIns="91440" bIns="45720">
            <a:spAutoFit/>
          </a:bodyPr>
          <a:lstStyle/>
          <a:p>
            <a:pPr algn="ctr"/>
            <a:r>
              <a:rPr lang="sv-SE" sz="5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a:t>
            </a:r>
            <a:endParaRPr lang="sv-SE"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5" name="Platshållare för sidfot 5"/>
          <p:cNvSpPr>
            <a:spLocks noGrp="1"/>
          </p:cNvSpPr>
          <p:nvPr>
            <p:ph type="ftr" sz="quarter" idx="12"/>
          </p:nvPr>
        </p:nvSpPr>
        <p:spPr>
          <a:xfrm>
            <a:off x="4476750" y="6470650"/>
            <a:ext cx="2879725"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en-US" altLang="sv-SE" sz="800" dirty="0"/>
              <a:t>Ole </a:t>
            </a:r>
            <a:r>
              <a:rPr lang="en-US" altLang="sv-SE" sz="800" dirty="0" err="1"/>
              <a:t>Settergren</a:t>
            </a:r>
            <a:r>
              <a:rPr lang="en-US" altLang="sv-SE" sz="800" dirty="0"/>
              <a:t> </a:t>
            </a:r>
          </a:p>
        </p:txBody>
      </p:sp>
      <p:sp>
        <p:nvSpPr>
          <p:cNvPr id="16" name="Platshållare för datum 3"/>
          <p:cNvSpPr>
            <a:spLocks noGrp="1"/>
          </p:cNvSpPr>
          <p:nvPr>
            <p:ph type="dt" sz="quarter" idx="11"/>
          </p:nvPr>
        </p:nvSpPr>
        <p:spPr>
          <a:xfrm>
            <a:off x="7435850" y="6470650"/>
            <a:ext cx="900113" cy="217488"/>
          </a:xfrm>
        </p:spPr>
        <p:txBody>
          <a:bodyPr/>
          <a:lstStyle/>
          <a:p>
            <a:fld id="{16AC8E8C-9CBC-4808-B4F4-1162B8C48B68}" type="datetime1">
              <a:rPr lang="sv-SE" smtClean="0"/>
              <a:t>2018-06-28</a:t>
            </a:fld>
            <a:endParaRPr lang="sv-SE" dirty="0"/>
          </a:p>
        </p:txBody>
      </p:sp>
    </p:spTree>
    <p:extLst>
      <p:ext uri="{BB962C8B-B14F-4D97-AF65-F5344CB8AC3E}">
        <p14:creationId xmlns:p14="http://schemas.microsoft.com/office/powerpoint/2010/main" val="330279165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lstStyle/>
          <a:p>
            <a:r>
              <a:rPr lang="fr-FR" dirty="0"/>
              <a:t>Le </a:t>
            </a:r>
            <a:r>
              <a:rPr lang="fr-FR" dirty="0" smtClean="0"/>
              <a:t>processus de la réforme </a:t>
            </a:r>
            <a:r>
              <a:rPr lang="fr-FR" dirty="0"/>
              <a:t>– une longue histoire</a:t>
            </a:r>
            <a:endParaRPr lang="sv-SE" dirty="0"/>
          </a:p>
        </p:txBody>
      </p:sp>
      <p:sp>
        <p:nvSpPr>
          <p:cNvPr id="4" name="Platshållare för bildnummer 3"/>
          <p:cNvSpPr>
            <a:spLocks noGrp="1"/>
          </p:cNvSpPr>
          <p:nvPr>
            <p:ph type="sldNum" sz="quarter" idx="10"/>
          </p:nvPr>
        </p:nvSpPr>
        <p:spPr/>
        <p:txBody>
          <a:bodyPr/>
          <a:lstStyle/>
          <a:p>
            <a:pPr>
              <a:defRPr/>
            </a:pPr>
            <a:fld id="{CEEE7C3A-14B1-4A03-A659-85F61B1B9EE7}" type="slidenum">
              <a:rPr lang="en-US" smtClean="0">
                <a:solidFill>
                  <a:srgbClr val="000000"/>
                </a:solidFill>
              </a:rPr>
              <a:pPr>
                <a:defRPr/>
              </a:pPr>
              <a:t>9</a:t>
            </a:fld>
            <a:endParaRPr lang="en-US">
              <a:solidFill>
                <a:srgbClr val="000000"/>
              </a:solidFill>
            </a:endParaRPr>
          </a:p>
        </p:txBody>
      </p:sp>
      <p:sp>
        <p:nvSpPr>
          <p:cNvPr id="47" name="Rectangle 2"/>
          <p:cNvSpPr>
            <a:spLocks noChangeArrowheads="1"/>
          </p:cNvSpPr>
          <p:nvPr/>
        </p:nvSpPr>
        <p:spPr bwMode="auto">
          <a:xfrm>
            <a:off x="3869532" y="3879057"/>
            <a:ext cx="4131469" cy="1521618"/>
          </a:xfrm>
          <a:prstGeom prst="rect">
            <a:avLst/>
          </a:prstGeom>
          <a:solidFill>
            <a:srgbClr val="D53044">
              <a:alpha val="50195"/>
            </a:srgbClr>
          </a:solidFill>
          <a:ln>
            <a:noFill/>
          </a:ln>
          <a:effectLst/>
          <a:extLs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sv-SE" sz="1050"/>
          </a:p>
        </p:txBody>
      </p:sp>
      <p:sp>
        <p:nvSpPr>
          <p:cNvPr id="48" name="Rectangle 3"/>
          <p:cNvSpPr>
            <a:spLocks noChangeArrowheads="1"/>
          </p:cNvSpPr>
          <p:nvPr/>
        </p:nvSpPr>
        <p:spPr bwMode="auto">
          <a:xfrm>
            <a:off x="2387205" y="3879057"/>
            <a:ext cx="1482328" cy="1521618"/>
          </a:xfrm>
          <a:prstGeom prst="rect">
            <a:avLst/>
          </a:prstGeom>
          <a:solidFill>
            <a:srgbClr val="5EB0E6">
              <a:alpha val="43137"/>
            </a:srgbClr>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sv-SE" sz="1050"/>
          </a:p>
        </p:txBody>
      </p:sp>
      <p:sp>
        <p:nvSpPr>
          <p:cNvPr id="49" name="Rectangle 4"/>
          <p:cNvSpPr>
            <a:spLocks noChangeArrowheads="1"/>
          </p:cNvSpPr>
          <p:nvPr/>
        </p:nvSpPr>
        <p:spPr bwMode="auto">
          <a:xfrm>
            <a:off x="1060790" y="3879056"/>
            <a:ext cx="1329986" cy="1521618"/>
          </a:xfrm>
          <a:prstGeom prst="rect">
            <a:avLst/>
          </a:prstGeom>
          <a:solidFill>
            <a:srgbClr val="D53044">
              <a:alpha val="50195"/>
            </a:srgbClr>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1800">
              <a:latin typeface="Comic Sans MS" pitchFamily="66" charset="0"/>
            </a:endParaRPr>
          </a:p>
        </p:txBody>
      </p:sp>
      <p:sp>
        <p:nvSpPr>
          <p:cNvPr id="51" name="Line 6"/>
          <p:cNvSpPr>
            <a:spLocks noChangeShapeType="1"/>
          </p:cNvSpPr>
          <p:nvPr/>
        </p:nvSpPr>
        <p:spPr bwMode="auto">
          <a:xfrm>
            <a:off x="3831431" y="3251598"/>
            <a:ext cx="0" cy="752475"/>
          </a:xfrm>
          <a:prstGeom prst="line">
            <a:avLst/>
          </a:prstGeom>
          <a:ln>
            <a:headEnd/>
            <a:tailEnd type="triangle" w="med" len="med"/>
          </a:ln>
          <a:extLst/>
        </p:spPr>
        <p:style>
          <a:lnRef idx="3">
            <a:schemeClr val="accent3"/>
          </a:lnRef>
          <a:fillRef idx="0">
            <a:schemeClr val="accent3"/>
          </a:fillRef>
          <a:effectRef idx="2">
            <a:schemeClr val="accent3"/>
          </a:effectRef>
          <a:fontRef idx="minor">
            <a:schemeClr val="tx1"/>
          </a:fontRef>
        </p:style>
        <p:txBody>
          <a:bodyPr/>
          <a:lstStyle/>
          <a:p>
            <a:endParaRPr lang="sv-SE" sz="1050"/>
          </a:p>
        </p:txBody>
      </p:sp>
      <p:sp>
        <p:nvSpPr>
          <p:cNvPr id="52" name="Rectangle 7"/>
          <p:cNvSpPr>
            <a:spLocks noChangeArrowheads="1"/>
          </p:cNvSpPr>
          <p:nvPr/>
        </p:nvSpPr>
        <p:spPr bwMode="auto">
          <a:xfrm>
            <a:off x="3733800" y="1942777"/>
            <a:ext cx="1134666" cy="1676400"/>
          </a:xfrm>
          <a:prstGeom prst="roundRect">
            <a:avLst/>
          </a:prstGeom>
          <a:ln>
            <a:headEnd/>
            <a:tailEnd/>
          </a:ln>
          <a:extLst/>
        </p:spPr>
        <p:style>
          <a:lnRef idx="1">
            <a:schemeClr val="accent3"/>
          </a:lnRef>
          <a:fillRef idx="2">
            <a:schemeClr val="accent3"/>
          </a:fillRef>
          <a:effectRef idx="1">
            <a:schemeClr val="accent3"/>
          </a:effectRef>
          <a:fontRef idx="minor">
            <a:schemeClr val="dk1"/>
          </a:fontRef>
        </p:style>
        <p:txBody>
          <a:bodyPr>
            <a:spAutoFit/>
          </a:bodyPr>
          <a:lstStyle/>
          <a:p>
            <a:pPr eaLnBrk="0" hangingPunct="0"/>
            <a:r>
              <a:rPr lang="en-GB" sz="1200" b="1" dirty="0">
                <a:solidFill>
                  <a:schemeClr val="tx2"/>
                </a:solidFill>
              </a:rPr>
              <a:t>1994</a:t>
            </a:r>
          </a:p>
          <a:p>
            <a:r>
              <a:rPr lang="fr-FR" altLang="sv-SE" sz="1200" dirty="0"/>
              <a:t>1994</a:t>
            </a:r>
          </a:p>
          <a:p>
            <a:r>
              <a:rPr lang="fr-FR" altLang="sv-SE" sz="1200" dirty="0"/>
              <a:t>Vote du</a:t>
            </a:r>
          </a:p>
          <a:p>
            <a:r>
              <a:rPr lang="fr-FR" altLang="sv-SE" sz="1200" dirty="0"/>
              <a:t>Parlement</a:t>
            </a:r>
          </a:p>
          <a:p>
            <a:r>
              <a:rPr lang="fr-FR" altLang="sv-SE" sz="1200" dirty="0"/>
              <a:t>sur les</a:t>
            </a:r>
          </a:p>
          <a:p>
            <a:r>
              <a:rPr lang="fr-FR" altLang="sv-SE" sz="1200" dirty="0"/>
              <a:t>principes</a:t>
            </a:r>
          </a:p>
          <a:p>
            <a:r>
              <a:rPr lang="fr-FR" altLang="sv-SE" sz="1200" dirty="0"/>
              <a:t>de la réforme</a:t>
            </a:r>
          </a:p>
        </p:txBody>
      </p:sp>
      <p:sp>
        <p:nvSpPr>
          <p:cNvPr id="54" name="Line 9"/>
          <p:cNvSpPr>
            <a:spLocks noChangeShapeType="1"/>
          </p:cNvSpPr>
          <p:nvPr/>
        </p:nvSpPr>
        <p:spPr bwMode="auto">
          <a:xfrm>
            <a:off x="2465785" y="3255169"/>
            <a:ext cx="0" cy="752475"/>
          </a:xfrm>
          <a:prstGeom prst="line">
            <a:avLst/>
          </a:prstGeom>
          <a:ln>
            <a:headEnd/>
            <a:tailEnd type="triangle" w="med" len="med"/>
          </a:ln>
          <a:extLst/>
        </p:spPr>
        <p:style>
          <a:lnRef idx="3">
            <a:schemeClr val="accent3"/>
          </a:lnRef>
          <a:fillRef idx="0">
            <a:schemeClr val="accent3"/>
          </a:fillRef>
          <a:effectRef idx="2">
            <a:schemeClr val="accent3"/>
          </a:effectRef>
          <a:fontRef idx="minor">
            <a:schemeClr val="tx1"/>
          </a:fontRef>
        </p:style>
        <p:txBody>
          <a:bodyPr/>
          <a:lstStyle/>
          <a:p>
            <a:endParaRPr lang="sv-SE" sz="1050"/>
          </a:p>
        </p:txBody>
      </p:sp>
      <p:sp>
        <p:nvSpPr>
          <p:cNvPr id="55" name="Rectangle 10"/>
          <p:cNvSpPr>
            <a:spLocks noChangeArrowheads="1"/>
          </p:cNvSpPr>
          <p:nvPr/>
        </p:nvSpPr>
        <p:spPr bwMode="auto">
          <a:xfrm>
            <a:off x="1435894" y="2302762"/>
            <a:ext cx="1204913" cy="1316415"/>
          </a:xfrm>
          <a:prstGeom prst="roundRect">
            <a:avLst/>
          </a:prstGeom>
          <a:ln>
            <a:headEnd/>
            <a:tailEnd/>
          </a:ln>
          <a:extLst/>
        </p:spPr>
        <p:style>
          <a:lnRef idx="1">
            <a:schemeClr val="accent3"/>
          </a:lnRef>
          <a:fillRef idx="2">
            <a:schemeClr val="accent3"/>
          </a:fillRef>
          <a:effectRef idx="1">
            <a:schemeClr val="accent3"/>
          </a:effectRef>
          <a:fontRef idx="minor">
            <a:schemeClr val="dk1"/>
          </a:fontRef>
        </p:style>
        <p:txBody>
          <a:bodyPr wrap="square">
            <a:spAutoFit/>
          </a:bodyPr>
          <a:lstStyle/>
          <a:p>
            <a:pPr eaLnBrk="0" hangingPunct="0"/>
            <a:r>
              <a:rPr lang="en-GB" sz="1200" b="1" dirty="0">
                <a:solidFill>
                  <a:schemeClr val="tx2"/>
                </a:solidFill>
              </a:rPr>
              <a:t>1991</a:t>
            </a:r>
          </a:p>
          <a:p>
            <a:r>
              <a:rPr lang="fr-FR" altLang="sv-SE" sz="1200" dirty="0"/>
              <a:t>Une commission</a:t>
            </a:r>
          </a:p>
          <a:p>
            <a:r>
              <a:rPr lang="fr-FR" altLang="sv-SE" sz="1200" dirty="0"/>
              <a:t>de réflexion</a:t>
            </a:r>
          </a:p>
          <a:p>
            <a:r>
              <a:rPr lang="fr-FR" altLang="sv-SE" sz="1200" dirty="0"/>
              <a:t>est mise en </a:t>
            </a:r>
          </a:p>
          <a:p>
            <a:r>
              <a:rPr lang="fr-FR" altLang="sv-SE" sz="1200" dirty="0"/>
              <a:t>place</a:t>
            </a:r>
          </a:p>
        </p:txBody>
      </p:sp>
      <p:sp>
        <p:nvSpPr>
          <p:cNvPr id="57" name="Line 12"/>
          <p:cNvSpPr>
            <a:spLocks noChangeShapeType="1"/>
          </p:cNvSpPr>
          <p:nvPr/>
        </p:nvSpPr>
        <p:spPr bwMode="auto">
          <a:xfrm>
            <a:off x="2875360" y="3253979"/>
            <a:ext cx="0" cy="752475"/>
          </a:xfrm>
          <a:prstGeom prst="line">
            <a:avLst/>
          </a:prstGeom>
          <a:ln>
            <a:headEnd/>
            <a:tailEnd type="triangle" w="med" len="med"/>
          </a:ln>
          <a:extLst/>
        </p:spPr>
        <p:style>
          <a:lnRef idx="3">
            <a:schemeClr val="accent3"/>
          </a:lnRef>
          <a:fillRef idx="0">
            <a:schemeClr val="accent3"/>
          </a:fillRef>
          <a:effectRef idx="2">
            <a:schemeClr val="accent3"/>
          </a:effectRef>
          <a:fontRef idx="minor">
            <a:schemeClr val="tx1"/>
          </a:fontRef>
        </p:style>
        <p:txBody>
          <a:bodyPr/>
          <a:lstStyle/>
          <a:p>
            <a:endParaRPr lang="sv-SE" sz="1050"/>
          </a:p>
        </p:txBody>
      </p:sp>
      <p:sp>
        <p:nvSpPr>
          <p:cNvPr id="58" name="Rectangle 13"/>
          <p:cNvSpPr>
            <a:spLocks noChangeArrowheads="1"/>
          </p:cNvSpPr>
          <p:nvPr/>
        </p:nvSpPr>
        <p:spPr bwMode="auto">
          <a:xfrm>
            <a:off x="2681288" y="2515467"/>
            <a:ext cx="962025" cy="1103710"/>
          </a:xfrm>
          <a:prstGeom prst="roundRect">
            <a:avLst/>
          </a:prstGeom>
          <a:ln>
            <a:headEnd/>
            <a:tailEnd/>
          </a:ln>
          <a:extLst/>
        </p:spPr>
        <p:style>
          <a:lnRef idx="1">
            <a:schemeClr val="accent3"/>
          </a:lnRef>
          <a:fillRef idx="2">
            <a:schemeClr val="accent3"/>
          </a:fillRef>
          <a:effectRef idx="1">
            <a:schemeClr val="accent3"/>
          </a:effectRef>
          <a:fontRef idx="minor">
            <a:schemeClr val="dk1"/>
          </a:fontRef>
        </p:style>
        <p:txBody>
          <a:bodyPr>
            <a:spAutoFit/>
          </a:bodyPr>
          <a:lstStyle/>
          <a:p>
            <a:pPr eaLnBrk="0" hangingPunct="0"/>
            <a:r>
              <a:rPr lang="en-GB" sz="1200" b="1" dirty="0">
                <a:solidFill>
                  <a:schemeClr val="tx2"/>
                </a:solidFill>
              </a:rPr>
              <a:t>1992</a:t>
            </a:r>
          </a:p>
          <a:p>
            <a:r>
              <a:rPr lang="fr-FR" altLang="sv-SE" sz="1200" dirty="0"/>
              <a:t>Esquisse</a:t>
            </a:r>
          </a:p>
          <a:p>
            <a:r>
              <a:rPr lang="fr-FR" altLang="sv-SE" sz="1200" dirty="0"/>
              <a:t>d’un</a:t>
            </a:r>
          </a:p>
          <a:p>
            <a:r>
              <a:rPr lang="fr-FR" altLang="sv-SE" sz="1200" dirty="0"/>
              <a:t>nouveau</a:t>
            </a:r>
          </a:p>
          <a:p>
            <a:r>
              <a:rPr lang="fr-FR" altLang="sv-SE" sz="1200" dirty="0"/>
              <a:t>régime</a:t>
            </a:r>
          </a:p>
        </p:txBody>
      </p:sp>
      <p:sp>
        <p:nvSpPr>
          <p:cNvPr id="60" name="Line 15"/>
          <p:cNvSpPr>
            <a:spLocks noChangeShapeType="1"/>
          </p:cNvSpPr>
          <p:nvPr/>
        </p:nvSpPr>
        <p:spPr bwMode="auto">
          <a:xfrm flipH="1">
            <a:off x="5403057" y="2337239"/>
            <a:ext cx="4763" cy="1650993"/>
          </a:xfrm>
          <a:prstGeom prst="line">
            <a:avLst/>
          </a:prstGeom>
          <a:ln>
            <a:headEnd/>
            <a:tailEnd type="triangle" w="med" len="med"/>
          </a:ln>
          <a:extLst/>
        </p:spPr>
        <p:style>
          <a:lnRef idx="3">
            <a:schemeClr val="accent3"/>
          </a:lnRef>
          <a:fillRef idx="0">
            <a:schemeClr val="accent3"/>
          </a:fillRef>
          <a:effectRef idx="2">
            <a:schemeClr val="accent3"/>
          </a:effectRef>
          <a:fontRef idx="minor">
            <a:schemeClr val="tx1"/>
          </a:fontRef>
        </p:style>
        <p:txBody>
          <a:bodyPr/>
          <a:lstStyle/>
          <a:p>
            <a:endParaRPr lang="sv-SE" sz="1050"/>
          </a:p>
        </p:txBody>
      </p:sp>
      <p:sp>
        <p:nvSpPr>
          <p:cNvPr id="61" name="Rectangle 16"/>
          <p:cNvSpPr>
            <a:spLocks noChangeArrowheads="1"/>
          </p:cNvSpPr>
          <p:nvPr/>
        </p:nvSpPr>
        <p:spPr bwMode="auto">
          <a:xfrm>
            <a:off x="5004198" y="1561344"/>
            <a:ext cx="1064419" cy="1293019"/>
          </a:xfrm>
          <a:prstGeom prst="roundRect">
            <a:avLst/>
          </a:prstGeom>
          <a:ln>
            <a:headEnd/>
            <a:tailEnd/>
          </a:ln>
          <a:extLst/>
        </p:spPr>
        <p:style>
          <a:lnRef idx="1">
            <a:schemeClr val="accent3"/>
          </a:lnRef>
          <a:fillRef idx="2">
            <a:schemeClr val="accent3"/>
          </a:fillRef>
          <a:effectRef idx="1">
            <a:schemeClr val="accent3"/>
          </a:effectRef>
          <a:fontRef idx="minor">
            <a:schemeClr val="dk1"/>
          </a:fontRef>
        </p:style>
        <p:txBody>
          <a:bodyPr wrap="none">
            <a:spAutoFit/>
          </a:bodyPr>
          <a:lstStyle/>
          <a:p>
            <a:pPr eaLnBrk="0" hangingPunct="0"/>
            <a:r>
              <a:rPr lang="en-GB" sz="1200" b="1" dirty="0">
                <a:solidFill>
                  <a:schemeClr val="tx2"/>
                </a:solidFill>
              </a:rPr>
              <a:t>1998</a:t>
            </a:r>
          </a:p>
          <a:p>
            <a:r>
              <a:rPr lang="fr-FR" altLang="sv-SE" sz="1200" dirty="0"/>
              <a:t>Vote de</a:t>
            </a:r>
          </a:p>
          <a:p>
            <a:r>
              <a:rPr lang="fr-FR" altLang="sv-SE" sz="1200" dirty="0"/>
              <a:t>la loi du</a:t>
            </a:r>
          </a:p>
          <a:p>
            <a:r>
              <a:rPr lang="fr-FR" altLang="sv-SE" sz="1200" dirty="0"/>
              <a:t>nouveau</a:t>
            </a:r>
          </a:p>
          <a:p>
            <a:r>
              <a:rPr lang="fr-FR" altLang="sv-SE" sz="1200" dirty="0"/>
              <a:t>régime de</a:t>
            </a:r>
          </a:p>
          <a:p>
            <a:r>
              <a:rPr lang="fr-FR" altLang="sv-SE" sz="1200" dirty="0"/>
              <a:t>retraite</a:t>
            </a:r>
          </a:p>
        </p:txBody>
      </p:sp>
      <p:sp>
        <p:nvSpPr>
          <p:cNvPr id="63" name="Line 18"/>
          <p:cNvSpPr>
            <a:spLocks noChangeShapeType="1"/>
          </p:cNvSpPr>
          <p:nvPr/>
        </p:nvSpPr>
        <p:spPr bwMode="auto">
          <a:xfrm>
            <a:off x="6650683" y="2833884"/>
            <a:ext cx="7295" cy="1176141"/>
          </a:xfrm>
          <a:prstGeom prst="line">
            <a:avLst/>
          </a:prstGeom>
          <a:ln>
            <a:headEnd/>
            <a:tailEnd type="triangle" w="med" len="med"/>
          </a:ln>
          <a:extLst/>
        </p:spPr>
        <p:style>
          <a:lnRef idx="3">
            <a:schemeClr val="accent3"/>
          </a:lnRef>
          <a:fillRef idx="0">
            <a:schemeClr val="accent3"/>
          </a:fillRef>
          <a:effectRef idx="2">
            <a:schemeClr val="accent3"/>
          </a:effectRef>
          <a:fontRef idx="minor">
            <a:schemeClr val="tx1"/>
          </a:fontRef>
        </p:style>
        <p:txBody>
          <a:bodyPr/>
          <a:lstStyle/>
          <a:p>
            <a:endParaRPr lang="sv-SE" sz="1050"/>
          </a:p>
        </p:txBody>
      </p:sp>
      <p:sp>
        <p:nvSpPr>
          <p:cNvPr id="64" name="Rectangle 19"/>
          <p:cNvSpPr>
            <a:spLocks noChangeArrowheads="1"/>
          </p:cNvSpPr>
          <p:nvPr/>
        </p:nvSpPr>
        <p:spPr bwMode="auto">
          <a:xfrm>
            <a:off x="6461525" y="1576399"/>
            <a:ext cx="1297376" cy="1316415"/>
          </a:xfrm>
          <a:prstGeom prst="roundRect">
            <a:avLst/>
          </a:prstGeom>
          <a:ln>
            <a:headEnd/>
            <a:tailEnd/>
          </a:ln>
          <a:extLst/>
        </p:spPr>
        <p:style>
          <a:lnRef idx="1">
            <a:schemeClr val="accent3"/>
          </a:lnRef>
          <a:fillRef idx="2">
            <a:schemeClr val="accent3"/>
          </a:fillRef>
          <a:effectRef idx="1">
            <a:schemeClr val="accent3"/>
          </a:effectRef>
          <a:fontRef idx="minor">
            <a:schemeClr val="dk1"/>
          </a:fontRef>
        </p:style>
        <p:txBody>
          <a:bodyPr wrap="none">
            <a:spAutoFit/>
          </a:bodyPr>
          <a:lstStyle/>
          <a:p>
            <a:pPr eaLnBrk="0" hangingPunct="0"/>
            <a:r>
              <a:rPr lang="en-GB" sz="1200" b="1" dirty="0">
                <a:solidFill>
                  <a:schemeClr val="tx2"/>
                </a:solidFill>
              </a:rPr>
              <a:t>2001</a:t>
            </a:r>
          </a:p>
          <a:p>
            <a:r>
              <a:rPr lang="fr-FR" altLang="sv-SE" sz="1200" dirty="0"/>
              <a:t>Vote de</a:t>
            </a:r>
          </a:p>
          <a:p>
            <a:r>
              <a:rPr lang="fr-FR" altLang="sv-SE" sz="1200" dirty="0"/>
              <a:t>la loi du</a:t>
            </a:r>
          </a:p>
          <a:p>
            <a:r>
              <a:rPr lang="fr-FR" altLang="sv-SE" sz="1200" dirty="0"/>
              <a:t>mécanisme</a:t>
            </a:r>
          </a:p>
          <a:p>
            <a:r>
              <a:rPr lang="fr-FR" altLang="sv-SE" sz="1200" dirty="0"/>
              <a:t>d'équilibrage</a:t>
            </a:r>
          </a:p>
          <a:p>
            <a:r>
              <a:rPr lang="fr-FR" altLang="sv-SE" sz="1200" dirty="0"/>
              <a:t>automatique</a:t>
            </a:r>
          </a:p>
        </p:txBody>
      </p:sp>
      <p:sp>
        <p:nvSpPr>
          <p:cNvPr id="66" name="Text Box 24"/>
          <p:cNvSpPr txBox="1">
            <a:spLocks noChangeArrowheads="1"/>
          </p:cNvSpPr>
          <p:nvPr/>
        </p:nvSpPr>
        <p:spPr bwMode="auto">
          <a:xfrm>
            <a:off x="1004946" y="4982805"/>
            <a:ext cx="146065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r>
              <a:rPr lang="fr-FR" altLang="sv-SE" sz="1200" b="1" dirty="0">
                <a:solidFill>
                  <a:srgbClr val="AC1A2F"/>
                </a:solidFill>
              </a:rPr>
              <a:t>Gouvernement</a:t>
            </a:r>
          </a:p>
          <a:p>
            <a:r>
              <a:rPr lang="fr-FR" altLang="sv-SE" sz="1200" b="1" dirty="0">
                <a:solidFill>
                  <a:srgbClr val="AC1A2F"/>
                </a:solidFill>
              </a:rPr>
              <a:t>Socialiste</a:t>
            </a:r>
          </a:p>
        </p:txBody>
      </p:sp>
      <p:sp>
        <p:nvSpPr>
          <p:cNvPr id="67" name="Text Box 25"/>
          <p:cNvSpPr txBox="1">
            <a:spLocks noChangeArrowheads="1"/>
          </p:cNvSpPr>
          <p:nvPr/>
        </p:nvSpPr>
        <p:spPr bwMode="auto">
          <a:xfrm>
            <a:off x="2444513" y="4982805"/>
            <a:ext cx="146065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r>
              <a:rPr lang="fr-FR" altLang="sv-SE" sz="1200" b="1" dirty="0">
                <a:solidFill>
                  <a:srgbClr val="125687"/>
                </a:solidFill>
              </a:rPr>
              <a:t>Gouvernement</a:t>
            </a:r>
          </a:p>
          <a:p>
            <a:r>
              <a:rPr lang="fr-FR" altLang="sv-SE" sz="1200" b="1" dirty="0">
                <a:solidFill>
                  <a:srgbClr val="125687"/>
                </a:solidFill>
              </a:rPr>
              <a:t>Centre-droit</a:t>
            </a:r>
          </a:p>
        </p:txBody>
      </p:sp>
      <p:sp>
        <p:nvSpPr>
          <p:cNvPr id="69" name="Rectangle 28"/>
          <p:cNvSpPr>
            <a:spLocks noChangeArrowheads="1"/>
          </p:cNvSpPr>
          <p:nvPr/>
        </p:nvSpPr>
        <p:spPr bwMode="auto">
          <a:xfrm>
            <a:off x="1607345" y="4191001"/>
            <a:ext cx="384721" cy="16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66FF"/>
                </a:solidFill>
                <a:miter lim="800000"/>
                <a:headEnd/>
                <a:tailEnd/>
              </a14:hiddenLine>
            </a:ext>
          </a:extLst>
        </p:spPr>
        <p:txBody>
          <a:bodyPr wrap="none" lIns="0" tIns="0" rIns="0" bIns="0">
            <a:spAutoFit/>
          </a:bodyPr>
          <a:lstStyle/>
          <a:p>
            <a:r>
              <a:rPr lang="en-GB" sz="1050" b="1"/>
              <a:t>1990</a:t>
            </a:r>
          </a:p>
        </p:txBody>
      </p:sp>
      <p:sp>
        <p:nvSpPr>
          <p:cNvPr id="70" name="Rectangle 29"/>
          <p:cNvSpPr>
            <a:spLocks noChangeArrowheads="1"/>
          </p:cNvSpPr>
          <p:nvPr/>
        </p:nvSpPr>
        <p:spPr bwMode="auto">
          <a:xfrm>
            <a:off x="1321594" y="4025743"/>
            <a:ext cx="6263879" cy="34289"/>
          </a:xfrm>
          <a:prstGeom prst="rect">
            <a:avLst/>
          </a:prstGeom>
          <a:solidFill>
            <a:schemeClr val="tx1"/>
          </a:solidFill>
          <a:ln w="3175">
            <a:solidFill>
              <a:schemeClr val="tx1"/>
            </a:solidFill>
            <a:miter lim="800000"/>
            <a:headEnd/>
            <a:tailEnd/>
          </a:ln>
        </p:spPr>
        <p:txBody>
          <a:bodyPr/>
          <a:lstStyle/>
          <a:p>
            <a:endParaRPr lang="sv-SE" sz="1050"/>
          </a:p>
        </p:txBody>
      </p:sp>
      <p:sp>
        <p:nvSpPr>
          <p:cNvPr id="71" name="Rectangle 30"/>
          <p:cNvSpPr>
            <a:spLocks noChangeArrowheads="1"/>
          </p:cNvSpPr>
          <p:nvPr/>
        </p:nvSpPr>
        <p:spPr bwMode="auto">
          <a:xfrm>
            <a:off x="1783558" y="3881437"/>
            <a:ext cx="41672" cy="301229"/>
          </a:xfrm>
          <a:prstGeom prst="rect">
            <a:avLst/>
          </a:prstGeom>
          <a:solidFill>
            <a:schemeClr val="tx1"/>
          </a:solidFill>
          <a:ln w="3175">
            <a:noFill/>
            <a:miter lim="800000"/>
            <a:headEnd/>
            <a:tailEnd/>
          </a:ln>
        </p:spPr>
        <p:txBody>
          <a:bodyPr/>
          <a:lstStyle/>
          <a:p>
            <a:endParaRPr lang="sv-SE" sz="1050"/>
          </a:p>
        </p:txBody>
      </p:sp>
      <p:sp>
        <p:nvSpPr>
          <p:cNvPr id="72" name="Rectangle 31"/>
          <p:cNvSpPr>
            <a:spLocks noChangeArrowheads="1"/>
          </p:cNvSpPr>
          <p:nvPr/>
        </p:nvSpPr>
        <p:spPr bwMode="auto">
          <a:xfrm>
            <a:off x="7415212" y="3881439"/>
            <a:ext cx="42863" cy="301228"/>
          </a:xfrm>
          <a:prstGeom prst="rect">
            <a:avLst/>
          </a:prstGeom>
          <a:solidFill>
            <a:schemeClr val="tx1"/>
          </a:solidFill>
          <a:ln w="3175">
            <a:noFill/>
            <a:miter lim="800000"/>
            <a:headEnd/>
            <a:tailEnd/>
          </a:ln>
        </p:spPr>
        <p:txBody>
          <a:bodyPr/>
          <a:lstStyle/>
          <a:p>
            <a:endParaRPr lang="sv-SE" sz="1050"/>
          </a:p>
        </p:txBody>
      </p:sp>
      <p:sp>
        <p:nvSpPr>
          <p:cNvPr id="73" name="Rectangle 32"/>
          <p:cNvSpPr>
            <a:spLocks noChangeArrowheads="1"/>
          </p:cNvSpPr>
          <p:nvPr/>
        </p:nvSpPr>
        <p:spPr bwMode="auto">
          <a:xfrm>
            <a:off x="2237185" y="3881437"/>
            <a:ext cx="41672" cy="301229"/>
          </a:xfrm>
          <a:prstGeom prst="rect">
            <a:avLst/>
          </a:prstGeom>
          <a:solidFill>
            <a:schemeClr val="tx1"/>
          </a:solidFill>
          <a:ln w="3175">
            <a:noFill/>
            <a:miter lim="800000"/>
            <a:headEnd/>
            <a:tailEnd/>
          </a:ln>
        </p:spPr>
        <p:txBody>
          <a:bodyPr/>
          <a:lstStyle/>
          <a:p>
            <a:endParaRPr lang="sv-SE" sz="1050"/>
          </a:p>
        </p:txBody>
      </p:sp>
      <p:sp>
        <p:nvSpPr>
          <p:cNvPr id="74" name="Rectangle 33"/>
          <p:cNvSpPr>
            <a:spLocks noChangeArrowheads="1"/>
          </p:cNvSpPr>
          <p:nvPr/>
        </p:nvSpPr>
        <p:spPr bwMode="auto">
          <a:xfrm>
            <a:off x="2065736" y="4191001"/>
            <a:ext cx="384721" cy="16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66FF"/>
                </a:solidFill>
                <a:miter lim="800000"/>
                <a:headEnd/>
                <a:tailEnd/>
              </a14:hiddenLine>
            </a:ext>
          </a:extLst>
        </p:spPr>
        <p:txBody>
          <a:bodyPr wrap="none" lIns="0" tIns="0" rIns="0" bIns="0">
            <a:spAutoFit/>
          </a:bodyPr>
          <a:lstStyle/>
          <a:p>
            <a:r>
              <a:rPr lang="en-GB" sz="1050" b="1"/>
              <a:t>1991</a:t>
            </a:r>
          </a:p>
        </p:txBody>
      </p:sp>
      <p:sp>
        <p:nvSpPr>
          <p:cNvPr id="75" name="Rectangle 34"/>
          <p:cNvSpPr>
            <a:spLocks noChangeArrowheads="1"/>
          </p:cNvSpPr>
          <p:nvPr/>
        </p:nvSpPr>
        <p:spPr bwMode="auto">
          <a:xfrm>
            <a:off x="3656410" y="3881439"/>
            <a:ext cx="41672" cy="301228"/>
          </a:xfrm>
          <a:prstGeom prst="rect">
            <a:avLst/>
          </a:prstGeom>
          <a:solidFill>
            <a:schemeClr val="tx1"/>
          </a:solidFill>
          <a:ln w="3175">
            <a:noFill/>
            <a:miter lim="800000"/>
            <a:headEnd/>
            <a:tailEnd/>
          </a:ln>
        </p:spPr>
        <p:txBody>
          <a:bodyPr/>
          <a:lstStyle/>
          <a:p>
            <a:endParaRPr lang="sv-SE" sz="1050"/>
          </a:p>
        </p:txBody>
      </p:sp>
      <p:sp>
        <p:nvSpPr>
          <p:cNvPr id="76" name="Rectangle 35"/>
          <p:cNvSpPr>
            <a:spLocks noChangeArrowheads="1"/>
          </p:cNvSpPr>
          <p:nvPr/>
        </p:nvSpPr>
        <p:spPr bwMode="auto">
          <a:xfrm>
            <a:off x="3480198" y="4191001"/>
            <a:ext cx="384721" cy="16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66FF"/>
                </a:solidFill>
                <a:miter lim="800000"/>
                <a:headEnd/>
                <a:tailEnd/>
              </a14:hiddenLine>
            </a:ext>
          </a:extLst>
        </p:spPr>
        <p:txBody>
          <a:bodyPr wrap="none" lIns="0" tIns="0" rIns="0" bIns="0">
            <a:spAutoFit/>
          </a:bodyPr>
          <a:lstStyle/>
          <a:p>
            <a:r>
              <a:rPr lang="en-GB" sz="1050" b="1"/>
              <a:t>1994</a:t>
            </a:r>
          </a:p>
        </p:txBody>
      </p:sp>
      <p:sp>
        <p:nvSpPr>
          <p:cNvPr id="77" name="Rectangle 36"/>
          <p:cNvSpPr>
            <a:spLocks noChangeArrowheads="1"/>
          </p:cNvSpPr>
          <p:nvPr/>
        </p:nvSpPr>
        <p:spPr bwMode="auto">
          <a:xfrm>
            <a:off x="4962526" y="4191001"/>
            <a:ext cx="384721" cy="16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66FF"/>
                </a:solidFill>
                <a:miter lim="800000"/>
                <a:headEnd/>
                <a:tailEnd/>
              </a14:hiddenLine>
            </a:ext>
          </a:extLst>
        </p:spPr>
        <p:txBody>
          <a:bodyPr wrap="none" lIns="0" tIns="0" rIns="0" bIns="0">
            <a:spAutoFit/>
          </a:bodyPr>
          <a:lstStyle/>
          <a:p>
            <a:r>
              <a:rPr lang="en-GB" sz="1050" b="1"/>
              <a:t>1998</a:t>
            </a:r>
          </a:p>
        </p:txBody>
      </p:sp>
      <p:sp>
        <p:nvSpPr>
          <p:cNvPr id="78" name="Rectangle 37"/>
          <p:cNvSpPr>
            <a:spLocks noChangeArrowheads="1"/>
          </p:cNvSpPr>
          <p:nvPr/>
        </p:nvSpPr>
        <p:spPr bwMode="auto">
          <a:xfrm>
            <a:off x="5131595" y="3881437"/>
            <a:ext cx="40481" cy="300038"/>
          </a:xfrm>
          <a:prstGeom prst="rect">
            <a:avLst/>
          </a:prstGeom>
          <a:solidFill>
            <a:schemeClr val="tx1"/>
          </a:solidFill>
          <a:ln w="3175">
            <a:noFill/>
            <a:miter lim="800000"/>
            <a:headEnd/>
            <a:tailEnd/>
          </a:ln>
        </p:spPr>
        <p:txBody>
          <a:bodyPr/>
          <a:lstStyle/>
          <a:p>
            <a:endParaRPr lang="sv-SE" sz="1050"/>
          </a:p>
        </p:txBody>
      </p:sp>
      <p:sp>
        <p:nvSpPr>
          <p:cNvPr id="79" name="Rectangle 38"/>
          <p:cNvSpPr>
            <a:spLocks noChangeArrowheads="1"/>
          </p:cNvSpPr>
          <p:nvPr/>
        </p:nvSpPr>
        <p:spPr bwMode="auto">
          <a:xfrm>
            <a:off x="6332936" y="4191001"/>
            <a:ext cx="384721" cy="16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66FF"/>
                </a:solidFill>
                <a:miter lim="800000"/>
                <a:headEnd/>
                <a:tailEnd/>
              </a14:hiddenLine>
            </a:ext>
          </a:extLst>
        </p:spPr>
        <p:txBody>
          <a:bodyPr wrap="none" lIns="0" tIns="0" rIns="0" bIns="0">
            <a:spAutoFit/>
          </a:bodyPr>
          <a:lstStyle/>
          <a:p>
            <a:r>
              <a:rPr lang="en-GB" sz="1050" b="1"/>
              <a:t>2001</a:t>
            </a:r>
          </a:p>
        </p:txBody>
      </p:sp>
      <p:sp>
        <p:nvSpPr>
          <p:cNvPr id="80" name="Rectangle 39"/>
          <p:cNvSpPr>
            <a:spLocks noChangeArrowheads="1"/>
          </p:cNvSpPr>
          <p:nvPr/>
        </p:nvSpPr>
        <p:spPr bwMode="auto">
          <a:xfrm>
            <a:off x="6509149" y="3881437"/>
            <a:ext cx="40481" cy="300038"/>
          </a:xfrm>
          <a:prstGeom prst="rect">
            <a:avLst/>
          </a:prstGeom>
          <a:solidFill>
            <a:schemeClr val="tx1"/>
          </a:solidFill>
          <a:ln w="3175">
            <a:noFill/>
            <a:miter lim="800000"/>
            <a:headEnd/>
            <a:tailEnd/>
          </a:ln>
        </p:spPr>
        <p:txBody>
          <a:bodyPr/>
          <a:lstStyle/>
          <a:p>
            <a:endParaRPr lang="sv-SE" sz="1050"/>
          </a:p>
        </p:txBody>
      </p:sp>
      <p:sp>
        <p:nvSpPr>
          <p:cNvPr id="81" name="Rectangle 40"/>
          <p:cNvSpPr>
            <a:spLocks noChangeArrowheads="1"/>
          </p:cNvSpPr>
          <p:nvPr/>
        </p:nvSpPr>
        <p:spPr bwMode="auto">
          <a:xfrm>
            <a:off x="7244955" y="4187430"/>
            <a:ext cx="384721" cy="16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66FF"/>
                </a:solidFill>
                <a:miter lim="800000"/>
                <a:headEnd/>
                <a:tailEnd/>
              </a14:hiddenLine>
            </a:ext>
          </a:extLst>
        </p:spPr>
        <p:txBody>
          <a:bodyPr wrap="none" lIns="0" tIns="0" rIns="0" bIns="0">
            <a:spAutoFit/>
          </a:bodyPr>
          <a:lstStyle/>
          <a:p>
            <a:r>
              <a:rPr lang="en-GB" sz="1050" b="1"/>
              <a:t>2003</a:t>
            </a:r>
          </a:p>
        </p:txBody>
      </p:sp>
      <p:sp>
        <p:nvSpPr>
          <p:cNvPr id="82" name="Text Box 42"/>
          <p:cNvSpPr txBox="1">
            <a:spLocks noChangeArrowheads="1"/>
          </p:cNvSpPr>
          <p:nvPr/>
        </p:nvSpPr>
        <p:spPr bwMode="auto">
          <a:xfrm>
            <a:off x="3841989" y="4982805"/>
            <a:ext cx="146065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Verdana" pitchFamily="34" charset="0"/>
                <a:cs typeface="Arial" charset="0"/>
              </a:defRPr>
            </a:lvl1pPr>
            <a:lvl2pPr marL="742950" indent="-285750" eaLnBrk="0" hangingPunct="0">
              <a:defRPr sz="1400">
                <a:solidFill>
                  <a:schemeClr val="tx1"/>
                </a:solidFill>
                <a:latin typeface="Verdana" pitchFamily="34" charset="0"/>
                <a:cs typeface="Arial" charset="0"/>
              </a:defRPr>
            </a:lvl2pPr>
            <a:lvl3pPr marL="1143000" indent="-228600" eaLnBrk="0" hangingPunct="0">
              <a:defRPr sz="1400">
                <a:solidFill>
                  <a:schemeClr val="tx1"/>
                </a:solidFill>
                <a:latin typeface="Verdana" pitchFamily="34" charset="0"/>
                <a:cs typeface="Arial" charset="0"/>
              </a:defRPr>
            </a:lvl3pPr>
            <a:lvl4pPr marL="1600200" indent="-228600" eaLnBrk="0" hangingPunct="0">
              <a:defRPr sz="1400">
                <a:solidFill>
                  <a:schemeClr val="tx1"/>
                </a:solidFill>
                <a:latin typeface="Verdana" pitchFamily="34" charset="0"/>
                <a:cs typeface="Arial" charset="0"/>
              </a:defRPr>
            </a:lvl4pPr>
            <a:lvl5pPr marL="2057400" indent="-228600" eaLnBrk="0" hangingPunct="0">
              <a:defRPr sz="1400">
                <a:solidFill>
                  <a:schemeClr val="tx1"/>
                </a:solidFill>
                <a:latin typeface="Verdana" pitchFamily="34" charset="0"/>
                <a:cs typeface="Arial" charset="0"/>
              </a:defRPr>
            </a:lvl5pPr>
            <a:lvl6pPr marL="2514600" indent="-228600" eaLnBrk="0" fontAlgn="base" hangingPunct="0">
              <a:spcBef>
                <a:spcPct val="0"/>
              </a:spcBef>
              <a:spcAft>
                <a:spcPct val="0"/>
              </a:spcAft>
              <a:defRPr sz="1400">
                <a:solidFill>
                  <a:schemeClr val="tx1"/>
                </a:solidFill>
                <a:latin typeface="Verdana" pitchFamily="34" charset="0"/>
                <a:cs typeface="Arial" charset="0"/>
              </a:defRPr>
            </a:lvl6pPr>
            <a:lvl7pPr marL="2971800" indent="-228600" eaLnBrk="0" fontAlgn="base" hangingPunct="0">
              <a:spcBef>
                <a:spcPct val="0"/>
              </a:spcBef>
              <a:spcAft>
                <a:spcPct val="0"/>
              </a:spcAft>
              <a:defRPr sz="1400">
                <a:solidFill>
                  <a:schemeClr val="tx1"/>
                </a:solidFill>
                <a:latin typeface="Verdana" pitchFamily="34" charset="0"/>
                <a:cs typeface="Arial" charset="0"/>
              </a:defRPr>
            </a:lvl7pPr>
            <a:lvl8pPr marL="3429000" indent="-228600" eaLnBrk="0" fontAlgn="base" hangingPunct="0">
              <a:spcBef>
                <a:spcPct val="0"/>
              </a:spcBef>
              <a:spcAft>
                <a:spcPct val="0"/>
              </a:spcAft>
              <a:defRPr sz="1400">
                <a:solidFill>
                  <a:schemeClr val="tx1"/>
                </a:solidFill>
                <a:latin typeface="Verdana" pitchFamily="34" charset="0"/>
                <a:cs typeface="Arial" charset="0"/>
              </a:defRPr>
            </a:lvl8pPr>
            <a:lvl9pPr marL="3886200" indent="-228600" eaLnBrk="0" fontAlgn="base" hangingPunct="0">
              <a:spcBef>
                <a:spcPct val="0"/>
              </a:spcBef>
              <a:spcAft>
                <a:spcPct val="0"/>
              </a:spcAft>
              <a:defRPr sz="1400">
                <a:solidFill>
                  <a:schemeClr val="tx1"/>
                </a:solidFill>
                <a:latin typeface="Verdana" pitchFamily="34" charset="0"/>
                <a:cs typeface="Arial" charset="0"/>
              </a:defRPr>
            </a:lvl9pPr>
          </a:lstStyle>
          <a:p>
            <a:r>
              <a:rPr lang="fr-FR" altLang="sv-SE" sz="1200" b="1" dirty="0">
                <a:solidFill>
                  <a:srgbClr val="AC1A2F"/>
                </a:solidFill>
              </a:rPr>
              <a:t>Gouvernement</a:t>
            </a:r>
          </a:p>
          <a:p>
            <a:r>
              <a:rPr lang="fr-FR" altLang="sv-SE" sz="1200" b="1" dirty="0">
                <a:solidFill>
                  <a:srgbClr val="AC1A2F"/>
                </a:solidFill>
              </a:rPr>
              <a:t>Socialiste</a:t>
            </a:r>
          </a:p>
        </p:txBody>
      </p:sp>
      <p:sp>
        <p:nvSpPr>
          <p:cNvPr id="83" name="Line 18"/>
          <p:cNvSpPr>
            <a:spLocks noChangeShapeType="1"/>
          </p:cNvSpPr>
          <p:nvPr/>
        </p:nvSpPr>
        <p:spPr bwMode="auto">
          <a:xfrm flipV="1">
            <a:off x="7436644" y="4400548"/>
            <a:ext cx="0" cy="283370"/>
          </a:xfrm>
          <a:prstGeom prst="line">
            <a:avLst/>
          </a:prstGeom>
          <a:ln>
            <a:headEnd/>
            <a:tailEnd type="triangle" w="med" len="med"/>
          </a:ln>
          <a:extLst/>
        </p:spPr>
        <p:style>
          <a:lnRef idx="3">
            <a:schemeClr val="accent3"/>
          </a:lnRef>
          <a:fillRef idx="0">
            <a:schemeClr val="accent3"/>
          </a:fillRef>
          <a:effectRef idx="2">
            <a:schemeClr val="accent3"/>
          </a:effectRef>
          <a:fontRef idx="minor">
            <a:schemeClr val="tx1"/>
          </a:fontRef>
        </p:style>
        <p:txBody>
          <a:bodyPr/>
          <a:lstStyle/>
          <a:p>
            <a:endParaRPr lang="sv-SE" sz="1050"/>
          </a:p>
        </p:txBody>
      </p:sp>
      <p:sp>
        <p:nvSpPr>
          <p:cNvPr id="85" name="Line 44"/>
          <p:cNvSpPr>
            <a:spLocks noChangeShapeType="1"/>
          </p:cNvSpPr>
          <p:nvPr/>
        </p:nvSpPr>
        <p:spPr bwMode="auto">
          <a:xfrm>
            <a:off x="5953127" y="3242023"/>
            <a:ext cx="0" cy="752475"/>
          </a:xfrm>
          <a:prstGeom prst="line">
            <a:avLst/>
          </a:prstGeom>
          <a:ln>
            <a:headEnd/>
            <a:tailEnd type="triangle" w="med" len="med"/>
          </a:ln>
          <a:extLst/>
        </p:spPr>
        <p:style>
          <a:lnRef idx="3">
            <a:schemeClr val="accent3"/>
          </a:lnRef>
          <a:fillRef idx="0">
            <a:schemeClr val="accent3"/>
          </a:fillRef>
          <a:effectRef idx="2">
            <a:schemeClr val="accent3"/>
          </a:effectRef>
          <a:fontRef idx="minor">
            <a:schemeClr val="tx1"/>
          </a:fontRef>
        </p:style>
        <p:txBody>
          <a:bodyPr/>
          <a:lstStyle/>
          <a:p>
            <a:endParaRPr lang="fr-FR" sz="1050" dirty="0"/>
          </a:p>
        </p:txBody>
      </p:sp>
      <p:sp>
        <p:nvSpPr>
          <p:cNvPr id="86" name="Rectangle 45"/>
          <p:cNvSpPr>
            <a:spLocks noChangeArrowheads="1"/>
          </p:cNvSpPr>
          <p:nvPr/>
        </p:nvSpPr>
        <p:spPr bwMode="auto">
          <a:xfrm>
            <a:off x="5488783" y="2899123"/>
            <a:ext cx="1281112" cy="919163"/>
          </a:xfrm>
          <a:prstGeom prst="roundRect">
            <a:avLst/>
          </a:prstGeom>
          <a:ln>
            <a:headEnd/>
            <a:tailEnd/>
          </a:ln>
          <a:extLst/>
        </p:spPr>
        <p:style>
          <a:lnRef idx="1">
            <a:schemeClr val="accent3"/>
          </a:lnRef>
          <a:fillRef idx="2">
            <a:schemeClr val="accent3"/>
          </a:fillRef>
          <a:effectRef idx="1">
            <a:schemeClr val="accent3"/>
          </a:effectRef>
          <a:fontRef idx="minor">
            <a:schemeClr val="dk1"/>
          </a:fontRef>
        </p:style>
        <p:txBody>
          <a:bodyPr wrap="none">
            <a:spAutoFit/>
          </a:bodyPr>
          <a:lstStyle/>
          <a:p>
            <a:pPr eaLnBrk="0" hangingPunct="0"/>
            <a:r>
              <a:rPr lang="fr-FR" sz="1200" b="1" dirty="0">
                <a:solidFill>
                  <a:schemeClr val="tx2"/>
                </a:solidFill>
              </a:rPr>
              <a:t>2000</a:t>
            </a:r>
          </a:p>
          <a:p>
            <a:pPr eaLnBrk="0" hangingPunct="0"/>
            <a:r>
              <a:rPr lang="fr-FR" sz="1200" dirty="0"/>
              <a:t>« Début » de</a:t>
            </a:r>
          </a:p>
          <a:p>
            <a:pPr eaLnBrk="0" hangingPunct="0"/>
            <a:r>
              <a:rPr lang="fr-FR" sz="1200" dirty="0"/>
              <a:t>la Premium</a:t>
            </a:r>
          </a:p>
          <a:p>
            <a:pPr eaLnBrk="0" hangingPunct="0"/>
            <a:r>
              <a:rPr lang="fr-FR" sz="1200" dirty="0"/>
              <a:t>Pension</a:t>
            </a:r>
          </a:p>
        </p:txBody>
      </p:sp>
      <p:sp>
        <p:nvSpPr>
          <p:cNvPr id="87" name="Oval 23"/>
          <p:cNvSpPr>
            <a:spLocks noChangeArrowheads="1"/>
          </p:cNvSpPr>
          <p:nvPr/>
        </p:nvSpPr>
        <p:spPr bwMode="auto">
          <a:xfrm>
            <a:off x="5757862" y="4591828"/>
            <a:ext cx="1960961" cy="698120"/>
          </a:xfrm>
          <a:prstGeom prst="roundRect">
            <a:avLst/>
          </a:prstGeom>
          <a:ln>
            <a:headEnd/>
            <a:tailEnd/>
          </a:ln>
          <a:extLst/>
        </p:spPr>
        <p:style>
          <a:lnRef idx="1">
            <a:schemeClr val="accent3"/>
          </a:lnRef>
          <a:fillRef idx="2">
            <a:schemeClr val="accent3"/>
          </a:fillRef>
          <a:effectRef idx="1">
            <a:schemeClr val="accent3"/>
          </a:effectRef>
          <a:fontRef idx="minor">
            <a:schemeClr val="dk1"/>
          </a:fontRef>
        </p:style>
        <p:txBody>
          <a:bodyPr wrap="none" anchor="ctr"/>
          <a:lstStyle/>
          <a:p>
            <a:pPr algn="ctr"/>
            <a:r>
              <a:rPr lang="en-GB" sz="1200" b="1" dirty="0">
                <a:solidFill>
                  <a:schemeClr val="tx2"/>
                </a:solidFill>
              </a:rPr>
              <a:t>2003</a:t>
            </a:r>
            <a:r>
              <a:rPr lang="en-GB" sz="1200" b="1" dirty="0"/>
              <a:t> </a:t>
            </a:r>
            <a:r>
              <a:rPr lang="fr-FR" altLang="sv-SE" sz="1200" dirty="0"/>
              <a:t>versements des</a:t>
            </a:r>
          </a:p>
          <a:p>
            <a:pPr algn="ctr"/>
            <a:r>
              <a:rPr lang="fr-FR" altLang="sv-SE" sz="1200" dirty="0"/>
              <a:t>pensions calculées selon</a:t>
            </a:r>
          </a:p>
          <a:p>
            <a:pPr algn="ctr"/>
            <a:r>
              <a:rPr lang="fr-FR" altLang="sv-SE" sz="1200" dirty="0"/>
              <a:t>le nouveau régime</a:t>
            </a:r>
            <a:endParaRPr lang="en-GB" sz="1200" dirty="0"/>
          </a:p>
        </p:txBody>
      </p:sp>
      <p:sp>
        <p:nvSpPr>
          <p:cNvPr id="37" name="Platshållare för datum 3"/>
          <p:cNvSpPr>
            <a:spLocks noGrp="1"/>
          </p:cNvSpPr>
          <p:nvPr>
            <p:ph type="dt" sz="quarter" idx="11"/>
          </p:nvPr>
        </p:nvSpPr>
        <p:spPr>
          <a:xfrm>
            <a:off x="7435850" y="6470650"/>
            <a:ext cx="900113" cy="217488"/>
          </a:xfrm>
        </p:spPr>
        <p:txBody>
          <a:bodyPr/>
          <a:lstStyle/>
          <a:p>
            <a:fld id="{16AC8E8C-9CBC-4808-B4F4-1162B8C48B68}" type="datetime1">
              <a:rPr lang="sv-SE" smtClean="0"/>
              <a:t>2018-06-28</a:t>
            </a:fld>
            <a:endParaRPr lang="sv-SE" dirty="0"/>
          </a:p>
        </p:txBody>
      </p:sp>
      <p:sp>
        <p:nvSpPr>
          <p:cNvPr id="38" name="Platshållare för sidfot 5"/>
          <p:cNvSpPr>
            <a:spLocks noGrp="1"/>
          </p:cNvSpPr>
          <p:nvPr>
            <p:ph type="ftr" sz="quarter" idx="12"/>
          </p:nvPr>
        </p:nvSpPr>
        <p:spPr>
          <a:xfrm>
            <a:off x="4476750" y="6470650"/>
            <a:ext cx="2879725" cy="215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1pPr>
            <a:lvl2pPr marL="742950" indent="-285750">
              <a:lnSpc>
                <a:spcPts val="2800"/>
              </a:lnSpc>
              <a:buClr>
                <a:schemeClr val="accent1"/>
              </a:buClr>
              <a:buFont typeface="Arial" panose="020B0604020202020204" pitchFamily="34" charset="0"/>
              <a:buChar char="–"/>
              <a:defRPr sz="1600">
                <a:solidFill>
                  <a:schemeClr val="tx1"/>
                </a:solidFill>
                <a:latin typeface="Verdana" panose="020B0604030504040204" pitchFamily="34" charset="0"/>
                <a:cs typeface="Arial" panose="020B0604020202020204" pitchFamily="34" charset="0"/>
              </a:defRPr>
            </a:lvl2pPr>
            <a:lvl3pPr marL="1143000" indent="-228600">
              <a:lnSpc>
                <a:spcPts val="2800"/>
              </a:lnSpc>
              <a:buClr>
                <a:schemeClr val="accent1"/>
              </a:buClr>
              <a:buChar char="•"/>
              <a:defRPr sz="1300">
                <a:solidFill>
                  <a:schemeClr val="tx1"/>
                </a:solidFill>
                <a:latin typeface="Verdana" panose="020B0604030504040204" pitchFamily="34" charset="0"/>
                <a:cs typeface="Arial" panose="020B0604020202020204" pitchFamily="34" charset="0"/>
              </a:defRPr>
            </a:lvl3pPr>
            <a:lvl4pPr marL="1600200" indent="-228600">
              <a:lnSpc>
                <a:spcPts val="2800"/>
              </a:lnSpc>
              <a:buClr>
                <a:schemeClr val="accent1"/>
              </a:buClr>
              <a:buChar char="•"/>
              <a:defRPr sz="1000">
                <a:solidFill>
                  <a:schemeClr val="tx1"/>
                </a:solidFill>
                <a:latin typeface="Verdana" panose="020B0604030504040204" pitchFamily="34" charset="0"/>
                <a:cs typeface="Arial" panose="020B0604020202020204" pitchFamily="34" charset="0"/>
              </a:defRPr>
            </a:lvl4pPr>
            <a:lvl5pPr marL="2057400" indent="-228600">
              <a:lnSpc>
                <a:spcPts val="2800"/>
              </a:lnSpc>
              <a:buClr>
                <a:schemeClr val="accent1"/>
              </a:buClr>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ts val="2800"/>
              </a:lnSpc>
              <a:spcBef>
                <a:spcPct val="0"/>
              </a:spcBef>
              <a:spcAft>
                <a:spcPct val="0"/>
              </a:spcAft>
              <a:buClr>
                <a:schemeClr val="accent1"/>
              </a:buClr>
              <a:buChar char="•"/>
              <a:defRPr sz="2000">
                <a:solidFill>
                  <a:schemeClr val="tx1"/>
                </a:solidFill>
                <a:latin typeface="Verdana" panose="020B0604030504040204" pitchFamily="34" charset="0"/>
                <a:cs typeface="Arial" panose="020B0604020202020204" pitchFamily="34" charset="0"/>
              </a:defRPr>
            </a:lvl9pPr>
          </a:lstStyle>
          <a:p>
            <a:pPr>
              <a:lnSpc>
                <a:spcPct val="100000"/>
              </a:lnSpc>
              <a:buClrTx/>
              <a:buFontTx/>
              <a:buNone/>
            </a:pPr>
            <a:r>
              <a:rPr lang="en-US" altLang="sv-SE" sz="800" dirty="0"/>
              <a:t>Ole </a:t>
            </a:r>
            <a:r>
              <a:rPr lang="en-US" altLang="sv-SE" sz="800" dirty="0" err="1"/>
              <a:t>Settergren</a:t>
            </a:r>
            <a:r>
              <a:rPr lang="en-US" altLang="sv-SE" sz="800" dirty="0"/>
              <a:t> </a:t>
            </a:r>
          </a:p>
        </p:txBody>
      </p:sp>
    </p:spTree>
    <p:extLst>
      <p:ext uri="{BB962C8B-B14F-4D97-AF65-F5344CB8AC3E}">
        <p14:creationId xmlns:p14="http://schemas.microsoft.com/office/powerpoint/2010/main" val="121147773"/>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formgivning">
  <a:themeElements>
    <a:clrScheme name="Standardformgivning 1">
      <a:dk1>
        <a:srgbClr val="000000"/>
      </a:dk1>
      <a:lt1>
        <a:srgbClr val="FFFFFF"/>
      </a:lt1>
      <a:dk2>
        <a:srgbClr val="E34912"/>
      </a:dk2>
      <a:lt2>
        <a:srgbClr val="766A63"/>
      </a:lt2>
      <a:accent1>
        <a:srgbClr val="E34912"/>
      </a:accent1>
      <a:accent2>
        <a:srgbClr val="EF8200"/>
      </a:accent2>
      <a:accent3>
        <a:srgbClr val="FFFFFF"/>
      </a:accent3>
      <a:accent4>
        <a:srgbClr val="000000"/>
      </a:accent4>
      <a:accent5>
        <a:srgbClr val="EFB1AA"/>
      </a:accent5>
      <a:accent6>
        <a:srgbClr val="D97500"/>
      </a:accent6>
      <a:hlink>
        <a:srgbClr val="766A63"/>
      </a:hlink>
      <a:folHlink>
        <a:srgbClr val="B9B1A9"/>
      </a:folHlink>
    </a:clrScheme>
    <a:fontScheme name="Standardformgivning">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14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14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Standardformgivning 1">
        <a:dk1>
          <a:srgbClr val="000000"/>
        </a:dk1>
        <a:lt1>
          <a:srgbClr val="FFFFFF"/>
        </a:lt1>
        <a:dk2>
          <a:srgbClr val="E34912"/>
        </a:dk2>
        <a:lt2>
          <a:srgbClr val="766A63"/>
        </a:lt2>
        <a:accent1>
          <a:srgbClr val="E34912"/>
        </a:accent1>
        <a:accent2>
          <a:srgbClr val="EF8200"/>
        </a:accent2>
        <a:accent3>
          <a:srgbClr val="FFFFFF"/>
        </a:accent3>
        <a:accent4>
          <a:srgbClr val="000000"/>
        </a:accent4>
        <a:accent5>
          <a:srgbClr val="EFB1AA"/>
        </a:accent5>
        <a:accent6>
          <a:srgbClr val="D97500"/>
        </a:accent6>
        <a:hlink>
          <a:srgbClr val="766A63"/>
        </a:hlink>
        <a:folHlink>
          <a:srgbClr val="B9B1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H-li-sv.potx" id="{B259F4BF-B23C-482A-B819-8F8247CEC836}" vid="{1F2E8517-5485-41E9-9D91-65C4662974C7}"/>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OH-li-sv</Template>
  <TotalTime>5042</TotalTime>
  <Words>1941</Words>
  <Application>Microsoft Office PowerPoint</Application>
  <PresentationFormat>Affichage à l'écran (4:3)</PresentationFormat>
  <Paragraphs>574</Paragraphs>
  <Slides>32</Slides>
  <Notes>20</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32</vt:i4>
      </vt:variant>
    </vt:vector>
  </HeadingPairs>
  <TitlesOfParts>
    <vt:vector size="41" baseType="lpstr">
      <vt:lpstr>MS PGothic</vt:lpstr>
      <vt:lpstr>Arial</vt:lpstr>
      <vt:lpstr>Calibri</vt:lpstr>
      <vt:lpstr>Comic Sans MS</vt:lpstr>
      <vt:lpstr>Times</vt:lpstr>
      <vt:lpstr>Times New Roman</vt:lpstr>
      <vt:lpstr>Verdana</vt:lpstr>
      <vt:lpstr>Standardformgivning</vt:lpstr>
      <vt:lpstr>Formel</vt:lpstr>
      <vt:lpstr>Présentation PowerPoint</vt:lpstr>
      <vt:lpstr> Comptes Notionnels en Suède</vt:lpstr>
      <vt:lpstr>La structure générale des retraites  contributives en Suède</vt:lpstr>
      <vt:lpstr>Rapport décès/âge en Suède 1751-2011 </vt:lpstr>
      <vt:lpstr>Rapport décès/âge en Suède 1751-2110 </vt:lpstr>
      <vt:lpstr>Projection de l’espérance de vie à l’âge de 65 ans établie en 1991 et espérance de vie réelle</vt:lpstr>
      <vt:lpstr>Le nouveau système en quelques questions</vt:lpstr>
      <vt:lpstr>suite…</vt:lpstr>
      <vt:lpstr>Le processus de la réforme – une longue histoire</vt:lpstr>
      <vt:lpstr>Objectifs de la réforme suédoise </vt:lpstr>
      <vt:lpstr>Présentation PowerPoint</vt:lpstr>
      <vt:lpstr>Transition assez rapide </vt:lpstr>
      <vt:lpstr>Un menu à quatre options </vt:lpstr>
      <vt:lpstr>Stratégie de la réforme </vt:lpstr>
      <vt:lpstr>Chaque couronne cotisée correspond au même montant de crédit retraite</vt:lpstr>
      <vt:lpstr>L’évolution du compte notionnel et le calcul du montant de la retraite versée</vt:lpstr>
      <vt:lpstr>L’importance de l’évolution de l’espérance de vie </vt:lpstr>
      <vt:lpstr>Information individuelle fournie dans l’enveloppe orange, un assuré typique de 44 ans (2017)</vt:lpstr>
      <vt:lpstr>Qui paie les contributions?</vt:lpstr>
      <vt:lpstr>Contributions et « droits à la retraite » hommes et femmes, 2016</vt:lpstr>
      <vt:lpstr>Le nouveau système assure son équilibre économique du fait de :</vt:lpstr>
      <vt:lpstr>Présentation PowerPoint</vt:lpstr>
      <vt:lpstr>Équilibrage - description du concept </vt:lpstr>
      <vt:lpstr>Équilibrage actuel</vt:lpstr>
      <vt:lpstr>La pension garantie</vt:lpstr>
      <vt:lpstr>Possibilité (ou non) de départs anticipés</vt:lpstr>
      <vt:lpstr>Présentation PowerPoint</vt:lpstr>
      <vt:lpstr>Présentation PowerPoint</vt:lpstr>
      <vt:lpstr>Taux de remplacement projeté, pour un «ouvrier moyen» née 1940, 1945, … 2015</vt:lpstr>
      <vt:lpstr>Présentation PowerPoint</vt:lpstr>
      <vt:lpstr>Évolution des pensions totales nouvellement allouées et du revenu moyen des travailleurs depuis 2000</vt:lpstr>
      <vt:lpstr>Les frais d’administration</vt:lpstr>
    </vt:vector>
  </TitlesOfParts>
  <Company>Pensionsmyndigheten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Karl Birkholz</dc:creator>
  <cp:keywords>PowerPointmall, svensk - Pensionsmyndigheten</cp:keywords>
  <dc:description>December 2009, MS Ppt 2003_x000d_
Carin Ländström, 08-556 014 30_x000d_
Emanuel Identity Manuals AB</dc:description>
  <cp:lastModifiedBy>Admin-Herell</cp:lastModifiedBy>
  <cp:revision>290</cp:revision>
  <dcterms:created xsi:type="dcterms:W3CDTF">2018-03-05T14:56:00Z</dcterms:created>
  <dcterms:modified xsi:type="dcterms:W3CDTF">2018-06-28T11:00:36Z</dcterms:modified>
  <cp:category>2016</cp:category>
</cp:coreProperties>
</file>