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</p:sldMasterIdLst>
  <p:notesMasterIdLst>
    <p:notesMasterId r:id="rId24"/>
  </p:notesMasterIdLst>
  <p:handoutMasterIdLst>
    <p:handoutMasterId r:id="rId25"/>
  </p:handoutMasterIdLst>
  <p:sldIdLst>
    <p:sldId id="258" r:id="rId3"/>
    <p:sldId id="264" r:id="rId4"/>
    <p:sldId id="263" r:id="rId5"/>
    <p:sldId id="277" r:id="rId6"/>
    <p:sldId id="278" r:id="rId7"/>
    <p:sldId id="279" r:id="rId8"/>
    <p:sldId id="280" r:id="rId9"/>
    <p:sldId id="281" r:id="rId10"/>
    <p:sldId id="282" r:id="rId11"/>
    <p:sldId id="265" r:id="rId12"/>
    <p:sldId id="266" r:id="rId13"/>
    <p:sldId id="274" r:id="rId14"/>
    <p:sldId id="275" r:id="rId15"/>
    <p:sldId id="267" r:id="rId16"/>
    <p:sldId id="268" r:id="rId17"/>
    <p:sldId id="269" r:id="rId18"/>
    <p:sldId id="270" r:id="rId19"/>
    <p:sldId id="271" r:id="rId20"/>
    <p:sldId id="272" r:id="rId21"/>
    <p:sldId id="276" r:id="rId22"/>
    <p:sldId id="262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538344-D81C-449C-AF5D-CD166FB8741A}" type="datetime1">
              <a:rPr lang="fr-FR"/>
              <a:pPr>
                <a:defRPr/>
              </a:pPr>
              <a:t>20/09/2018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C4EA2-F3C1-4EA7-9B55-6A604F7195B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64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B9E072-B892-4FF5-BE5F-3897314EA473}" type="datetime1">
              <a:rPr lang="fr-FR"/>
              <a:pPr>
                <a:defRPr/>
              </a:pPr>
              <a:t>20/09/2018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D8F479-37E3-4D16-A1B9-A8F574CFD16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92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940996-DFC4-475C-B105-266969A1C9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2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2BB5D-21EB-49E0-95C1-505190FEED8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2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45B550-B726-4089-9BE4-56C44BE68F8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1F7502-1574-497D-9F41-5E0A0D2B278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9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>
            <a:spLocks noChangeArrowheads="1"/>
          </p:cNvSpPr>
          <p:nvPr userDrawn="1"/>
        </p:nvSpPr>
        <p:spPr bwMode="auto">
          <a:xfrm>
            <a:off x="4076700" y="4152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704673" y="1943099"/>
            <a:ext cx="7248701" cy="100012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00368B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704673" y="2943224"/>
            <a:ext cx="6562902" cy="14287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 b="0">
                <a:solidFill>
                  <a:srgbClr val="0036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88913" y="6564313"/>
            <a:ext cx="1607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chemeClr val="bg1"/>
                </a:solidFill>
              </a:rPr>
              <a:t>Angers</a:t>
            </a:r>
            <a:r>
              <a:rPr lang="fr-FR" altLang="fr-FR" sz="1200" b="1" baseline="0" dirty="0" smtClean="0">
                <a:solidFill>
                  <a:schemeClr val="bg1"/>
                </a:solidFill>
              </a:rPr>
              <a:t> </a:t>
            </a:r>
            <a:r>
              <a:rPr lang="fr-FR" altLang="fr-FR" sz="1200" b="1" dirty="0" smtClean="0">
                <a:solidFill>
                  <a:schemeClr val="bg1"/>
                </a:solidFill>
              </a:rPr>
              <a:t>– 27 </a:t>
            </a:r>
            <a:r>
              <a:rPr lang="fr-FR" altLang="fr-FR" sz="1200" b="1" dirty="0" err="1" smtClean="0">
                <a:solidFill>
                  <a:schemeClr val="bg1"/>
                </a:solidFill>
              </a:rPr>
              <a:t>June</a:t>
            </a:r>
            <a:r>
              <a:rPr lang="fr-FR" altLang="fr-FR" sz="1200" b="1" dirty="0" smtClean="0">
                <a:solidFill>
                  <a:schemeClr val="bg1"/>
                </a:solidFill>
              </a:rPr>
              <a:t> 2018</a:t>
            </a: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296150" y="6564313"/>
            <a:ext cx="1606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1200" b="1" dirty="0" smtClean="0">
                <a:solidFill>
                  <a:schemeClr val="bg1"/>
                </a:solidFill>
              </a:rPr>
              <a:t>www.cor-retraites.fr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533525"/>
            <a:ext cx="8141478" cy="4230688"/>
          </a:xfrm>
          <a:prstGeom prst="rect">
            <a:avLst/>
          </a:prstGeom>
        </p:spPr>
        <p:txBody>
          <a:bodyPr/>
          <a:lstStyle>
            <a:lvl1pPr marL="361950" marR="0" indent="-27622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>
                <a:solidFill>
                  <a:srgbClr val="00368B"/>
                </a:solidFill>
              </a:defRPr>
            </a:lvl1pPr>
            <a:lvl2pPr marL="628650" indent="-266700">
              <a:buFont typeface="Calibri" panose="020F0502020204030204" pitchFamily="34" charset="0"/>
              <a:buChar char="–"/>
              <a:defRPr sz="2000" b="0">
                <a:solidFill>
                  <a:schemeClr val="tx1"/>
                </a:solidFill>
              </a:defRPr>
            </a:lvl2pPr>
            <a:lvl3pPr marL="1076325" indent="-361950">
              <a:buFont typeface="Wingdings" panose="05000000000000000000" pitchFamily="2" charset="2"/>
              <a:buChar char="§"/>
              <a:defRPr sz="1800">
                <a:solidFill>
                  <a:srgbClr val="00368B"/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err="1" smtClean="0"/>
              <a:t>Nd</a:t>
            </a:r>
            <a:r>
              <a:rPr lang="fr-FR" dirty="0" smtClean="0"/>
              <a:t> </a:t>
            </a:r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0"/>
            <a:endParaRPr lang="fr-FR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710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baseline="0">
                <a:solidFill>
                  <a:srgbClr val="00368B"/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altLang="fr-FR" dirty="0" smtClean="0"/>
              <a:t>Modifiez les styles du texte du masque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5200" y="6565900"/>
            <a:ext cx="2133600" cy="1682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6C5163-8798-4161-9AD4-3AA6D4637D0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0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09625" y="17319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présentation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09625" y="3162300"/>
            <a:ext cx="71437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Type</a:t>
            </a:r>
          </a:p>
          <a:p>
            <a:pPr lvl="1"/>
            <a:endParaRPr lang="fr-FR" altLang="fr-FR" smtClean="0"/>
          </a:p>
          <a:p>
            <a:pPr lvl="1"/>
            <a:endParaRPr lang="fr-FR" altLang="fr-FR" smtClean="0"/>
          </a:p>
          <a:p>
            <a:pPr lvl="1"/>
            <a:r>
              <a:rPr lang="fr-FR" altLang="fr-FR" smtClean="0"/>
              <a:t>Emetteur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0368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00368B"/>
          </a:solidFill>
          <a:latin typeface="+mn-lt"/>
          <a:ea typeface="+mn-ea"/>
          <a:cs typeface="+mn-cs"/>
        </a:defRPr>
      </a:lvl1pPr>
      <a:lvl2pPr marL="457200" algn="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1bi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39713"/>
            <a:ext cx="5270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012825" y="508000"/>
            <a:ext cx="7770813" cy="0"/>
          </a:xfrm>
          <a:prstGeom prst="line">
            <a:avLst/>
          </a:prstGeom>
          <a:ln>
            <a:solidFill>
              <a:srgbClr val="00368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 userDrawn="1"/>
        </p:nvSpPr>
        <p:spPr>
          <a:xfrm>
            <a:off x="2463800" y="238125"/>
            <a:ext cx="6362700" cy="517525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 baseline="0">
                <a:solidFill>
                  <a:srgbClr val="00368B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How parametric adjustments</a:t>
            </a:r>
            <a:r>
              <a:rPr lang="en-US" baseline="0" dirty="0" smtClean="0"/>
              <a:t> </a:t>
            </a:r>
            <a:r>
              <a:rPr lang="en-US" dirty="0" smtClean="0"/>
              <a:t>may reduce risks in a PAYG pension system? The French</a:t>
            </a:r>
            <a:r>
              <a:rPr lang="en-US" baseline="0" dirty="0" smtClean="0"/>
              <a:t> case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209675" y="2130425"/>
            <a:ext cx="7248525" cy="1431925"/>
          </a:xfrm>
        </p:spPr>
        <p:txBody>
          <a:bodyPr anchor="t"/>
          <a:lstStyle/>
          <a:p>
            <a:pPr eaLnBrk="1" hangingPunct="1"/>
            <a:r>
              <a:rPr lang="fr-FR" altLang="fr-FR" sz="3200" dirty="0" smtClean="0">
                <a:cs typeface="Calibri" pitchFamily="34" charset="0"/>
              </a:rPr>
              <a:t>How </a:t>
            </a:r>
            <a:r>
              <a:rPr lang="fr-FR" altLang="fr-FR" sz="3200" dirty="0" err="1" smtClean="0">
                <a:cs typeface="Calibri" pitchFamily="34" charset="0"/>
              </a:rPr>
              <a:t>parametric</a:t>
            </a:r>
            <a:r>
              <a:rPr lang="fr-FR" altLang="fr-FR" sz="3200" dirty="0" smtClean="0">
                <a:cs typeface="Calibri" pitchFamily="34" charset="0"/>
              </a:rPr>
              <a:t> </a:t>
            </a:r>
            <a:r>
              <a:rPr lang="fr-FR" altLang="fr-FR" sz="3200" dirty="0" err="1" smtClean="0">
                <a:cs typeface="Calibri" pitchFamily="34" charset="0"/>
              </a:rPr>
              <a:t>adjustments</a:t>
            </a:r>
            <a:r>
              <a:rPr lang="fr-FR" altLang="fr-FR" sz="3200" dirty="0" smtClean="0">
                <a:cs typeface="Calibri" pitchFamily="34" charset="0"/>
              </a:rPr>
              <a:t> </a:t>
            </a:r>
            <a:r>
              <a:rPr lang="fr-FR" altLang="fr-FR" sz="3200" dirty="0" err="1" smtClean="0">
                <a:cs typeface="Calibri" pitchFamily="34" charset="0"/>
              </a:rPr>
              <a:t>may</a:t>
            </a:r>
            <a:r>
              <a:rPr lang="fr-FR" altLang="fr-FR" sz="3200" dirty="0" smtClean="0">
                <a:cs typeface="Calibri" pitchFamily="34" charset="0"/>
              </a:rPr>
              <a:t> </a:t>
            </a:r>
            <a:r>
              <a:rPr lang="fr-FR" altLang="fr-FR" sz="3200" dirty="0" err="1" smtClean="0">
                <a:cs typeface="Calibri" pitchFamily="34" charset="0"/>
              </a:rPr>
              <a:t>reduce</a:t>
            </a:r>
            <a:r>
              <a:rPr lang="fr-FR" altLang="fr-FR" sz="3200" dirty="0" smtClean="0">
                <a:cs typeface="Calibri" pitchFamily="34" charset="0"/>
              </a:rPr>
              <a:t> </a:t>
            </a:r>
            <a:r>
              <a:rPr lang="fr-FR" altLang="fr-FR" sz="3200" dirty="0" err="1" smtClean="0">
                <a:cs typeface="Calibri" pitchFamily="34" charset="0"/>
              </a:rPr>
              <a:t>risks</a:t>
            </a:r>
            <a:r>
              <a:rPr lang="fr-FR" altLang="fr-FR" sz="3200" dirty="0" smtClean="0">
                <a:cs typeface="Calibri" pitchFamily="34" charset="0"/>
              </a:rPr>
              <a:t> in a PAYG pension system? </a:t>
            </a:r>
            <a:br>
              <a:rPr lang="fr-FR" altLang="fr-FR" sz="3200" dirty="0" smtClean="0">
                <a:cs typeface="Calibri" pitchFamily="34" charset="0"/>
              </a:rPr>
            </a:br>
            <a:r>
              <a:rPr lang="fr-FR" altLang="fr-FR" sz="3200" dirty="0" smtClean="0">
                <a:cs typeface="Calibri" pitchFamily="34" charset="0"/>
              </a:rPr>
              <a:t>The French case </a:t>
            </a:r>
            <a:endParaRPr lang="en-US" altLang="fr-FR" sz="3200" dirty="0" smtClean="0"/>
          </a:p>
        </p:txBody>
      </p:sp>
      <p:sp>
        <p:nvSpPr>
          <p:cNvPr id="5123" name="Subtitle 3"/>
          <p:cNvSpPr>
            <a:spLocks noGrp="1"/>
          </p:cNvSpPr>
          <p:nvPr>
            <p:ph type="subTitle" idx="1"/>
          </p:nvPr>
        </p:nvSpPr>
        <p:spPr>
          <a:xfrm>
            <a:off x="1209675" y="4124325"/>
            <a:ext cx="7553325" cy="552450"/>
          </a:xfrm>
        </p:spPr>
        <p:txBody>
          <a:bodyPr/>
          <a:lstStyle/>
          <a:p>
            <a:pPr eaLnBrk="1" hangingPunct="1"/>
            <a:r>
              <a:rPr lang="fr-FR" altLang="fr-FR" sz="2000" dirty="0" smtClean="0"/>
              <a:t>Angers, 27 </a:t>
            </a:r>
            <a:r>
              <a:rPr lang="fr-FR" altLang="fr-FR" sz="2000" dirty="0" err="1" smtClean="0"/>
              <a:t>June</a:t>
            </a:r>
            <a:r>
              <a:rPr lang="fr-FR" altLang="fr-FR" sz="2000" dirty="0" smtClean="0"/>
              <a:t> 2018</a:t>
            </a:r>
            <a:endParaRPr lang="en-GB" altLang="fr-FR" sz="2000" dirty="0" smtClean="0"/>
          </a:p>
        </p:txBody>
      </p:sp>
      <p:sp>
        <p:nvSpPr>
          <p:cNvPr id="5124" name="ZoneTexte 1"/>
          <p:cNvSpPr txBox="1">
            <a:spLocks noChangeArrowheads="1"/>
          </p:cNvSpPr>
          <p:nvPr/>
        </p:nvSpPr>
        <p:spPr bwMode="auto">
          <a:xfrm>
            <a:off x="5648325" y="4743450"/>
            <a:ext cx="2809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defRPr sz="2000">
                <a:solidFill>
                  <a:srgbClr val="00368B"/>
                </a:solidFill>
                <a:latin typeface="Calibri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Anne Lavigne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Secrétariat général du COR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846138" y="46672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/>
              <a:t>Public </a:t>
            </a:r>
            <a:r>
              <a:rPr lang="fr-FR" altLang="fr-FR" dirty="0" err="1" smtClean="0"/>
              <a:t>spending</a:t>
            </a:r>
            <a:r>
              <a:rPr lang="fr-FR" altLang="fr-FR" dirty="0" smtClean="0"/>
              <a:t> in the French PAYG (as % of GDP)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06500" y="6058788"/>
            <a:ext cx="6870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Sources : reports</a:t>
            </a:r>
            <a:r>
              <a:rPr kumimoji="0" lang="fr-FR" altLang="fr-FR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to</a:t>
            </a: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CCSS 2002-2018 ; projections COR – June2018.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2051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1732376"/>
            <a:ext cx="6912000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Pentagone 13"/>
          <p:cNvSpPr/>
          <p:nvPr/>
        </p:nvSpPr>
        <p:spPr>
          <a:xfrm>
            <a:off x="1206500" y="2718626"/>
            <a:ext cx="864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13,8 %</a:t>
            </a:r>
            <a:endParaRPr lang="fr-FR" sz="1600" b="1" dirty="0"/>
          </a:p>
        </p:txBody>
      </p:sp>
      <p:sp>
        <p:nvSpPr>
          <p:cNvPr id="11" name="Pentagone 10"/>
          <p:cNvSpPr/>
          <p:nvPr/>
        </p:nvSpPr>
        <p:spPr>
          <a:xfrm>
            <a:off x="2749286" y="2996286"/>
            <a:ext cx="864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13,5 %</a:t>
            </a:r>
            <a:endParaRPr lang="fr-FR" sz="1600" b="1" dirty="0"/>
          </a:p>
        </p:txBody>
      </p:sp>
      <p:sp>
        <p:nvSpPr>
          <p:cNvPr id="17" name="Flèche droite 16"/>
          <p:cNvSpPr/>
          <p:nvPr/>
        </p:nvSpPr>
        <p:spPr bwMode="auto">
          <a:xfrm flipH="1">
            <a:off x="7826085" y="2222064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14,4 %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2" name="Flèche droite 11"/>
          <p:cNvSpPr/>
          <p:nvPr/>
        </p:nvSpPr>
        <p:spPr bwMode="auto">
          <a:xfrm flipH="1">
            <a:off x="7826085" y="3140286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13,3 %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3" name="Flèche droite 12"/>
          <p:cNvSpPr/>
          <p:nvPr/>
        </p:nvSpPr>
        <p:spPr bwMode="auto">
          <a:xfrm flipH="1">
            <a:off x="7826085" y="3768275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12,6 %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5" name="Flèche droite 14"/>
          <p:cNvSpPr/>
          <p:nvPr/>
        </p:nvSpPr>
        <p:spPr bwMode="auto">
          <a:xfrm flipH="1">
            <a:off x="7826085" y="4620799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11,6 %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74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846138" y="46672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err="1" smtClean="0"/>
              <a:t>Determinants</a:t>
            </a:r>
            <a:r>
              <a:rPr lang="fr-FR" altLang="fr-FR" dirty="0" smtClean="0"/>
              <a:t> of public </a:t>
            </a:r>
            <a:r>
              <a:rPr lang="fr-FR" altLang="fr-FR" dirty="0" err="1" smtClean="0"/>
              <a:t>spending</a:t>
            </a:r>
            <a:r>
              <a:rPr lang="fr-FR" altLang="fr-FR" dirty="0" smtClean="0"/>
              <a:t> – </a:t>
            </a:r>
            <a:r>
              <a:rPr lang="fr-FR" altLang="fr-FR" dirty="0" err="1" smtClean="0"/>
              <a:t>average</a:t>
            </a:r>
            <a:r>
              <a:rPr lang="fr-FR" altLang="fr-FR" dirty="0" smtClean="0"/>
              <a:t> pension</a:t>
            </a:r>
          </a:p>
        </p:txBody>
      </p:sp>
      <p:pic>
        <p:nvPicPr>
          <p:cNvPr id="4098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18" y="2576426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898" y="2576426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5618" y="1778356"/>
            <a:ext cx="3600000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fr-FR" sz="1400" b="1" dirty="0" err="1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Average</a:t>
            </a:r>
            <a:r>
              <a:rPr lang="fr-FR" sz="1400" b="1" dirty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fr-FR" sz="1400" b="1" dirty="0" err="1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gross</a:t>
            </a:r>
            <a:r>
              <a:rPr lang="fr-FR" sz="1400" b="1" dirty="0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 pension (total </a:t>
            </a:r>
            <a:r>
              <a:rPr lang="fr-FR" sz="1400" b="1" dirty="0" err="1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retirees</a:t>
            </a:r>
            <a:r>
              <a:rPr lang="fr-FR" sz="1400" b="1" dirty="0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) / </a:t>
            </a:r>
            <a:r>
              <a:rPr lang="fr-FR" sz="1400" b="1" dirty="0" err="1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average</a:t>
            </a:r>
            <a:r>
              <a:rPr lang="fr-FR" sz="1400" b="1" dirty="0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fr-FR" sz="1400" b="1" dirty="0" err="1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gross</a:t>
            </a:r>
            <a:r>
              <a:rPr lang="fr-FR" sz="1400" b="1" dirty="0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fr-FR" sz="1400" b="1" dirty="0" err="1" smtClean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earnings</a:t>
            </a:r>
            <a:endParaRPr lang="fr-FR" sz="1400" b="1" dirty="0">
              <a:solidFill>
                <a:srgbClr val="00368B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8898" y="1791595"/>
            <a:ext cx="3600000" cy="509982"/>
          </a:xfrm>
          <a:prstGeom prst="rect">
            <a:avLst/>
          </a:prstGeom>
          <a:effectLst/>
        </p:spPr>
        <p:txBody>
          <a:bodyPr wrap="square" anchor="ctr">
            <a:noAutofit/>
          </a:bodyPr>
          <a:lstStyle/>
          <a:p>
            <a:pPr algn="ctr"/>
            <a:r>
              <a:rPr lang="fr-FR" sz="1400" b="1" dirty="0" err="1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Contributors</a:t>
            </a:r>
            <a:r>
              <a:rPr lang="fr-FR" sz="1400" b="1" dirty="0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 / </a:t>
            </a:r>
            <a:r>
              <a:rPr lang="fr-FR" sz="1400" b="1" dirty="0" err="1">
                <a:solidFill>
                  <a:srgbClr val="00368B"/>
                </a:solidFill>
                <a:latin typeface="+mn-lt"/>
                <a:cs typeface="Times New Roman" panose="02020603050405020304" pitchFamily="18" charset="0"/>
              </a:rPr>
              <a:t>pensioners</a:t>
            </a:r>
            <a:endParaRPr lang="fr-FR" sz="1400" b="1" dirty="0">
              <a:solidFill>
                <a:srgbClr val="00368B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Pentagone 20"/>
          <p:cNvSpPr/>
          <p:nvPr/>
        </p:nvSpPr>
        <p:spPr>
          <a:xfrm>
            <a:off x="607392" y="3112776"/>
            <a:ext cx="864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51,2 %</a:t>
            </a:r>
            <a:endParaRPr lang="fr-FR" sz="1600" b="1" dirty="0"/>
          </a:p>
        </p:txBody>
      </p:sp>
      <p:sp>
        <p:nvSpPr>
          <p:cNvPr id="22" name="Flèche droite 21"/>
          <p:cNvSpPr/>
          <p:nvPr/>
        </p:nvSpPr>
        <p:spPr bwMode="auto">
          <a:xfrm flipH="1">
            <a:off x="8543046" y="4301384"/>
            <a:ext cx="576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1,3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3" name="Pentagone 22"/>
          <p:cNvSpPr/>
          <p:nvPr/>
        </p:nvSpPr>
        <p:spPr>
          <a:xfrm>
            <a:off x="5454902" y="3660164"/>
            <a:ext cx="576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1,7</a:t>
            </a:r>
            <a:endParaRPr lang="fr-FR" sz="1600" b="1" dirty="0"/>
          </a:p>
        </p:txBody>
      </p:sp>
      <p:sp>
        <p:nvSpPr>
          <p:cNvPr id="24" name="Flèche droite 23"/>
          <p:cNvSpPr/>
          <p:nvPr/>
        </p:nvSpPr>
        <p:spPr bwMode="auto">
          <a:xfrm flipH="1">
            <a:off x="4092702" y="3835696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40,1 %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5" name="Flèche droite 24"/>
          <p:cNvSpPr/>
          <p:nvPr/>
        </p:nvSpPr>
        <p:spPr bwMode="auto">
          <a:xfrm flipH="1">
            <a:off x="4103208" y="4366480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32,5 %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0700" y="5485889"/>
            <a:ext cx="6870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Sources : reports</a:t>
            </a:r>
            <a:r>
              <a:rPr kumimoji="0" lang="fr-FR" altLang="fr-FR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to</a:t>
            </a: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CCSS 2002-2018 ; projections COR – June2018.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AB3B727-EBE4-4046-A0F2-3C1C1B68873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9699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703263" y="1351248"/>
            <a:ext cx="7893050" cy="9406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b="0" dirty="0" smtClean="0"/>
              <a:t>The diminution of the </a:t>
            </a:r>
            <a:r>
              <a:rPr lang="fr-FR" altLang="fr-FR" sz="2000" dirty="0" smtClean="0"/>
              <a:t>relative</a:t>
            </a:r>
            <a:r>
              <a:rPr lang="fr-FR" altLang="fr-FR" sz="2000" b="0" dirty="0" smtClean="0"/>
              <a:t> </a:t>
            </a:r>
            <a:r>
              <a:rPr lang="fr-FR" altLang="fr-FR" sz="2000" b="0" dirty="0" err="1" smtClean="0"/>
              <a:t>average</a:t>
            </a:r>
            <a:r>
              <a:rPr lang="fr-FR" altLang="fr-FR" sz="2000" b="0" dirty="0" smtClean="0"/>
              <a:t> pension </a:t>
            </a:r>
            <a:r>
              <a:rPr lang="fr-FR" altLang="fr-FR" sz="2000" b="0" dirty="0" err="1" smtClean="0"/>
              <a:t>means</a:t>
            </a:r>
            <a:r>
              <a:rPr lang="fr-FR" altLang="fr-FR" sz="2000" b="0" dirty="0" smtClean="0"/>
              <a:t> </a:t>
            </a:r>
            <a:r>
              <a:rPr lang="fr-FR" altLang="fr-FR" sz="2000" b="0" dirty="0" err="1" smtClean="0"/>
              <a:t>that</a:t>
            </a:r>
            <a:r>
              <a:rPr lang="fr-FR" altLang="fr-FR" sz="2000" b="0" dirty="0" smtClean="0"/>
              <a:t> the </a:t>
            </a:r>
            <a:r>
              <a:rPr lang="fr-FR" altLang="fr-FR" sz="2000" b="0" dirty="0" err="1" smtClean="0"/>
              <a:t>average</a:t>
            </a:r>
            <a:r>
              <a:rPr lang="fr-FR" altLang="fr-FR" sz="2000" b="0" dirty="0" smtClean="0"/>
              <a:t> pension </a:t>
            </a:r>
            <a:r>
              <a:rPr lang="fr-FR" altLang="fr-FR" sz="2000" b="0" dirty="0" err="1" smtClean="0"/>
              <a:t>increases</a:t>
            </a:r>
            <a:r>
              <a:rPr lang="fr-FR" altLang="fr-FR" sz="2000" b="0" dirty="0" smtClean="0"/>
              <a:t> at a </a:t>
            </a:r>
            <a:r>
              <a:rPr lang="fr-FR" altLang="fr-FR" sz="2000" b="0" dirty="0" err="1" smtClean="0"/>
              <a:t>lower</a:t>
            </a:r>
            <a:r>
              <a:rPr lang="fr-FR" altLang="fr-FR" sz="2000" b="0" dirty="0" smtClean="0"/>
              <a:t> pace </a:t>
            </a:r>
            <a:r>
              <a:rPr lang="fr-FR" altLang="fr-FR" sz="2000" b="0" dirty="0" err="1" smtClean="0"/>
              <a:t>than</a:t>
            </a:r>
            <a:r>
              <a:rPr lang="fr-FR" altLang="fr-FR" sz="2000" b="0" dirty="0" smtClean="0"/>
              <a:t> the </a:t>
            </a:r>
            <a:r>
              <a:rPr lang="fr-FR" altLang="fr-FR" sz="2000" b="0" dirty="0" err="1" smtClean="0"/>
              <a:t>average</a:t>
            </a:r>
            <a:r>
              <a:rPr lang="fr-FR" altLang="fr-FR" sz="2000" b="0" dirty="0" smtClean="0"/>
              <a:t> </a:t>
            </a:r>
            <a:r>
              <a:rPr lang="fr-FR" altLang="fr-FR" sz="2000" b="0" dirty="0" err="1" smtClean="0"/>
              <a:t>earnings</a:t>
            </a:r>
            <a:endParaRPr lang="fr-FR" altLang="fr-FR" sz="2000" b="0" i="1" u="sng" dirty="0" smtClean="0"/>
          </a:p>
        </p:txBody>
      </p:sp>
      <p:sp>
        <p:nvSpPr>
          <p:cNvPr id="29700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1009650" y="57467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/>
              <a:t>The relative </a:t>
            </a:r>
            <a:r>
              <a:rPr lang="fr-FR" altLang="fr-FR" dirty="0" err="1" smtClean="0"/>
              <a:t>average</a:t>
            </a:r>
            <a:r>
              <a:rPr lang="fr-FR" altLang="fr-FR" dirty="0" smtClean="0"/>
              <a:t> pension</a:t>
            </a:r>
          </a:p>
        </p:txBody>
      </p:sp>
      <p:sp>
        <p:nvSpPr>
          <p:cNvPr id="29701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1009649" y="5818188"/>
            <a:ext cx="2837955" cy="66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400" dirty="0" smtClean="0"/>
              <a:t>1 512 €</a:t>
            </a:r>
            <a:r>
              <a:rPr lang="fr-FR" altLang="fr-FR" sz="1400" b="0" dirty="0" smtClean="0"/>
              <a:t> per </a:t>
            </a:r>
            <a:r>
              <a:rPr lang="fr-FR" altLang="fr-FR" sz="1400" b="0" dirty="0" err="1" smtClean="0"/>
              <a:t>month</a:t>
            </a:r>
            <a:r>
              <a:rPr lang="fr-FR" altLang="fr-FR" sz="1400" b="0" dirty="0" smtClean="0"/>
              <a:t> in 2016 ; </a:t>
            </a:r>
            <a:r>
              <a:rPr lang="fr-FR" altLang="fr-FR" sz="1400" b="0" dirty="0" err="1" smtClean="0"/>
              <a:t>retirees</a:t>
            </a:r>
            <a:r>
              <a:rPr lang="fr-FR" altLang="fr-FR" sz="1400" b="0" dirty="0" smtClean="0"/>
              <a:t> living in France</a:t>
            </a:r>
          </a:p>
        </p:txBody>
      </p:sp>
      <p:sp>
        <p:nvSpPr>
          <p:cNvPr id="29702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4910137" y="5951989"/>
            <a:ext cx="2502595" cy="665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1400" dirty="0" smtClean="0"/>
              <a:t>2 314 € </a:t>
            </a:r>
            <a:r>
              <a:rPr lang="fr-FR" altLang="fr-FR" sz="1400" b="0" dirty="0" smtClean="0"/>
              <a:t>per </a:t>
            </a:r>
            <a:r>
              <a:rPr lang="fr-FR" altLang="fr-FR" sz="1400" b="0" dirty="0" err="1" smtClean="0"/>
              <a:t>month</a:t>
            </a:r>
            <a:r>
              <a:rPr lang="fr-FR" altLang="fr-FR" sz="1400" b="0" dirty="0" smtClean="0"/>
              <a:t> in 2016</a:t>
            </a:r>
          </a:p>
        </p:txBody>
      </p:sp>
      <p:sp>
        <p:nvSpPr>
          <p:cNvPr id="29711" name="ZoneTexte 1"/>
          <p:cNvSpPr txBox="1">
            <a:spLocks noChangeArrowheads="1"/>
          </p:cNvSpPr>
          <p:nvPr/>
        </p:nvSpPr>
        <p:spPr bwMode="auto">
          <a:xfrm>
            <a:off x="710587" y="2407354"/>
            <a:ext cx="3600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sz="1600" b="1" dirty="0" err="1" smtClean="0">
                <a:solidFill>
                  <a:srgbClr val="00368B"/>
                </a:solidFill>
              </a:rPr>
              <a:t>Average</a:t>
            </a:r>
            <a:r>
              <a:rPr lang="fr-FR" altLang="fr-FR" sz="1600" b="1" dirty="0" smtClean="0">
                <a:solidFill>
                  <a:srgbClr val="00368B"/>
                </a:solidFill>
              </a:rPr>
              <a:t> net pension</a:t>
            </a:r>
            <a:endParaRPr lang="fr-FR" altLang="fr-FR" sz="1600" b="1" dirty="0">
              <a:solidFill>
                <a:srgbClr val="00368B"/>
              </a:solidFill>
            </a:endParaRPr>
          </a:p>
        </p:txBody>
      </p:sp>
      <p:sp>
        <p:nvSpPr>
          <p:cNvPr id="29712" name="ZoneTexte 15"/>
          <p:cNvSpPr txBox="1">
            <a:spLocks noChangeArrowheads="1"/>
          </p:cNvSpPr>
          <p:nvPr/>
        </p:nvSpPr>
        <p:spPr bwMode="auto">
          <a:xfrm>
            <a:off x="4962175" y="2391479"/>
            <a:ext cx="3563311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sz="1600" b="1" dirty="0" err="1" smtClean="0">
                <a:solidFill>
                  <a:srgbClr val="00368B"/>
                </a:solidFill>
              </a:rPr>
              <a:t>Average</a:t>
            </a:r>
            <a:r>
              <a:rPr lang="fr-FR" altLang="fr-FR" sz="1600" b="1" dirty="0" smtClean="0">
                <a:solidFill>
                  <a:srgbClr val="00368B"/>
                </a:solidFill>
              </a:rPr>
              <a:t> net </a:t>
            </a:r>
            <a:r>
              <a:rPr lang="fr-FR" altLang="fr-FR" sz="1600" b="1" dirty="0" err="1" smtClean="0">
                <a:solidFill>
                  <a:srgbClr val="00368B"/>
                </a:solidFill>
              </a:rPr>
              <a:t>earnings</a:t>
            </a:r>
            <a:endParaRPr lang="fr-FR" altLang="fr-FR" sz="1600" b="1" dirty="0">
              <a:solidFill>
                <a:srgbClr val="00368B"/>
              </a:solidFill>
            </a:endParaRPr>
          </a:p>
        </p:txBody>
      </p:sp>
      <p:pic>
        <p:nvPicPr>
          <p:cNvPr id="5122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87" y="2763044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487" y="2763044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 rot="16200000">
            <a:off x="-1047658" y="3865987"/>
            <a:ext cx="2907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>
                <a:solidFill>
                  <a:schemeClr val="dk1"/>
                </a:solidFill>
                <a:latin typeface="+mn-lt"/>
                <a:cs typeface="Times New Roman" panose="02020603050405020304" pitchFamily="18" charset="0"/>
              </a:rPr>
              <a:t>Sources : DREES, modèle ANCETRE 2009-2016; INSEE, Comptes Nationaux ; projections COR – juin 2018. </a:t>
            </a:r>
          </a:p>
        </p:txBody>
      </p:sp>
      <p:sp>
        <p:nvSpPr>
          <p:cNvPr id="18" name="Flèche droite 17"/>
          <p:cNvSpPr/>
          <p:nvPr/>
        </p:nvSpPr>
        <p:spPr bwMode="auto">
          <a:xfrm flipH="1">
            <a:off x="4235763" y="3001969"/>
            <a:ext cx="684000" cy="2159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latin typeface="+mj-lt"/>
                <a:cs typeface="Aharoni" panose="02010803020104030203" pitchFamily="2" charset="-79"/>
              </a:rPr>
              <a:t>+51%</a:t>
            </a:r>
            <a:endParaRPr lang="fr-FR" sz="14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9" name="Flèche droite 18"/>
          <p:cNvSpPr/>
          <p:nvPr/>
        </p:nvSpPr>
        <p:spPr bwMode="auto">
          <a:xfrm flipH="1">
            <a:off x="4235763" y="3561958"/>
            <a:ext cx="684000" cy="2159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latin typeface="+mj-lt"/>
                <a:cs typeface="Aharoni" panose="02010803020104030203" pitchFamily="2" charset="-79"/>
              </a:rPr>
              <a:t>+32%</a:t>
            </a:r>
            <a:endParaRPr lang="fr-FR" sz="14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0" name="Flèche droite 19"/>
          <p:cNvSpPr/>
          <p:nvPr/>
        </p:nvSpPr>
        <p:spPr bwMode="auto">
          <a:xfrm flipH="1">
            <a:off x="8437214" y="3699251"/>
            <a:ext cx="684000" cy="2159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>
                <a:latin typeface="+mj-lt"/>
                <a:cs typeface="Aharoni" panose="02010803020104030203" pitchFamily="2" charset="-79"/>
              </a:rPr>
              <a:t>+</a:t>
            </a:r>
            <a:r>
              <a:rPr lang="fr-FR" sz="1600" b="1" dirty="0" smtClean="0">
                <a:latin typeface="+mj-lt"/>
                <a:cs typeface="Aharoni" panose="02010803020104030203" pitchFamily="2" charset="-79"/>
              </a:rPr>
              <a:t>73%</a:t>
            </a:r>
            <a:endParaRPr lang="fr-FR" sz="14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2" name="Flèche droite 21"/>
          <p:cNvSpPr/>
          <p:nvPr/>
        </p:nvSpPr>
        <p:spPr bwMode="auto">
          <a:xfrm flipH="1">
            <a:off x="8437214" y="2926425"/>
            <a:ext cx="684000" cy="2159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>
                <a:latin typeface="+mj-lt"/>
                <a:cs typeface="Aharoni" panose="02010803020104030203" pitchFamily="2" charset="-79"/>
              </a:rPr>
              <a:t>+</a:t>
            </a:r>
            <a:r>
              <a:rPr lang="fr-FR" sz="1600" b="1" dirty="0" smtClean="0">
                <a:latin typeface="+mj-lt"/>
                <a:cs typeface="Aharoni" panose="02010803020104030203" pitchFamily="2" charset="-79"/>
              </a:rPr>
              <a:t>144%</a:t>
            </a:r>
            <a:endParaRPr lang="fr-FR" sz="1400" b="1" dirty="0">
              <a:latin typeface="+mj-lt"/>
              <a:cs typeface="Aharoni" panose="02010803020104030203" pitchFamily="2" charset="-79"/>
            </a:endParaRPr>
          </a:p>
        </p:txBody>
      </p:sp>
      <p:cxnSp>
        <p:nvCxnSpPr>
          <p:cNvPr id="23" name="Connecteur droit avec flèche 22"/>
          <p:cNvCxnSpPr>
            <a:stCxn id="29701" idx="0"/>
          </p:cNvCxnSpPr>
          <p:nvPr/>
        </p:nvCxnSpPr>
        <p:spPr>
          <a:xfrm flipH="1" flipV="1">
            <a:off x="1508166" y="4667003"/>
            <a:ext cx="920461" cy="115118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29702" idx="0"/>
          </p:cNvCxnSpPr>
          <p:nvPr/>
        </p:nvCxnSpPr>
        <p:spPr>
          <a:xfrm flipH="1" flipV="1">
            <a:off x="5752965" y="4790365"/>
            <a:ext cx="408470" cy="116162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e 4"/>
          <p:cNvGrpSpPr>
            <a:grpSpLocks/>
          </p:cNvGrpSpPr>
          <p:nvPr/>
        </p:nvGrpSpPr>
        <p:grpSpPr bwMode="auto">
          <a:xfrm>
            <a:off x="6768208" y="533731"/>
            <a:ext cx="644525" cy="620713"/>
            <a:chOff x="7877908" y="4466492"/>
            <a:chExt cx="644769" cy="621323"/>
          </a:xfrm>
          <a:effectLst/>
        </p:grpSpPr>
        <p:sp>
          <p:nvSpPr>
            <p:cNvPr id="25" name="Ellipse 24"/>
            <p:cNvSpPr/>
            <p:nvPr/>
          </p:nvSpPr>
          <p:spPr>
            <a:xfrm>
              <a:off x="7877908" y="4466492"/>
              <a:ext cx="644769" cy="621323"/>
            </a:xfrm>
            <a:prstGeom prst="ellipse">
              <a:avLst/>
            </a:prstGeom>
            <a:noFill/>
            <a:ln w="19050">
              <a:solidFill>
                <a:srgbClr val="0036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368B"/>
                </a:solidFill>
              </a:endParaRPr>
            </a:p>
          </p:txBody>
        </p:sp>
        <p:sp>
          <p:nvSpPr>
            <p:cNvPr id="26" name="ZoneTexte 2"/>
            <p:cNvSpPr txBox="1">
              <a:spLocks noChangeArrowheads="1"/>
            </p:cNvSpPr>
            <p:nvPr/>
          </p:nvSpPr>
          <p:spPr bwMode="auto">
            <a:xfrm>
              <a:off x="7977553" y="4577098"/>
              <a:ext cx="44547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fr-FR" altLang="fr-FR" sz="2000" b="1" dirty="0" smtClean="0">
                  <a:solidFill>
                    <a:srgbClr val="00368B"/>
                  </a:solidFill>
                </a:rPr>
                <a:t>F1</a:t>
              </a:r>
              <a:endParaRPr lang="fr-FR" altLang="fr-FR" sz="2000" b="1" dirty="0">
                <a:solidFill>
                  <a:srgbClr val="00368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67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40507B9-58AD-493C-8E38-7A543183EE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7411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582613" y="1131888"/>
            <a:ext cx="8320087" cy="711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charset="0"/>
              <a:buChar char="•"/>
              <a:defRPr/>
            </a:pPr>
            <a:r>
              <a:rPr lang="fr-FR" altLang="fr-FR" sz="2300" b="0" dirty="0" smtClean="0"/>
              <a:t>The </a:t>
            </a:r>
            <a:r>
              <a:rPr lang="fr-FR" altLang="fr-FR" sz="2300" b="0" dirty="0" err="1" smtClean="0"/>
              <a:t>decrease</a:t>
            </a:r>
            <a:r>
              <a:rPr lang="fr-FR" altLang="fr-FR" sz="2300" b="0" dirty="0" smtClean="0"/>
              <a:t> in support ratio </a:t>
            </a:r>
            <a:r>
              <a:rPr lang="fr-FR" altLang="fr-FR" sz="2300" b="0" dirty="0" err="1" smtClean="0"/>
              <a:t>would</a:t>
            </a:r>
            <a:r>
              <a:rPr lang="fr-FR" altLang="fr-FR" sz="2300" b="0" dirty="0" smtClean="0"/>
              <a:t> </a:t>
            </a:r>
            <a:r>
              <a:rPr lang="fr-FR" altLang="fr-FR" sz="2300" b="0" dirty="0" err="1" smtClean="0"/>
              <a:t>be</a:t>
            </a:r>
            <a:r>
              <a:rPr lang="fr-FR" altLang="fr-FR" sz="2300" b="0" dirty="0" smtClean="0"/>
              <a:t> </a:t>
            </a:r>
            <a:r>
              <a:rPr lang="fr-FR" altLang="fr-FR" sz="2300" b="0" dirty="0" err="1" smtClean="0"/>
              <a:t>mitigated</a:t>
            </a:r>
            <a:r>
              <a:rPr lang="fr-FR" altLang="fr-FR" sz="2300" b="0" dirty="0" smtClean="0"/>
              <a:t> by the </a:t>
            </a:r>
            <a:r>
              <a:rPr lang="fr-FR" altLang="fr-FR" sz="2300" b="0" dirty="0" err="1" smtClean="0"/>
              <a:t>increase</a:t>
            </a:r>
            <a:r>
              <a:rPr lang="fr-FR" altLang="fr-FR" sz="2300" b="0" dirty="0" smtClean="0"/>
              <a:t> in </a:t>
            </a:r>
            <a:r>
              <a:rPr lang="fr-FR" altLang="fr-FR" sz="2300" b="0" dirty="0" err="1" smtClean="0"/>
              <a:t>age</a:t>
            </a:r>
            <a:r>
              <a:rPr lang="fr-FR" altLang="fr-FR" sz="2300" b="0" dirty="0" smtClean="0"/>
              <a:t> at pension </a:t>
            </a:r>
            <a:r>
              <a:rPr lang="fr-FR" altLang="fr-FR" sz="2300" b="0" dirty="0" err="1" smtClean="0"/>
              <a:t>claiming</a:t>
            </a:r>
            <a:endParaRPr lang="fr-FR" altLang="fr-FR" sz="2300" b="0" dirty="0" smtClean="0"/>
          </a:p>
        </p:txBody>
      </p:sp>
      <p:sp>
        <p:nvSpPr>
          <p:cNvPr id="30724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1009650" y="57467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/>
              <a:t>Age at pension </a:t>
            </a:r>
            <a:r>
              <a:rPr lang="fr-FR" altLang="fr-FR" dirty="0" err="1" smtClean="0"/>
              <a:t>claiming</a:t>
            </a:r>
            <a:endParaRPr lang="fr-FR" altLang="fr-FR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7" y="2747464"/>
            <a:ext cx="6775821" cy="3136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17637" y="5857663"/>
            <a:ext cx="677582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Source : projections COR – juin 2018.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0" name="Flèche droite 9"/>
          <p:cNvSpPr/>
          <p:nvPr/>
        </p:nvSpPr>
        <p:spPr bwMode="auto">
          <a:xfrm flipH="1">
            <a:off x="7956955" y="3169202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63,9 ans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1" name="Pentagone 10"/>
          <p:cNvSpPr/>
          <p:nvPr/>
        </p:nvSpPr>
        <p:spPr>
          <a:xfrm>
            <a:off x="1975555" y="4027727"/>
            <a:ext cx="972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>
                <a:latin typeface="+mj-lt"/>
              </a:rPr>
              <a:t>61,8 ans</a:t>
            </a:r>
            <a:endParaRPr lang="fr-FR" sz="1600" b="1" dirty="0">
              <a:latin typeface="+mj-lt"/>
            </a:endParaRPr>
          </a:p>
        </p:txBody>
      </p:sp>
      <p:grpSp>
        <p:nvGrpSpPr>
          <p:cNvPr id="12" name="Groupe 8"/>
          <p:cNvGrpSpPr>
            <a:grpSpLocks/>
          </p:cNvGrpSpPr>
          <p:nvPr/>
        </p:nvGrpSpPr>
        <p:grpSpPr bwMode="auto">
          <a:xfrm>
            <a:off x="6516633" y="511176"/>
            <a:ext cx="644525" cy="620712"/>
            <a:chOff x="7877908" y="4466492"/>
            <a:chExt cx="644769" cy="621323"/>
          </a:xfrm>
        </p:grpSpPr>
        <p:sp>
          <p:nvSpPr>
            <p:cNvPr id="13" name="Ellipse 12"/>
            <p:cNvSpPr/>
            <p:nvPr/>
          </p:nvSpPr>
          <p:spPr>
            <a:xfrm>
              <a:off x="7877908" y="4466492"/>
              <a:ext cx="644769" cy="621323"/>
            </a:xfrm>
            <a:prstGeom prst="ellipse">
              <a:avLst/>
            </a:prstGeom>
            <a:noFill/>
            <a:ln w="19050">
              <a:solidFill>
                <a:srgbClr val="0036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368B"/>
                </a:solidFill>
              </a:endParaRPr>
            </a:p>
          </p:txBody>
        </p:sp>
        <p:sp>
          <p:nvSpPr>
            <p:cNvPr id="14" name="ZoneTexte 10"/>
            <p:cNvSpPr txBox="1">
              <a:spLocks noChangeArrowheads="1"/>
            </p:cNvSpPr>
            <p:nvPr/>
          </p:nvSpPr>
          <p:spPr bwMode="auto">
            <a:xfrm>
              <a:off x="7977553" y="4577098"/>
              <a:ext cx="44547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fr-FR" altLang="fr-FR" sz="2000" b="1" dirty="0">
                  <a:solidFill>
                    <a:srgbClr val="00368B"/>
                  </a:solidFill>
                </a:rPr>
                <a:t>F2</a:t>
              </a:r>
            </a:p>
          </p:txBody>
        </p:sp>
      </p:grpSp>
      <p:sp>
        <p:nvSpPr>
          <p:cNvPr id="15" name="ZoneTexte 1"/>
          <p:cNvSpPr txBox="1">
            <a:spLocks noChangeArrowheads="1"/>
          </p:cNvSpPr>
          <p:nvPr/>
        </p:nvSpPr>
        <p:spPr bwMode="auto">
          <a:xfrm>
            <a:off x="1433930" y="2407354"/>
            <a:ext cx="675952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sz="1600" b="1" dirty="0" smtClean="0">
                <a:solidFill>
                  <a:srgbClr val="00368B"/>
                </a:solidFill>
              </a:rPr>
              <a:t>Age at pension </a:t>
            </a:r>
            <a:r>
              <a:rPr lang="fr-FR" altLang="fr-FR" sz="1600" b="1" dirty="0" err="1" smtClean="0">
                <a:solidFill>
                  <a:srgbClr val="00368B"/>
                </a:solidFill>
              </a:rPr>
              <a:t>claiming</a:t>
            </a:r>
            <a:endParaRPr lang="fr-FR" altLang="fr-FR" sz="1600" b="1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9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1626743"/>
            <a:ext cx="6912000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846138" y="46672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/>
              <a:t>Ressources of the French PAYG (as % of GDP)</a:t>
            </a:r>
          </a:p>
        </p:txBody>
      </p:sp>
      <p:sp>
        <p:nvSpPr>
          <p:cNvPr id="14" name="Pentagone 13"/>
          <p:cNvSpPr/>
          <p:nvPr/>
        </p:nvSpPr>
        <p:spPr>
          <a:xfrm>
            <a:off x="1695014" y="2641098"/>
            <a:ext cx="864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13,8 %</a:t>
            </a:r>
            <a:endParaRPr lang="fr-FR" sz="1600" b="1" dirty="0"/>
          </a:p>
        </p:txBody>
      </p:sp>
      <p:sp>
        <p:nvSpPr>
          <p:cNvPr id="17" name="Flèche droite 16"/>
          <p:cNvSpPr/>
          <p:nvPr/>
        </p:nvSpPr>
        <p:spPr bwMode="auto">
          <a:xfrm flipH="1">
            <a:off x="7888715" y="3309454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12,9 %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5" name="Flèche droite 14"/>
          <p:cNvSpPr/>
          <p:nvPr/>
        </p:nvSpPr>
        <p:spPr bwMode="auto">
          <a:xfrm flipH="1">
            <a:off x="7888715" y="3603821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12,7 %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21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20681" y="1962197"/>
            <a:ext cx="3600000" cy="558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368B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Contribution rate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368B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(contributions/total </a:t>
            </a:r>
            <a:r>
              <a:rPr kumimoji="0" lang="fr-FR" altLang="fr-FR" sz="1400" b="1" i="0" u="none" strike="noStrike" cap="none" normalizeH="0" baseline="0" dirty="0" err="1" smtClean="0">
                <a:ln>
                  <a:noFill/>
                </a:ln>
                <a:solidFill>
                  <a:srgbClr val="00368B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earnings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368B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)</a:t>
            </a:r>
            <a:endParaRPr kumimoji="0" lang="fr-FR" altLang="fr-FR" sz="1400" b="1" i="0" u="none" strike="noStrike" cap="none" normalizeH="0" baseline="0" dirty="0" smtClean="0">
              <a:ln>
                <a:noFill/>
              </a:ln>
              <a:solidFill>
                <a:srgbClr val="00368B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07392" y="1966319"/>
            <a:ext cx="360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/>
            <a:r>
              <a:rPr lang="fr-FR" altLang="fr-FR" sz="1400" b="1" dirty="0" smtClean="0">
                <a:solidFill>
                  <a:srgbClr val="00368B"/>
                </a:solidFill>
                <a:latin typeface="+mn-lt"/>
                <a:ea typeface="Times New Roman" pitchFamily="18" charset="0"/>
                <a:cs typeface="Arial" pitchFamily="34" charset="0"/>
              </a:rPr>
              <a:t>Share of civil servant </a:t>
            </a:r>
            <a:r>
              <a:rPr lang="fr-FR" altLang="fr-FR" sz="1400" b="1" dirty="0" err="1" smtClean="0">
                <a:solidFill>
                  <a:srgbClr val="00368B"/>
                </a:solidFill>
                <a:latin typeface="+mn-lt"/>
                <a:ea typeface="Times New Roman" pitchFamily="18" charset="0"/>
                <a:cs typeface="Arial" pitchFamily="34" charset="0"/>
              </a:rPr>
              <a:t>earnings</a:t>
            </a:r>
            <a:r>
              <a:rPr lang="fr-FR" altLang="fr-FR" sz="1400" b="1" dirty="0" smtClean="0">
                <a:solidFill>
                  <a:srgbClr val="00368B"/>
                </a:solidFill>
                <a:latin typeface="+mn-lt"/>
                <a:ea typeface="Times New Roman" pitchFamily="18" charset="0"/>
                <a:cs typeface="Arial" pitchFamily="34" charset="0"/>
              </a:rPr>
              <a:t> in total </a:t>
            </a:r>
            <a:r>
              <a:rPr lang="fr-FR" altLang="fr-FR" sz="1400" b="1" dirty="0" err="1" smtClean="0">
                <a:solidFill>
                  <a:srgbClr val="00368B"/>
                </a:solidFill>
                <a:latin typeface="+mn-lt"/>
                <a:ea typeface="Times New Roman" pitchFamily="18" charset="0"/>
                <a:cs typeface="Arial" pitchFamily="34" charset="0"/>
              </a:rPr>
              <a:t>earnings</a:t>
            </a:r>
            <a:r>
              <a:rPr lang="fr-FR" altLang="fr-FR" sz="1400" b="1" dirty="0" smtClean="0">
                <a:solidFill>
                  <a:srgbClr val="00368B"/>
                </a:solidFill>
                <a:latin typeface="+mn-lt"/>
                <a:ea typeface="Times New Roman" pitchFamily="18" charset="0"/>
                <a:cs typeface="Arial" pitchFamily="34" charset="0"/>
              </a:rPr>
              <a:t> (public and </a:t>
            </a:r>
            <a:r>
              <a:rPr lang="fr-FR" altLang="fr-FR" sz="1400" b="1" dirty="0" err="1" smtClean="0">
                <a:solidFill>
                  <a:srgbClr val="00368B"/>
                </a:solidFill>
                <a:latin typeface="+mn-lt"/>
                <a:ea typeface="Times New Roman" pitchFamily="18" charset="0"/>
                <a:cs typeface="Arial" pitchFamily="34" charset="0"/>
              </a:rPr>
              <a:t>private</a:t>
            </a:r>
            <a:r>
              <a:rPr lang="fr-FR" altLang="fr-FR" sz="1400" b="1" dirty="0" smtClean="0">
                <a:solidFill>
                  <a:srgbClr val="00368B"/>
                </a:solidFill>
                <a:latin typeface="+mn-lt"/>
                <a:ea typeface="Times New Roman" pitchFamily="18" charset="0"/>
                <a:cs typeface="Arial" pitchFamily="34" charset="0"/>
              </a:rPr>
              <a:t>)</a:t>
            </a:r>
            <a:endParaRPr kumimoji="0" lang="fr-FR" altLang="fr-FR" sz="1400" b="1" i="0" u="none" strike="noStrike" cap="none" normalizeH="0" baseline="0" dirty="0" smtClean="0">
              <a:ln>
                <a:noFill/>
              </a:ln>
              <a:solidFill>
                <a:srgbClr val="00368B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9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846138" y="46672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err="1" smtClean="0"/>
              <a:t>Determinants</a:t>
            </a:r>
            <a:r>
              <a:rPr lang="fr-FR" altLang="fr-FR" dirty="0" smtClean="0"/>
              <a:t> of ressources </a:t>
            </a:r>
          </a:p>
        </p:txBody>
      </p:sp>
      <p:pic>
        <p:nvPicPr>
          <p:cNvPr id="5122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92" y="2520316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680" y="2536083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Pentagone 19"/>
          <p:cNvSpPr/>
          <p:nvPr/>
        </p:nvSpPr>
        <p:spPr>
          <a:xfrm>
            <a:off x="323604" y="2828988"/>
            <a:ext cx="864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11,0 %</a:t>
            </a:r>
            <a:endParaRPr lang="fr-FR" sz="1600" b="1" dirty="0"/>
          </a:p>
        </p:txBody>
      </p:sp>
      <p:sp>
        <p:nvSpPr>
          <p:cNvPr id="21" name="Flèche droite 20"/>
          <p:cNvSpPr/>
          <p:nvPr/>
        </p:nvSpPr>
        <p:spPr bwMode="auto">
          <a:xfrm flipH="1">
            <a:off x="4061170" y="3520376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9 %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2" name="Flèche droite 21"/>
          <p:cNvSpPr/>
          <p:nvPr/>
        </p:nvSpPr>
        <p:spPr bwMode="auto">
          <a:xfrm flipH="1">
            <a:off x="8248468" y="3484632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29,2 %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3" name="Flèche droite 22"/>
          <p:cNvSpPr/>
          <p:nvPr/>
        </p:nvSpPr>
        <p:spPr bwMode="auto">
          <a:xfrm flipH="1">
            <a:off x="8248468" y="3753252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28,9 %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4" name="Pentagone 23"/>
          <p:cNvSpPr/>
          <p:nvPr/>
        </p:nvSpPr>
        <p:spPr>
          <a:xfrm>
            <a:off x="5016612" y="3265176"/>
            <a:ext cx="864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31,1 %</a:t>
            </a:r>
            <a:endParaRPr lang="fr-FR" sz="1600" b="1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06500" y="6058788"/>
            <a:ext cx="6870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Sources : rapports à la CCSS 2002-2018 ; projections COR – juin 2018.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0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846138" y="46672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err="1" smtClean="0"/>
              <a:t>Projected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financial</a:t>
            </a:r>
            <a:r>
              <a:rPr lang="fr-FR" altLang="fr-FR" dirty="0" smtClean="0"/>
              <a:t> balance of the French PAYG (as % of GDP)</a:t>
            </a:r>
          </a:p>
        </p:txBody>
      </p:sp>
      <p:pic>
        <p:nvPicPr>
          <p:cNvPr id="6146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762" y="1753883"/>
            <a:ext cx="6912000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206500" y="6058788"/>
            <a:ext cx="6870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Sources : rapports à la CCSS 2002-2018 ; projections COR – juin 2018.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" name="Pentagone 18"/>
          <p:cNvSpPr/>
          <p:nvPr/>
        </p:nvSpPr>
        <p:spPr>
          <a:xfrm>
            <a:off x="2499312" y="3049712"/>
            <a:ext cx="864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0,0 %</a:t>
            </a:r>
            <a:endParaRPr lang="fr-FR" sz="1600" b="1" dirty="0"/>
          </a:p>
        </p:txBody>
      </p:sp>
      <p:sp>
        <p:nvSpPr>
          <p:cNvPr id="21" name="Flèche droite 20"/>
          <p:cNvSpPr/>
          <p:nvPr/>
        </p:nvSpPr>
        <p:spPr bwMode="auto">
          <a:xfrm flipH="1">
            <a:off x="7826085" y="2048638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1,1 %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2" name="Flèche droite 21"/>
          <p:cNvSpPr/>
          <p:nvPr/>
        </p:nvSpPr>
        <p:spPr bwMode="auto">
          <a:xfrm flipH="1">
            <a:off x="7826085" y="2872264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0,2 %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3" name="Flèche droite 22"/>
          <p:cNvSpPr/>
          <p:nvPr/>
        </p:nvSpPr>
        <p:spPr bwMode="auto">
          <a:xfrm flipH="1">
            <a:off x="7826085" y="3389891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-0,5 %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4" name="Flèche droite 23"/>
          <p:cNvSpPr/>
          <p:nvPr/>
        </p:nvSpPr>
        <p:spPr bwMode="auto">
          <a:xfrm flipH="1">
            <a:off x="7826085" y="4305479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-1,5 %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18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F3EFED2-9D5C-4947-8DDC-4B4007AF6DF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2772" name="Espace réservé du contenu 1"/>
          <p:cNvSpPr txBox="1">
            <a:spLocks/>
          </p:cNvSpPr>
          <p:nvPr/>
        </p:nvSpPr>
        <p:spPr bwMode="auto">
          <a:xfrm>
            <a:off x="568889" y="2421538"/>
            <a:ext cx="8205224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628650" indent="-266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714375" indent="-35242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fr-FR" altLang="fr-FR" sz="1400" b="1" dirty="0" smtClean="0">
                <a:solidFill>
                  <a:srgbClr val="00368B"/>
                </a:solidFill>
              </a:rPr>
              <a:t>Living standard of </a:t>
            </a:r>
            <a:r>
              <a:rPr lang="fr-FR" altLang="fr-FR" sz="1400" b="1" dirty="0" err="1" smtClean="0">
                <a:solidFill>
                  <a:srgbClr val="00368B"/>
                </a:solidFill>
              </a:rPr>
              <a:t>retirees</a:t>
            </a:r>
            <a:r>
              <a:rPr lang="fr-FR" altLang="fr-FR" sz="1400" b="1" dirty="0" smtClean="0">
                <a:solidFill>
                  <a:srgbClr val="00368B"/>
                </a:solidFill>
              </a:rPr>
              <a:t> / living standard of </a:t>
            </a:r>
            <a:r>
              <a:rPr lang="fr-FR" altLang="fr-FR" sz="1400" b="1" dirty="0" err="1" smtClean="0">
                <a:solidFill>
                  <a:srgbClr val="00368B"/>
                </a:solidFill>
              </a:rPr>
              <a:t>whole</a:t>
            </a:r>
            <a:r>
              <a:rPr lang="fr-FR" altLang="fr-FR" sz="1400" b="1" dirty="0" smtClean="0">
                <a:solidFill>
                  <a:srgbClr val="00368B"/>
                </a:solidFill>
              </a:rPr>
              <a:t> population</a:t>
            </a:r>
            <a:endParaRPr lang="fr-FR" altLang="fr-FR" sz="1400" b="1" dirty="0">
              <a:solidFill>
                <a:srgbClr val="00368B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fr-FR" altLang="fr-FR" sz="2000" b="1" dirty="0">
              <a:solidFill>
                <a:srgbClr val="00368B"/>
              </a:solidFill>
            </a:endParaRPr>
          </a:p>
        </p:txBody>
      </p:sp>
      <p:sp>
        <p:nvSpPr>
          <p:cNvPr id="32773" name="Espace réservé du contenu 2"/>
          <p:cNvSpPr txBox="1">
            <a:spLocks/>
          </p:cNvSpPr>
          <p:nvPr/>
        </p:nvSpPr>
        <p:spPr bwMode="auto">
          <a:xfrm>
            <a:off x="881063" y="557213"/>
            <a:ext cx="789305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altLang="fr-FR" sz="2800" b="1" dirty="0" smtClean="0">
                <a:solidFill>
                  <a:srgbClr val="00368B"/>
                </a:solidFill>
              </a:rPr>
              <a:t>Living standard of </a:t>
            </a:r>
            <a:r>
              <a:rPr lang="fr-FR" altLang="fr-FR" sz="2800" b="1" dirty="0" err="1" smtClean="0">
                <a:solidFill>
                  <a:srgbClr val="00368B"/>
                </a:solidFill>
              </a:rPr>
              <a:t>retirees</a:t>
            </a:r>
            <a:r>
              <a:rPr lang="fr-FR" altLang="fr-FR" sz="2800" b="1" dirty="0" smtClean="0">
                <a:solidFill>
                  <a:srgbClr val="00368B"/>
                </a:solidFill>
              </a:rPr>
              <a:t> (</a:t>
            </a:r>
            <a:r>
              <a:rPr lang="fr-FR" altLang="fr-FR" sz="2800" b="1" dirty="0" err="1" smtClean="0">
                <a:solidFill>
                  <a:srgbClr val="00368B"/>
                </a:solidFill>
              </a:rPr>
              <a:t>wrt</a:t>
            </a:r>
            <a:r>
              <a:rPr lang="fr-FR" altLang="fr-FR" sz="2800" b="1" dirty="0" smtClean="0">
                <a:solidFill>
                  <a:srgbClr val="00368B"/>
                </a:solidFill>
              </a:rPr>
              <a:t> </a:t>
            </a:r>
            <a:r>
              <a:rPr lang="fr-FR" altLang="fr-FR" sz="2800" b="1" dirty="0" err="1" smtClean="0">
                <a:solidFill>
                  <a:srgbClr val="00368B"/>
                </a:solidFill>
              </a:rPr>
              <a:t>whole</a:t>
            </a:r>
            <a:r>
              <a:rPr lang="fr-FR" altLang="fr-FR" sz="2800" b="1" smtClean="0">
                <a:solidFill>
                  <a:srgbClr val="00368B"/>
                </a:solidFill>
              </a:rPr>
              <a:t> population)</a:t>
            </a:r>
            <a:endParaRPr lang="fr-FR" altLang="fr-FR" sz="2800" b="1" dirty="0">
              <a:solidFill>
                <a:srgbClr val="FF000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19" y="2842657"/>
            <a:ext cx="5816055" cy="310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9" y="2842657"/>
            <a:ext cx="3602277" cy="2706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3989" y="6156488"/>
            <a:ext cx="6870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Sources : projections COR – juin 2018.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1" name="Pentagone 10"/>
          <p:cNvSpPr/>
          <p:nvPr/>
        </p:nvSpPr>
        <p:spPr>
          <a:xfrm>
            <a:off x="2846158" y="2842657"/>
            <a:ext cx="936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105,6 %</a:t>
            </a:r>
            <a:endParaRPr lang="fr-FR" sz="1600" b="1" dirty="0"/>
          </a:p>
        </p:txBody>
      </p:sp>
      <p:sp>
        <p:nvSpPr>
          <p:cNvPr id="12" name="Flèche droite 11"/>
          <p:cNvSpPr/>
          <p:nvPr/>
        </p:nvSpPr>
        <p:spPr bwMode="auto">
          <a:xfrm flipH="1">
            <a:off x="8099225" y="4396260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76,7 %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3" name="Flèche droite 12"/>
          <p:cNvSpPr/>
          <p:nvPr/>
        </p:nvSpPr>
        <p:spPr bwMode="auto">
          <a:xfrm flipH="1">
            <a:off x="8091871" y="3789907"/>
            <a:ext cx="864000" cy="288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89,1 %</a:t>
            </a:r>
            <a:endParaRPr lang="fr-FR" sz="16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84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615950" y="1289050"/>
            <a:ext cx="8435975" cy="5057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</a:pPr>
            <a:r>
              <a:rPr lang="fr-FR" altLang="fr-FR" dirty="0" smtClean="0"/>
              <a:t>Replacement rate (pension/last net </a:t>
            </a:r>
            <a:r>
              <a:rPr lang="fr-FR" altLang="fr-FR" dirty="0" err="1" smtClean="0"/>
              <a:t>wage</a:t>
            </a:r>
            <a:r>
              <a:rPr lang="fr-FR" altLang="fr-FR" dirty="0" smtClean="0"/>
              <a:t>) for a non-</a:t>
            </a:r>
            <a:r>
              <a:rPr lang="fr-FR" altLang="fr-FR" dirty="0" err="1" smtClean="0"/>
              <a:t>executive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private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sector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worker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with</a:t>
            </a:r>
            <a:r>
              <a:rPr lang="fr-FR" altLang="fr-FR" dirty="0" smtClean="0"/>
              <a:t> full </a:t>
            </a:r>
            <a:r>
              <a:rPr lang="fr-FR" altLang="fr-FR" dirty="0" err="1" smtClean="0"/>
              <a:t>career</a:t>
            </a:r>
            <a:endParaRPr lang="fr-FR" altLang="fr-FR" dirty="0" smtClean="0"/>
          </a:p>
        </p:txBody>
      </p:sp>
      <p:sp>
        <p:nvSpPr>
          <p:cNvPr id="35843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1009650" y="57467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err="1" smtClean="0"/>
              <a:t>Intergenerational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equity</a:t>
            </a:r>
            <a:endParaRPr lang="fr-FR" altLang="fr-FR" b="0" dirty="0" smtClean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E204AC-6436-45AC-BA87-8B48909B40D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5845" name="ZoneTexte 6"/>
          <p:cNvSpPr txBox="1">
            <a:spLocks noChangeArrowheads="1"/>
          </p:cNvSpPr>
          <p:nvPr/>
        </p:nvSpPr>
        <p:spPr bwMode="auto">
          <a:xfrm>
            <a:off x="4982025" y="2463256"/>
            <a:ext cx="360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sz="1400" b="1" u="sng" dirty="0" err="1" smtClean="0"/>
              <a:t>Without</a:t>
            </a:r>
            <a:r>
              <a:rPr lang="fr-FR" altLang="fr-FR" sz="1400" b="1" u="sng" dirty="0" smtClean="0"/>
              <a:t> </a:t>
            </a:r>
            <a:r>
              <a:rPr lang="fr-FR" altLang="fr-FR" sz="1400" b="1" u="sng" dirty="0" err="1" smtClean="0"/>
              <a:t>haircut</a:t>
            </a:r>
            <a:r>
              <a:rPr lang="fr-FR" altLang="fr-FR" sz="1400" b="1" u="sng" dirty="0" smtClean="0"/>
              <a:t> on</a:t>
            </a:r>
            <a:r>
              <a:rPr lang="fr-FR" altLang="fr-FR" sz="1400" b="1" dirty="0" smtClean="0"/>
              <a:t> ARRCO pension</a:t>
            </a:r>
            <a:endParaRPr lang="fr-FR" altLang="fr-FR" sz="1400" b="1" dirty="0"/>
          </a:p>
        </p:txBody>
      </p:sp>
      <p:pic>
        <p:nvPicPr>
          <p:cNvPr id="1126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025" y="3020302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3020302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319436" y="6135912"/>
            <a:ext cx="6870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Sources : projections COR – juin 2018.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14" name="Connecteur droit 13"/>
          <p:cNvCxnSpPr/>
          <p:nvPr/>
        </p:nvCxnSpPr>
        <p:spPr bwMode="auto">
          <a:xfrm>
            <a:off x="1624013" y="4316569"/>
            <a:ext cx="6958012" cy="0"/>
          </a:xfrm>
          <a:prstGeom prst="line">
            <a:avLst/>
          </a:prstGeom>
          <a:ln w="381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47" name="ZoneTexte 9"/>
          <p:cNvSpPr txBox="1">
            <a:spLocks noChangeArrowheads="1"/>
          </p:cNvSpPr>
          <p:nvPr/>
        </p:nvSpPr>
        <p:spPr bwMode="auto">
          <a:xfrm>
            <a:off x="305753" y="3227905"/>
            <a:ext cx="1387366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b="1" dirty="0" err="1" smtClean="0">
                <a:solidFill>
                  <a:srgbClr val="00368B"/>
                </a:solidFill>
              </a:rPr>
              <a:t>Threshold</a:t>
            </a:r>
            <a:r>
              <a:rPr lang="fr-FR" altLang="fr-FR" b="1" dirty="0" smtClean="0">
                <a:solidFill>
                  <a:srgbClr val="00368B"/>
                </a:solidFill>
              </a:rPr>
              <a:t> </a:t>
            </a:r>
            <a:r>
              <a:rPr lang="fr-FR" altLang="fr-FR" b="1" dirty="0" err="1" smtClean="0">
                <a:solidFill>
                  <a:srgbClr val="00368B"/>
                </a:solidFill>
              </a:rPr>
              <a:t>defined</a:t>
            </a:r>
            <a:r>
              <a:rPr lang="fr-FR" altLang="fr-FR" b="1" dirty="0" smtClean="0">
                <a:solidFill>
                  <a:srgbClr val="00368B"/>
                </a:solidFill>
              </a:rPr>
              <a:t> by </a:t>
            </a:r>
            <a:r>
              <a:rPr lang="fr-FR" altLang="fr-FR" b="1" dirty="0" err="1" smtClean="0">
                <a:solidFill>
                  <a:srgbClr val="00368B"/>
                </a:solidFill>
              </a:rPr>
              <a:t>decree</a:t>
            </a:r>
            <a:endParaRPr lang="fr-FR" altLang="fr-FR" b="1" dirty="0">
              <a:solidFill>
                <a:srgbClr val="00368B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 bwMode="auto">
          <a:xfrm flipV="1">
            <a:off x="7101802" y="3023643"/>
            <a:ext cx="0" cy="2597150"/>
          </a:xfrm>
          <a:prstGeom prst="line">
            <a:avLst/>
          </a:prstGeom>
          <a:ln w="28575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1009650" y="2463256"/>
            <a:ext cx="360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sz="1400" b="1" u="sng" dirty="0" err="1" smtClean="0"/>
              <a:t>With</a:t>
            </a:r>
            <a:r>
              <a:rPr lang="fr-FR" altLang="fr-FR" sz="1400" b="1" u="sng" dirty="0" smtClean="0"/>
              <a:t> </a:t>
            </a:r>
            <a:r>
              <a:rPr lang="fr-FR" altLang="fr-FR" sz="1400" b="1" u="sng" dirty="0" err="1" smtClean="0"/>
              <a:t>haircut</a:t>
            </a:r>
            <a:r>
              <a:rPr lang="fr-FR" altLang="fr-FR" sz="1400" b="1" u="sng" dirty="0" smtClean="0"/>
              <a:t> on </a:t>
            </a:r>
            <a:r>
              <a:rPr lang="fr-FR" altLang="fr-FR" sz="1400" b="1" dirty="0" smtClean="0"/>
              <a:t>ARRCO pension</a:t>
            </a:r>
            <a:endParaRPr lang="fr-FR" altLang="fr-FR" sz="1400" b="1" dirty="0"/>
          </a:p>
        </p:txBody>
      </p:sp>
      <p:cxnSp>
        <p:nvCxnSpPr>
          <p:cNvPr id="17" name="Connecteur droit 16"/>
          <p:cNvCxnSpPr/>
          <p:nvPr/>
        </p:nvCxnSpPr>
        <p:spPr bwMode="auto">
          <a:xfrm flipV="1">
            <a:off x="2981616" y="3023643"/>
            <a:ext cx="0" cy="2597150"/>
          </a:xfrm>
          <a:prstGeom prst="line">
            <a:avLst/>
          </a:prstGeom>
          <a:ln w="28575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Pentagone 17"/>
          <p:cNvSpPr/>
          <p:nvPr/>
        </p:nvSpPr>
        <p:spPr>
          <a:xfrm>
            <a:off x="591620" y="4151235"/>
            <a:ext cx="936000" cy="288000"/>
          </a:xfrm>
          <a:prstGeom prst="homePlate">
            <a:avLst/>
          </a:prstGeom>
          <a:solidFill>
            <a:srgbClr val="00368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/>
              <a:t>66,7 %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32017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615950" y="1289050"/>
            <a:ext cx="8435975" cy="50577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  <a:defRPr/>
            </a:pPr>
            <a:r>
              <a:rPr lang="fr-FR" altLang="fr-FR" dirty="0"/>
              <a:t>Replacement rate (pension/last net </a:t>
            </a:r>
            <a:r>
              <a:rPr lang="fr-FR" altLang="fr-FR" dirty="0" err="1"/>
              <a:t>wage</a:t>
            </a:r>
            <a:r>
              <a:rPr lang="fr-FR" altLang="fr-FR" dirty="0"/>
              <a:t>) for </a:t>
            </a:r>
            <a:r>
              <a:rPr lang="fr-FR" altLang="fr-FR" dirty="0" smtClean="0"/>
              <a:t>a civil servant  (middle </a:t>
            </a:r>
            <a:r>
              <a:rPr lang="fr-FR" altLang="fr-FR" dirty="0" err="1" smtClean="0"/>
              <a:t>category</a:t>
            </a:r>
            <a:r>
              <a:rPr lang="fr-FR" altLang="fr-FR" dirty="0" smtClean="0"/>
              <a:t>) </a:t>
            </a:r>
            <a:r>
              <a:rPr lang="fr-FR" altLang="fr-FR" dirty="0" err="1" smtClean="0"/>
              <a:t>with</a:t>
            </a:r>
            <a:r>
              <a:rPr lang="fr-FR" altLang="fr-FR" dirty="0" smtClean="0"/>
              <a:t> </a:t>
            </a:r>
            <a:r>
              <a:rPr lang="fr-FR" altLang="fr-FR" dirty="0"/>
              <a:t>full </a:t>
            </a:r>
            <a:r>
              <a:rPr lang="fr-FR" altLang="fr-FR" dirty="0" err="1" smtClean="0"/>
              <a:t>career</a:t>
            </a:r>
            <a:r>
              <a:rPr lang="fr-FR" altLang="fr-FR" dirty="0" smtClean="0"/>
              <a:t> </a:t>
            </a:r>
            <a:endParaRPr lang="fr-FR" altLang="fr-FR" dirty="0"/>
          </a:p>
          <a:p>
            <a:pPr marL="85725" indent="0">
              <a:buFont typeface="Arial" panose="020B0604020202020204" pitchFamily="34" charset="0"/>
              <a:buNone/>
              <a:defRPr/>
            </a:pPr>
            <a:r>
              <a:rPr lang="fr-FR" altLang="fr-FR" dirty="0"/>
              <a:t>	</a:t>
            </a:r>
            <a:r>
              <a:rPr lang="fr-FR" altLang="fr-FR" dirty="0" smtClean="0"/>
              <a:t>	</a:t>
            </a:r>
            <a:endParaRPr lang="fr-FR" altLang="fr-FR" sz="1800" dirty="0" smtClean="0"/>
          </a:p>
        </p:txBody>
      </p:sp>
      <p:sp>
        <p:nvSpPr>
          <p:cNvPr id="36867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1009650" y="57467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L’équité entre générations</a:t>
            </a:r>
            <a:endParaRPr lang="fr-FR" altLang="fr-FR" b="0" smtClean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4E4CEA5-02CA-48E2-84C6-1E99C2C9CA7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3314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4" y="2992351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279" y="2988244"/>
            <a:ext cx="36000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4690753" y="2576258"/>
            <a:ext cx="38012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sz="1400" b="1" dirty="0" err="1" smtClean="0">
                <a:solidFill>
                  <a:srgbClr val="00368B"/>
                </a:solidFill>
              </a:rPr>
              <a:t>Increasing</a:t>
            </a:r>
            <a:r>
              <a:rPr lang="fr-FR" altLang="fr-FR" sz="1400" b="1" dirty="0" smtClean="0">
                <a:solidFill>
                  <a:srgbClr val="00368B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68B"/>
                </a:solidFill>
              </a:rPr>
              <a:t>share</a:t>
            </a:r>
            <a:r>
              <a:rPr lang="fr-FR" altLang="fr-FR" sz="1400" b="1" dirty="0">
                <a:solidFill>
                  <a:srgbClr val="00368B"/>
                </a:solidFill>
              </a:rPr>
              <a:t> </a:t>
            </a:r>
            <a:r>
              <a:rPr lang="fr-FR" altLang="fr-FR" sz="1400" b="1" dirty="0" err="1">
                <a:solidFill>
                  <a:srgbClr val="00368B"/>
                </a:solidFill>
              </a:rPr>
              <a:t>share</a:t>
            </a:r>
            <a:r>
              <a:rPr lang="fr-FR" altLang="fr-FR" sz="1400" b="1" dirty="0">
                <a:solidFill>
                  <a:srgbClr val="00368B"/>
                </a:solidFill>
              </a:rPr>
              <a:t> of civil service premiums</a:t>
            </a:r>
          </a:p>
        </p:txBody>
      </p:sp>
      <p:sp>
        <p:nvSpPr>
          <p:cNvPr id="11" name="ZoneTexte 6"/>
          <p:cNvSpPr txBox="1">
            <a:spLocks noChangeArrowheads="1"/>
          </p:cNvSpPr>
          <p:nvPr/>
        </p:nvSpPr>
        <p:spPr bwMode="auto">
          <a:xfrm>
            <a:off x="678564" y="2603829"/>
            <a:ext cx="360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sz="1400" b="1" dirty="0" smtClean="0">
                <a:solidFill>
                  <a:srgbClr val="00368B"/>
                </a:solidFill>
              </a:rPr>
              <a:t>Stable </a:t>
            </a:r>
            <a:r>
              <a:rPr lang="fr-FR" altLang="fr-FR" sz="1400" b="1" dirty="0" err="1" smtClean="0">
                <a:solidFill>
                  <a:srgbClr val="00368B"/>
                </a:solidFill>
              </a:rPr>
              <a:t>share</a:t>
            </a:r>
            <a:r>
              <a:rPr lang="fr-FR" altLang="fr-FR" sz="1400" b="1" dirty="0" smtClean="0">
                <a:solidFill>
                  <a:srgbClr val="00368B"/>
                </a:solidFill>
              </a:rPr>
              <a:t> of civil service premiums</a:t>
            </a:r>
            <a:endParaRPr lang="fr-FR" altLang="fr-FR" sz="1400" b="1" dirty="0">
              <a:solidFill>
                <a:srgbClr val="00368B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33215" y="6145640"/>
            <a:ext cx="68707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Sources : projections COR – juin 2018.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800" y="1285875"/>
            <a:ext cx="7757556" cy="3523631"/>
          </a:xfrm>
        </p:spPr>
        <p:txBody>
          <a:bodyPr/>
          <a:lstStyle/>
          <a:p>
            <a:r>
              <a:rPr lang="en-US" sz="2800" dirty="0" smtClean="0"/>
              <a:t>Role of pension systems in dealing with risks</a:t>
            </a:r>
          </a:p>
          <a:p>
            <a:r>
              <a:rPr lang="en-US" sz="2800" dirty="0" smtClean="0"/>
              <a:t>Pension systems as insurance providers</a:t>
            </a:r>
          </a:p>
          <a:p>
            <a:r>
              <a:rPr lang="en-US" sz="2800" dirty="0" smtClean="0"/>
              <a:t>PAYG pension systems and computing pension rights: are there differences in their abilities to deal with risks?</a:t>
            </a:r>
          </a:p>
          <a:p>
            <a:r>
              <a:rPr lang="en-US" sz="2800" dirty="0" smtClean="0"/>
              <a:t>Focus on the French pension system and the last projections by COR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6C5163-8798-4161-9AD4-3AA6D4637D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15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1009650" y="692150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err="1" smtClean="0">
                <a:solidFill>
                  <a:schemeClr val="tx2"/>
                </a:solidFill>
              </a:rPr>
              <a:t>Internal</a:t>
            </a:r>
            <a:r>
              <a:rPr lang="fr-FR" altLang="fr-FR" dirty="0" smtClean="0">
                <a:solidFill>
                  <a:schemeClr val="tx2"/>
                </a:solidFill>
              </a:rPr>
              <a:t> rate of return (</a:t>
            </a:r>
            <a:r>
              <a:rPr lang="fr-FR" altLang="fr-FR" dirty="0" err="1" smtClean="0">
                <a:solidFill>
                  <a:schemeClr val="tx2"/>
                </a:solidFill>
              </a:rPr>
              <a:t>private</a:t>
            </a:r>
            <a:r>
              <a:rPr lang="fr-FR" altLang="fr-FR" dirty="0" smtClean="0">
                <a:solidFill>
                  <a:schemeClr val="tx2"/>
                </a:solidFill>
              </a:rPr>
              <a:t> </a:t>
            </a:r>
            <a:r>
              <a:rPr lang="fr-FR" altLang="fr-FR" dirty="0" err="1" smtClean="0">
                <a:solidFill>
                  <a:schemeClr val="tx2"/>
                </a:solidFill>
              </a:rPr>
              <a:t>sector</a:t>
            </a:r>
            <a:r>
              <a:rPr lang="fr-FR" altLang="fr-FR" dirty="0" smtClean="0">
                <a:solidFill>
                  <a:schemeClr val="tx2"/>
                </a:solidFill>
              </a:rPr>
              <a:t> </a:t>
            </a:r>
            <a:r>
              <a:rPr lang="fr-FR" altLang="fr-FR" dirty="0" err="1" smtClean="0">
                <a:solidFill>
                  <a:schemeClr val="tx2"/>
                </a:solidFill>
              </a:rPr>
              <a:t>worker</a:t>
            </a:r>
            <a:r>
              <a:rPr lang="fr-FR" altLang="fr-FR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9939" name="Espace réservé du numéro de diapositive 3"/>
          <p:cNvSpPr txBox="1">
            <a:spLocks/>
          </p:cNvSpPr>
          <p:nvPr/>
        </p:nvSpPr>
        <p:spPr bwMode="auto">
          <a:xfrm>
            <a:off x="3505200" y="6565900"/>
            <a:ext cx="2133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0A2952C1-2DA1-4096-A17D-23F6E9B7BDFD}" type="slidenum">
              <a:rPr lang="en-US" altLang="fr-FR" sz="1200" b="1">
                <a:solidFill>
                  <a:schemeClr val="bg1"/>
                </a:solidFill>
              </a:rPr>
              <a:pPr algn="ctr" eaLnBrk="1" hangingPunct="1"/>
              <a:t>20</a:t>
            </a:fld>
            <a:endParaRPr lang="en-US" altLang="fr-FR" sz="1200" b="1">
              <a:solidFill>
                <a:schemeClr val="bg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228" y="1773152"/>
            <a:ext cx="6654235" cy="4370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07228" y="6143724"/>
            <a:ext cx="38770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>
                <a:solidFill>
                  <a:schemeClr val="dk1"/>
                </a:solidFill>
                <a:latin typeface="+mn-lt"/>
                <a:cs typeface="Times New Roman" panose="02020603050405020304" pitchFamily="18" charset="0"/>
              </a:rPr>
              <a:t>Source : </a:t>
            </a:r>
            <a:r>
              <a:rPr lang="fr-FR" sz="1200" i="1" dirty="0" smtClean="0">
                <a:solidFill>
                  <a:schemeClr val="dk1"/>
                </a:solidFill>
                <a:latin typeface="+mn-lt"/>
                <a:cs typeface="Times New Roman" panose="02020603050405020304" pitchFamily="18" charset="0"/>
              </a:rPr>
              <a:t>calculs SG-COR à partir de DREES</a:t>
            </a:r>
            <a:r>
              <a:rPr lang="fr-FR" sz="1200" i="1" dirty="0">
                <a:solidFill>
                  <a:schemeClr val="dk1"/>
                </a:solidFill>
                <a:latin typeface="+mn-lt"/>
                <a:cs typeface="Times New Roman" panose="02020603050405020304" pitchFamily="18" charset="0"/>
              </a:rPr>
              <a:t>, modèle CALIPER.</a:t>
            </a:r>
          </a:p>
        </p:txBody>
      </p:sp>
    </p:spTree>
    <p:extLst>
      <p:ext uri="{BB962C8B-B14F-4D97-AF65-F5344CB8AC3E}">
        <p14:creationId xmlns:p14="http://schemas.microsoft.com/office/powerpoint/2010/main" val="1667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0" y="2790825"/>
            <a:ext cx="9144000" cy="1019175"/>
          </a:xfrm>
        </p:spPr>
        <p:txBody>
          <a:bodyPr anchor="t"/>
          <a:lstStyle/>
          <a:p>
            <a:pPr algn="ctr" eaLnBrk="1" hangingPunct="1"/>
            <a:r>
              <a:rPr lang="fr-FR" altLang="fr-FR" sz="3600" dirty="0" smtClean="0">
                <a:cs typeface="Calibri" pitchFamily="34" charset="0"/>
              </a:rPr>
              <a:t>Merci de votre attention</a:t>
            </a:r>
            <a:br>
              <a:rPr lang="fr-FR" altLang="fr-FR" sz="3600" dirty="0" smtClean="0">
                <a:cs typeface="Calibri" pitchFamily="34" charset="0"/>
              </a:rPr>
            </a:br>
            <a:r>
              <a:rPr lang="fr-FR" altLang="fr-FR" sz="3600" dirty="0" err="1" smtClean="0">
                <a:cs typeface="Calibri" pitchFamily="34" charset="0"/>
              </a:rPr>
              <a:t>Thanks</a:t>
            </a:r>
            <a:r>
              <a:rPr lang="fr-FR" altLang="fr-FR" sz="3600" dirty="0" smtClean="0">
                <a:cs typeface="Calibri" pitchFamily="34" charset="0"/>
              </a:rPr>
              <a:t> for </a:t>
            </a:r>
            <a:r>
              <a:rPr lang="fr-FR" altLang="fr-FR" sz="3600" dirty="0" err="1" smtClean="0">
                <a:cs typeface="Calibri" pitchFamily="34" charset="0"/>
              </a:rPr>
              <a:t>your</a:t>
            </a:r>
            <a:r>
              <a:rPr lang="fr-FR" altLang="fr-FR" sz="3600" dirty="0" smtClean="0">
                <a:cs typeface="Calibri" pitchFamily="34" charset="0"/>
              </a:rPr>
              <a:t> attention</a:t>
            </a:r>
            <a:endParaRPr lang="fr-FR" altLang="fr-FR" sz="3600" dirty="0" smtClean="0"/>
          </a:p>
        </p:txBody>
      </p:sp>
      <p:sp>
        <p:nvSpPr>
          <p:cNvPr id="19459" name="Subtitle 3"/>
          <p:cNvSpPr>
            <a:spLocks noGrp="1"/>
          </p:cNvSpPr>
          <p:nvPr>
            <p:ph type="subTitle" idx="1"/>
          </p:nvPr>
        </p:nvSpPr>
        <p:spPr>
          <a:xfrm>
            <a:off x="0" y="4152900"/>
            <a:ext cx="9144000" cy="1238250"/>
          </a:xfrm>
        </p:spPr>
        <p:txBody>
          <a:bodyPr/>
          <a:lstStyle/>
          <a:p>
            <a:pPr algn="ctr" eaLnBrk="1" hangingPunct="1"/>
            <a:r>
              <a:rPr lang="fr-FR" altLang="fr-FR" sz="2000" smtClean="0">
                <a:solidFill>
                  <a:schemeClr val="tx1"/>
                </a:solidFill>
              </a:rPr>
              <a:t>Suivez l’actualité et les travaux du COR </a:t>
            </a:r>
            <a:br>
              <a:rPr lang="fr-FR" altLang="fr-FR" sz="2000" smtClean="0">
                <a:solidFill>
                  <a:schemeClr val="tx1"/>
                </a:solidFill>
              </a:rPr>
            </a:br>
            <a:r>
              <a:rPr lang="fr-FR" altLang="fr-FR" sz="2000" smtClean="0">
                <a:solidFill>
                  <a:schemeClr val="tx1"/>
                </a:solidFill>
              </a:rPr>
              <a:t>sur </a:t>
            </a:r>
            <a:r>
              <a:rPr lang="fr-FR" altLang="fr-FR" sz="2000" b="1" smtClean="0">
                <a:solidFill>
                  <a:srgbClr val="003A88"/>
                </a:solidFill>
              </a:rPr>
              <a:t>www.cor-retraites.fr</a:t>
            </a:r>
            <a:r>
              <a:rPr lang="fr-FR" altLang="fr-FR" sz="2000" smtClean="0">
                <a:solidFill>
                  <a:schemeClr val="tx1"/>
                </a:solidFill>
              </a:rPr>
              <a:t> et twitter        </a:t>
            </a:r>
            <a:r>
              <a:rPr lang="fr-FR" altLang="fr-FR" sz="2000" b="1" smtClean="0">
                <a:solidFill>
                  <a:srgbClr val="003A88"/>
                </a:solidFill>
              </a:rPr>
              <a:t>@COR_Retraites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4524375"/>
            <a:ext cx="3206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800" y="1277340"/>
            <a:ext cx="8141478" cy="4772272"/>
          </a:xfrm>
        </p:spPr>
        <p:txBody>
          <a:bodyPr/>
          <a:lstStyle/>
          <a:p>
            <a:r>
              <a:rPr lang="en-US" dirty="0" smtClean="0"/>
              <a:t>Providing insurance against longevity risk</a:t>
            </a:r>
          </a:p>
          <a:p>
            <a:pPr lvl="1"/>
            <a:r>
              <a:rPr lang="en-US" dirty="0" smtClean="0"/>
              <a:t>Aging: alteration of mental, cognitive and physical abilities/capabilities</a:t>
            </a:r>
          </a:p>
          <a:p>
            <a:pPr lvl="1"/>
            <a:r>
              <a:rPr lang="en-US" dirty="0" smtClean="0"/>
              <a:t>Certainty vs. uncertainty in aging</a:t>
            </a:r>
          </a:p>
          <a:p>
            <a:r>
              <a:rPr lang="en-US" dirty="0" smtClean="0"/>
              <a:t>Pension systems and risks</a:t>
            </a:r>
          </a:p>
          <a:p>
            <a:pPr lvl="1"/>
            <a:r>
              <a:rPr lang="en-US" dirty="0" smtClean="0"/>
              <a:t>Intertemporal consumption smoothing; imperfect information and behavioral biases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private saving vs. mandatory pension system </a:t>
            </a:r>
            <a:r>
              <a:rPr lang="en-US" dirty="0" smtClean="0">
                <a:sym typeface="Wingdings" panose="05000000000000000000" pitchFamily="2" charset="2"/>
              </a:rPr>
              <a:t> state paternalism + negative externalities if too high time preference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Longevity risk: uncertainty about lifetime; uncertainty about careers and earnings; uncertainty about spending at oldest ages  pension systems provide insurance against those risks (individuals outliving assets accumulated to finance retirement)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Pension systems and redistribution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Intergenerational and </a:t>
            </a:r>
            <a:r>
              <a:rPr lang="en-US" dirty="0" err="1" smtClean="0">
                <a:sym typeface="Wingdings" panose="05000000000000000000" pitchFamily="2" charset="2"/>
              </a:rPr>
              <a:t>intragenerational</a:t>
            </a:r>
            <a:r>
              <a:rPr lang="en-US" dirty="0" smtClean="0">
                <a:sym typeface="Wingdings" panose="05000000000000000000" pitchFamily="2" charset="2"/>
              </a:rPr>
              <a:t> redistribution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What are the main roles of a pension system?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6C5163-8798-4161-9AD4-3AA6D4637D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4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800" y="1285875"/>
            <a:ext cx="8141478" cy="50323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Question </a:t>
            </a:r>
            <a:r>
              <a:rPr lang="en-US" dirty="0"/>
              <a:t>of risk sharing/transfer: who bear the risk(s) of providing a pension income at retirement?</a:t>
            </a:r>
          </a:p>
          <a:p>
            <a:r>
              <a:rPr lang="en-US" dirty="0"/>
              <a:t>Risks</a:t>
            </a:r>
          </a:p>
          <a:p>
            <a:pPr lvl="1"/>
            <a:r>
              <a:rPr lang="en-US" dirty="0"/>
              <a:t>Longevity risk</a:t>
            </a:r>
          </a:p>
          <a:p>
            <a:pPr lvl="1"/>
            <a:r>
              <a:rPr lang="en-US" dirty="0"/>
              <a:t>Demographic risks</a:t>
            </a:r>
          </a:p>
          <a:p>
            <a:pPr lvl="1"/>
            <a:r>
              <a:rPr lang="en-US" dirty="0"/>
              <a:t>Economic risks: growth, inflation, interest rate (in a nutshell “r” and “g”</a:t>
            </a:r>
          </a:p>
          <a:p>
            <a:pPr lvl="1"/>
            <a:r>
              <a:rPr lang="en-US" dirty="0"/>
              <a:t>Political risks: social ‘pact’ (protecting ‘creditors’: those who have a claim on future outcome) vs. property (protecting ‘shareholders’: those who have a property right on future outcome)</a:t>
            </a:r>
          </a:p>
          <a:p>
            <a:r>
              <a:rPr lang="en-US" dirty="0"/>
              <a:t>Spectrum of risk sharing</a:t>
            </a:r>
          </a:p>
          <a:p>
            <a:pPr lvl="1"/>
            <a:r>
              <a:rPr lang="en-US" dirty="0"/>
              <a:t>Risks borne individually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Risks shared collectively among members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Risks shared between members and pension providers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Risks fully transferred to providers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Pension systems as insurance providers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6C5163-8798-4161-9AD4-3AA6D4637D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8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800" y="1533525"/>
            <a:ext cx="8141478" cy="3857872"/>
          </a:xfrm>
        </p:spPr>
        <p:txBody>
          <a:bodyPr/>
          <a:lstStyle/>
          <a:p>
            <a:r>
              <a:rPr lang="en-US" dirty="0" smtClean="0"/>
              <a:t>PAYG</a:t>
            </a:r>
          </a:p>
          <a:p>
            <a:pPr lvl="1"/>
            <a:r>
              <a:rPr lang="en-US" dirty="0" smtClean="0"/>
              <a:t>DB arrangements</a:t>
            </a:r>
          </a:p>
          <a:p>
            <a:pPr lvl="1"/>
            <a:r>
              <a:rPr lang="en-US" dirty="0" smtClean="0"/>
              <a:t>Promise to pay an annuity </a:t>
            </a:r>
            <a:r>
              <a:rPr lang="en-US" dirty="0" smtClean="0">
                <a:sym typeface="Wingdings" panose="05000000000000000000" pitchFamily="2" charset="2"/>
              </a:rPr>
              <a:t> no risk withheld by individuals?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Remaining risks borne by individuals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For contributors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Changes in the parameters used to compute pensions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Political risks (from PAYG to funded schemes; from mandatory to voluntary schemes)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For retirees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Changes in indexation rules of pension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PAYG pension systems and risks mitigation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6C5163-8798-4161-9AD4-3AA6D4637D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4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800" y="1533524"/>
            <a:ext cx="8141478" cy="5032375"/>
          </a:xfrm>
        </p:spPr>
        <p:txBody>
          <a:bodyPr/>
          <a:lstStyle/>
          <a:p>
            <a:r>
              <a:rPr lang="en-US" dirty="0" smtClean="0"/>
              <a:t>Annuity-based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Valorisation</a:t>
            </a:r>
            <a:r>
              <a:rPr lang="en-US" dirty="0" smtClean="0">
                <a:sym typeface="Wingdings" panose="05000000000000000000" pitchFamily="2" charset="2"/>
              </a:rPr>
              <a:t>: adjustment  </a:t>
            </a:r>
            <a:r>
              <a:rPr lang="en-US" dirty="0">
                <a:sym typeface="Wingdings" panose="05000000000000000000" pitchFamily="2" charset="2"/>
              </a:rPr>
              <a:t>of  past  </a:t>
            </a:r>
            <a:r>
              <a:rPr lang="en-US" dirty="0" smtClean="0">
                <a:sym typeface="Wingdings" panose="05000000000000000000" pitchFamily="2" charset="2"/>
              </a:rPr>
              <a:t>earnings  </a:t>
            </a:r>
            <a:r>
              <a:rPr lang="en-US" dirty="0">
                <a:sym typeface="Wingdings" panose="05000000000000000000" pitchFamily="2" charset="2"/>
              </a:rPr>
              <a:t>to  account  </a:t>
            </a:r>
            <a:r>
              <a:rPr lang="en-US" dirty="0" smtClean="0">
                <a:sym typeface="Wingdings" panose="05000000000000000000" pitchFamily="2" charset="2"/>
              </a:rPr>
              <a:t>for changes  </a:t>
            </a:r>
            <a:r>
              <a:rPr lang="en-US" dirty="0">
                <a:sym typeface="Wingdings" panose="05000000000000000000" pitchFamily="2" charset="2"/>
              </a:rPr>
              <a:t>in  living  standards  between  the  </a:t>
            </a:r>
            <a:r>
              <a:rPr lang="en-US" dirty="0" smtClean="0">
                <a:sym typeface="Wingdings" panose="05000000000000000000" pitchFamily="2" charset="2"/>
              </a:rPr>
              <a:t>ti</a:t>
            </a:r>
            <a:r>
              <a:rPr lang="en-US" dirty="0">
                <a:sym typeface="Wingdings" panose="05000000000000000000" pitchFamily="2" charset="2"/>
              </a:rPr>
              <a:t>m</a:t>
            </a:r>
            <a:r>
              <a:rPr lang="en-US" dirty="0" smtClean="0">
                <a:sym typeface="Wingdings" panose="05000000000000000000" pitchFamily="2" charset="2"/>
              </a:rPr>
              <a:t>e  when pension  </a:t>
            </a:r>
            <a:r>
              <a:rPr lang="en-US" dirty="0">
                <a:sym typeface="Wingdings" panose="05000000000000000000" pitchFamily="2" charset="2"/>
              </a:rPr>
              <a:t>rights  are  </a:t>
            </a:r>
            <a:r>
              <a:rPr lang="en-US" dirty="0" smtClean="0">
                <a:sym typeface="Wingdings" panose="05000000000000000000" pitchFamily="2" charset="2"/>
              </a:rPr>
              <a:t>earned  </a:t>
            </a:r>
            <a:r>
              <a:rPr lang="en-US" dirty="0">
                <a:sym typeface="Wingdings" panose="05000000000000000000" pitchFamily="2" charset="2"/>
              </a:rPr>
              <a:t>and  when  </a:t>
            </a:r>
            <a:r>
              <a:rPr lang="en-US" dirty="0" smtClean="0">
                <a:sym typeface="Wingdings" panose="05000000000000000000" pitchFamily="2" charset="2"/>
              </a:rPr>
              <a:t>they  </a:t>
            </a:r>
            <a:r>
              <a:rPr lang="en-US" dirty="0">
                <a:sym typeface="Wingdings" panose="05000000000000000000" pitchFamily="2" charset="2"/>
              </a:rPr>
              <a:t>are  </a:t>
            </a:r>
            <a:r>
              <a:rPr lang="en-US" dirty="0" smtClean="0">
                <a:sym typeface="Wingdings" panose="05000000000000000000" pitchFamily="2" charset="2"/>
              </a:rPr>
              <a:t>claimed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Indexation: adjustment of pensions during the retirement period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Wage/wage, wage/price, price/price  sensitivity of the replacement rate (or standard of living at retirement) to growth (GDP, labor productivity)  ‘social pact’: should retirees benefit from productivity gains?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Steering annuity-based PAYG systems: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Lots of levers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Discretion vs. automatic balance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Overall risk of longevity: to be dealt by using the contributory record to get full pension (indexing the contributory record to life expectancy – as done in the 2003 Law)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Annuity-based, point-based and NDC arrangements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6C5163-8798-4161-9AD4-3AA6D4637D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1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800" y="1533525"/>
            <a:ext cx="8141478" cy="4641644"/>
          </a:xfrm>
        </p:spPr>
        <p:txBody>
          <a:bodyPr/>
          <a:lstStyle/>
          <a:p>
            <a:r>
              <a:rPr lang="en-US" dirty="0" smtClean="0"/>
              <a:t>Point-based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Same story as annuity-based schemes but 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Valorisation</a:t>
            </a:r>
            <a:r>
              <a:rPr lang="en-US" dirty="0" smtClean="0">
                <a:sym typeface="Wingdings" panose="05000000000000000000" pitchFamily="2" charset="2"/>
              </a:rPr>
              <a:t> of points (</a:t>
            </a:r>
            <a:r>
              <a:rPr lang="en-US" dirty="0" err="1" smtClean="0">
                <a:sym typeface="Wingdings" panose="05000000000000000000" pitchFamily="2" charset="2"/>
              </a:rPr>
              <a:t>eg</a:t>
            </a:r>
            <a:r>
              <a:rPr lang="en-US" dirty="0" smtClean="0">
                <a:sym typeface="Wingdings" panose="05000000000000000000" pitchFamily="2" charset="2"/>
              </a:rPr>
              <a:t> Germany)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Indexation of pension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Steering point-based PAYG systems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Basically one lever (technical rate of return)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Discretion vs. automatic balance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Indexing the value of the point on life expectancy (or a demographic parameter such as population age structure)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NDC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Built-in longevity risk sharing (see Vincent </a:t>
            </a:r>
            <a:r>
              <a:rPr lang="en-US" dirty="0" err="1" smtClean="0">
                <a:sym typeface="Wingdings" panose="05000000000000000000" pitchFamily="2" charset="2"/>
              </a:rPr>
              <a:t>Touzé’s</a:t>
            </a:r>
            <a:r>
              <a:rPr lang="en-US" dirty="0" smtClean="0">
                <a:sym typeface="Wingdings" panose="05000000000000000000" pitchFamily="2" charset="2"/>
              </a:rPr>
              <a:t> presentation)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But deserves discretionary adjustments to deal with yearly deficits induced by poor economic growth (see Ole </a:t>
            </a:r>
            <a:r>
              <a:rPr lang="en-US" dirty="0" err="1" smtClean="0">
                <a:sym typeface="Wingdings" panose="05000000000000000000" pitchFamily="2" charset="2"/>
              </a:rPr>
              <a:t>Settergren’s</a:t>
            </a:r>
            <a:r>
              <a:rPr lang="en-US" dirty="0" smtClean="0">
                <a:sym typeface="Wingdings" panose="05000000000000000000" pitchFamily="2" charset="2"/>
              </a:rPr>
              <a:t> presentation)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Annuity-based, point-based and NDC arrangements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6C5163-8798-4161-9AD4-3AA6D4637D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2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800" y="1533525"/>
            <a:ext cx="8141478" cy="3929124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Should PAYG systems build reserves?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Hardly no reserves in France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Minimum and maximum in Germany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Reserves in Sweden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Reserves as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Very short term buffer (delays between contribution collection and pension installments)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Precautionary buffer (short term macroeconomic shocks)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Smoothing demographic cycles  not a question of longevity risk </a:t>
            </a:r>
            <a:r>
              <a:rPr lang="en-US" i="1" dirty="0" smtClean="0">
                <a:sym typeface="Wingdings" panose="05000000000000000000" pitchFamily="2" charset="2"/>
              </a:rPr>
              <a:t>per se </a:t>
            </a:r>
            <a:r>
              <a:rPr lang="en-US" dirty="0" smtClean="0">
                <a:sym typeface="Wingdings" panose="05000000000000000000" pitchFamily="2" charset="2"/>
              </a:rPr>
              <a:t>but a question of intergenerational risk smoothing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How about reserves in PAYG systems?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6C5163-8798-4161-9AD4-3AA6D4637D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1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focus on the French PAYG system</a:t>
            </a:r>
            <a:br>
              <a:rPr lang="en-US" dirty="0"/>
            </a:b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0" y="6565900"/>
            <a:ext cx="2133600" cy="168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6C5163-8798-4161-9AD4-3AA6D4637D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8733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Rv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PresentationCORv02</Template>
  <TotalTime>1447</TotalTime>
  <Words>1010</Words>
  <Application>Microsoft Office PowerPoint</Application>
  <PresentationFormat>Affichage à l'écran (4:3)</PresentationFormat>
  <Paragraphs>170</Paragraphs>
  <Slides>21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Aharoni</vt:lpstr>
      <vt:lpstr>Arial</vt:lpstr>
      <vt:lpstr>Calibri</vt:lpstr>
      <vt:lpstr>Times New Roman</vt:lpstr>
      <vt:lpstr>Wingdings</vt:lpstr>
      <vt:lpstr>PresentationCORv02</vt:lpstr>
      <vt:lpstr>1_Custom Design</vt:lpstr>
      <vt:lpstr>How parametric adjustments may reduce risks in a PAYG pension system?  The French case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 focus on the French PAYG system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 Thanks for your attention</vt:lpstr>
    </vt:vector>
  </TitlesOfParts>
  <Company>SPM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LE-GUIEL Anne-sophie</dc:creator>
  <cp:lastModifiedBy>Gemma Davies</cp:lastModifiedBy>
  <cp:revision>130</cp:revision>
  <dcterms:created xsi:type="dcterms:W3CDTF">2014-06-24T14:29:32Z</dcterms:created>
  <dcterms:modified xsi:type="dcterms:W3CDTF">2018-09-20T07:57:16Z</dcterms:modified>
</cp:coreProperties>
</file>