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6" r:id="rId2"/>
    <p:sldId id="463" r:id="rId3"/>
    <p:sldId id="462" r:id="rId4"/>
    <p:sldId id="464" r:id="rId5"/>
    <p:sldId id="299" r:id="rId6"/>
    <p:sldId id="345" r:id="rId7"/>
    <p:sldId id="460" r:id="rId8"/>
    <p:sldId id="312" r:id="rId9"/>
    <p:sldId id="331" r:id="rId10"/>
    <p:sldId id="330" r:id="rId11"/>
    <p:sldId id="461" r:id="rId12"/>
    <p:sldId id="342" r:id="rId13"/>
    <p:sldId id="346" r:id="rId14"/>
    <p:sldId id="347" r:id="rId15"/>
    <p:sldId id="348" r:id="rId16"/>
    <p:sldId id="349" r:id="rId17"/>
    <p:sldId id="351" r:id="rId18"/>
    <p:sldId id="352" r:id="rId19"/>
    <p:sldId id="350" r:id="rId20"/>
    <p:sldId id="343" r:id="rId21"/>
    <p:sldId id="344" r:id="rId22"/>
  </p:sldIdLst>
  <p:sldSz cx="9144000" cy="6858000" type="screen4x3"/>
  <p:notesSz cx="68119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EA5"/>
    <a:srgbClr val="133D6B"/>
    <a:srgbClr val="184E8A"/>
    <a:srgbClr val="4F81BD"/>
    <a:srgbClr val="CC3300"/>
    <a:srgbClr val="2F4BD3"/>
    <a:srgbClr val="1A09F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47" autoAdjust="0"/>
    <p:restoredTop sz="83414" autoAdjust="0"/>
  </p:normalViewPr>
  <p:slideViewPr>
    <p:cSldViewPr>
      <p:cViewPr varScale="1">
        <p:scale>
          <a:sx n="55" d="100"/>
          <a:sy n="55" d="100"/>
        </p:scale>
        <p:origin x="896"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Sheet2!$E$42</c:f>
              <c:strCache>
                <c:ptCount val="1"/>
                <c:pt idx="0">
                  <c:v>&lt;2011</c:v>
                </c:pt>
              </c:strCache>
            </c:strRef>
          </c:tx>
          <c:spPr>
            <a:solidFill>
              <a:schemeClr val="accent1"/>
            </a:solidFill>
            <a:ln>
              <a:noFill/>
            </a:ln>
            <a:effectLst/>
          </c:spPr>
          <c:invertIfNegative val="0"/>
          <c:cat>
            <c:strRef>
              <c:f>Sheet2!$D$43:$D$49</c:f>
              <c:strCache>
                <c:ptCount val="7"/>
                <c:pt idx="0">
                  <c:v>dead</c:v>
                </c:pt>
                <c:pt idx="1">
                  <c:v>Zombie</c:v>
                </c:pt>
                <c:pt idx="2">
                  <c:v>Exit</c:v>
                </c:pt>
                <c:pt idx="3">
                  <c:v>Established</c:v>
                </c:pt>
                <c:pt idx="4">
                  <c:v>Growth</c:v>
                </c:pt>
                <c:pt idx="5">
                  <c:v>Venture</c:v>
                </c:pt>
                <c:pt idx="6">
                  <c:v>Seed</c:v>
                </c:pt>
              </c:strCache>
            </c:strRef>
          </c:cat>
          <c:val>
            <c:numRef>
              <c:f>Sheet2!$E$43:$E$49</c:f>
              <c:numCache>
                <c:formatCode>General</c:formatCode>
                <c:ptCount val="7"/>
                <c:pt idx="0">
                  <c:v>35.299999999999997</c:v>
                </c:pt>
                <c:pt idx="1">
                  <c:v>3.9</c:v>
                </c:pt>
                <c:pt idx="2">
                  <c:v>11.8</c:v>
                </c:pt>
                <c:pt idx="3">
                  <c:v>2</c:v>
                </c:pt>
                <c:pt idx="4">
                  <c:v>15.7</c:v>
                </c:pt>
                <c:pt idx="5">
                  <c:v>23.5</c:v>
                </c:pt>
                <c:pt idx="6">
                  <c:v>7.8</c:v>
                </c:pt>
              </c:numCache>
            </c:numRef>
          </c:val>
          <c:extLst>
            <c:ext xmlns:c16="http://schemas.microsoft.com/office/drawing/2014/chart" uri="{C3380CC4-5D6E-409C-BE32-E72D297353CC}">
              <c16:uniqueId val="{00000000-3578-4EC7-8A7D-E9160FC1E1E2}"/>
            </c:ext>
          </c:extLst>
        </c:ser>
        <c:ser>
          <c:idx val="1"/>
          <c:order val="1"/>
          <c:tx>
            <c:strRef>
              <c:f>Sheet2!$F$42</c:f>
              <c:strCache>
                <c:ptCount val="1"/>
                <c:pt idx="0">
                  <c:v>2011-2015</c:v>
                </c:pt>
              </c:strCache>
            </c:strRef>
          </c:tx>
          <c:spPr>
            <a:solidFill>
              <a:schemeClr val="accent3"/>
            </a:solidFill>
            <a:ln>
              <a:noFill/>
            </a:ln>
            <a:effectLst/>
          </c:spPr>
          <c:invertIfNegative val="0"/>
          <c:cat>
            <c:strRef>
              <c:f>Sheet2!$D$43:$D$49</c:f>
              <c:strCache>
                <c:ptCount val="7"/>
                <c:pt idx="0">
                  <c:v>dead</c:v>
                </c:pt>
                <c:pt idx="1">
                  <c:v>Zombie</c:v>
                </c:pt>
                <c:pt idx="2">
                  <c:v>Exit</c:v>
                </c:pt>
                <c:pt idx="3">
                  <c:v>Established</c:v>
                </c:pt>
                <c:pt idx="4">
                  <c:v>Growth</c:v>
                </c:pt>
                <c:pt idx="5">
                  <c:v>Venture</c:v>
                </c:pt>
                <c:pt idx="6">
                  <c:v>Seed</c:v>
                </c:pt>
              </c:strCache>
            </c:strRef>
          </c:cat>
          <c:val>
            <c:numRef>
              <c:f>Sheet2!$F$43:$F$49</c:f>
              <c:numCache>
                <c:formatCode>General</c:formatCode>
                <c:ptCount val="7"/>
                <c:pt idx="0">
                  <c:v>30.1</c:v>
                </c:pt>
                <c:pt idx="1">
                  <c:v>5.5</c:v>
                </c:pt>
                <c:pt idx="2">
                  <c:v>4.2</c:v>
                </c:pt>
                <c:pt idx="3">
                  <c:v>0</c:v>
                </c:pt>
                <c:pt idx="4">
                  <c:v>4.2</c:v>
                </c:pt>
                <c:pt idx="5">
                  <c:v>23.8</c:v>
                </c:pt>
                <c:pt idx="6">
                  <c:v>32.6</c:v>
                </c:pt>
              </c:numCache>
            </c:numRef>
          </c:val>
          <c:extLst>
            <c:ext xmlns:c16="http://schemas.microsoft.com/office/drawing/2014/chart" uri="{C3380CC4-5D6E-409C-BE32-E72D297353CC}">
              <c16:uniqueId val="{00000001-3578-4EC7-8A7D-E9160FC1E1E2}"/>
            </c:ext>
          </c:extLst>
        </c:ser>
        <c:ser>
          <c:idx val="2"/>
          <c:order val="2"/>
          <c:tx>
            <c:strRef>
              <c:f>Sheet2!$G$42</c:f>
              <c:strCache>
                <c:ptCount val="1"/>
                <c:pt idx="0">
                  <c:v>2016-2020</c:v>
                </c:pt>
              </c:strCache>
            </c:strRef>
          </c:tx>
          <c:spPr>
            <a:solidFill>
              <a:schemeClr val="accent5"/>
            </a:solidFill>
            <a:ln>
              <a:noFill/>
            </a:ln>
            <a:effectLst/>
          </c:spPr>
          <c:invertIfNegative val="0"/>
          <c:cat>
            <c:strRef>
              <c:f>Sheet2!$D$43:$D$49</c:f>
              <c:strCache>
                <c:ptCount val="7"/>
                <c:pt idx="0">
                  <c:v>dead</c:v>
                </c:pt>
                <c:pt idx="1">
                  <c:v>Zombie</c:v>
                </c:pt>
                <c:pt idx="2">
                  <c:v>Exit</c:v>
                </c:pt>
                <c:pt idx="3">
                  <c:v>Established</c:v>
                </c:pt>
                <c:pt idx="4">
                  <c:v>Growth</c:v>
                </c:pt>
                <c:pt idx="5">
                  <c:v>Venture</c:v>
                </c:pt>
                <c:pt idx="6">
                  <c:v>Seed</c:v>
                </c:pt>
              </c:strCache>
            </c:strRef>
          </c:cat>
          <c:val>
            <c:numRef>
              <c:f>Sheet2!$G$43:$G$49</c:f>
              <c:numCache>
                <c:formatCode>General</c:formatCode>
                <c:ptCount val="7"/>
                <c:pt idx="0">
                  <c:v>7.7</c:v>
                </c:pt>
                <c:pt idx="1">
                  <c:v>4.5</c:v>
                </c:pt>
                <c:pt idx="2">
                  <c:v>0.5</c:v>
                </c:pt>
                <c:pt idx="3">
                  <c:v>0</c:v>
                </c:pt>
                <c:pt idx="4">
                  <c:v>0</c:v>
                </c:pt>
                <c:pt idx="5">
                  <c:v>10.5</c:v>
                </c:pt>
                <c:pt idx="6">
                  <c:v>76.8</c:v>
                </c:pt>
              </c:numCache>
            </c:numRef>
          </c:val>
          <c:extLst>
            <c:ext xmlns:c16="http://schemas.microsoft.com/office/drawing/2014/chart" uri="{C3380CC4-5D6E-409C-BE32-E72D297353CC}">
              <c16:uniqueId val="{00000002-3578-4EC7-8A7D-E9160FC1E1E2}"/>
            </c:ext>
          </c:extLst>
        </c:ser>
        <c:dLbls>
          <c:showLegendKey val="0"/>
          <c:showVal val="0"/>
          <c:showCatName val="0"/>
          <c:showSerName val="0"/>
          <c:showPercent val="0"/>
          <c:showBubbleSize val="0"/>
        </c:dLbls>
        <c:gapWidth val="150"/>
        <c:axId val="503397320"/>
        <c:axId val="503388136"/>
      </c:barChart>
      <c:catAx>
        <c:axId val="503397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3388136"/>
        <c:crosses val="autoZero"/>
        <c:auto val="1"/>
        <c:lblAlgn val="ctr"/>
        <c:lblOffset val="100"/>
        <c:noMultiLvlLbl val="0"/>
      </c:catAx>
      <c:valAx>
        <c:axId val="503388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33973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8F8BE1-0454-47D5-9925-B10DB4666A4E}" type="datetimeFigureOut">
              <a:rPr lang="en-US"/>
              <a:pPr>
                <a:defRPr/>
              </a:pPr>
              <a:t>9/5/2022</a:t>
            </a:fld>
            <a:endParaRPr lang="en-GB"/>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B03C76-6F59-4629-886F-0693157804F1}" type="slidenum">
              <a:rPr lang="en-GB"/>
              <a:pPr>
                <a:defRPr/>
              </a:pPr>
              <a:t>‹N°›</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9213" y="0"/>
            <a:ext cx="2951162"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62B670-FE1A-4DCD-A7D7-39502BB2635C}" type="datetimeFigureOut">
              <a:rPr lang="en-US"/>
              <a:pPr>
                <a:defRPr/>
              </a:pPr>
              <a:t>9/5/2022</a:t>
            </a:fld>
            <a:endParaRPr lang="en-GB"/>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22813"/>
            <a:ext cx="5449887" cy="44735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74BAD4-0952-4277-8B55-C82F02FD6208}"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 a longitudinal grounded qualitative approach</a:t>
            </a:r>
          </a:p>
          <a:p>
            <a:r>
              <a:rPr lang="en-US" dirty="0"/>
              <a:t>Department for Business, energy &amp; Industrial Strategy (BEIS): Clean Growth Fund (CGF); Energy Entrepreneurs Fund (EEF)</a:t>
            </a:r>
          </a:p>
          <a:p>
            <a:r>
              <a:rPr lang="en-US" dirty="0"/>
              <a:t>British Business Bank (BBB, formerly Capital for Enterprise): UK Innovation Investment Fund</a:t>
            </a:r>
          </a:p>
          <a:p>
            <a:r>
              <a:rPr lang="en-US" dirty="0"/>
              <a:t>Her Majesty’s Revenue &amp; Customs (HMRC): Seed/Enterprise Investment Scheme, Research &amp; Development tax credits</a:t>
            </a:r>
          </a:p>
          <a:p>
            <a:r>
              <a:rPr lang="en-US" dirty="0"/>
              <a:t>European Union (EU): European Regional Development Fund (ERDF)- funding to deprived English regions and devolved nations (Scotland, Wales, Northern Ireland): East of England Low Carbon Innovation Fund (LCIF)</a:t>
            </a:r>
            <a:endParaRPr lang="en-GB" dirty="0"/>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5</a:t>
            </a:fld>
            <a:endParaRPr lang="en-GB"/>
          </a:p>
        </p:txBody>
      </p:sp>
    </p:spTree>
    <p:extLst>
      <p:ext uri="{BB962C8B-B14F-4D97-AF65-F5344CB8AC3E}">
        <p14:creationId xmlns:p14="http://schemas.microsoft.com/office/powerpoint/2010/main" val="408595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Strategy:</a:t>
            </a:r>
            <a:r>
              <a:rPr lang="en-US" dirty="0"/>
              <a:t> Green growth short termism, insufficient early-stage Cleantech finance, no Roadmap for </a:t>
            </a:r>
            <a:r>
              <a:rPr lang="en-US" dirty="0" err="1"/>
              <a:t>Deeptech</a:t>
            </a:r>
            <a:r>
              <a:rPr lang="en-US" dirty="0"/>
              <a:t> investment</a:t>
            </a:r>
          </a:p>
          <a:p>
            <a:r>
              <a:rPr lang="en-US" b="1" dirty="0"/>
              <a:t>Instruments:</a:t>
            </a:r>
            <a:r>
              <a:rPr lang="en-US" dirty="0"/>
              <a:t> Conflicting policies and regulations, short term tax breaks, lack of regional Cleantech finance coverage, disconnect of agency </a:t>
            </a:r>
            <a:r>
              <a:rPr lang="en-US" dirty="0" err="1"/>
              <a:t>programmes</a:t>
            </a:r>
            <a:endParaRPr lang="en-US" dirty="0"/>
          </a:p>
          <a:p>
            <a:r>
              <a:rPr lang="en-US" b="1" dirty="0"/>
              <a:t>Inclusivity: </a:t>
            </a:r>
            <a:r>
              <a:rPr lang="en-US" dirty="0"/>
              <a:t>Patchy business support services locally/regionally, BBB not engaged in Climate Change or other agencies – lack of policy learning</a:t>
            </a:r>
          </a:p>
          <a:p>
            <a:endParaRPr lang="en-US" dirty="0"/>
          </a:p>
          <a:p>
            <a:endParaRPr lang="en-US" dirty="0"/>
          </a:p>
          <a:p>
            <a:r>
              <a:rPr lang="en-US" dirty="0"/>
              <a:t>Department for Environment, Food &amp; Rural Affairs (DEFRA)</a:t>
            </a:r>
          </a:p>
          <a:p>
            <a:r>
              <a:rPr lang="en-US" dirty="0"/>
              <a:t>*</a:t>
            </a:r>
            <a:r>
              <a:rPr lang="en-US" dirty="0" err="1"/>
              <a:t>Centres</a:t>
            </a:r>
            <a:r>
              <a:rPr lang="en-US" dirty="0"/>
              <a:t> des </a:t>
            </a:r>
            <a:r>
              <a:rPr lang="en-US" dirty="0" err="1"/>
              <a:t>Formalites</a:t>
            </a:r>
            <a:r>
              <a:rPr lang="en-US" dirty="0"/>
              <a:t> des Enterprises</a:t>
            </a:r>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14</a:t>
            </a:fld>
            <a:endParaRPr lang="en-GB"/>
          </a:p>
        </p:txBody>
      </p:sp>
    </p:spTree>
    <p:extLst>
      <p:ext uri="{BB962C8B-B14F-4D97-AF65-F5344CB8AC3E}">
        <p14:creationId xmlns:p14="http://schemas.microsoft.com/office/powerpoint/2010/main" val="4198260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Strategy:</a:t>
            </a:r>
            <a:r>
              <a:rPr lang="en-US" dirty="0"/>
              <a:t> Green growth short termism, insufficient early-stage Cleantech finance, no Roadmap for </a:t>
            </a:r>
            <a:r>
              <a:rPr lang="en-US" dirty="0" err="1"/>
              <a:t>Deeptech</a:t>
            </a:r>
            <a:r>
              <a:rPr lang="en-US" dirty="0"/>
              <a:t> investment</a:t>
            </a:r>
          </a:p>
          <a:p>
            <a:r>
              <a:rPr lang="en-US" b="1" dirty="0"/>
              <a:t>Instruments:</a:t>
            </a:r>
            <a:r>
              <a:rPr lang="en-US" dirty="0"/>
              <a:t> Conflicting policies and regulations, short term tax breaks, lack of regional Cleantech finance coverage, disconnect of agency </a:t>
            </a:r>
            <a:r>
              <a:rPr lang="en-US" dirty="0" err="1"/>
              <a:t>programmes</a:t>
            </a:r>
            <a:endParaRPr lang="en-US" dirty="0"/>
          </a:p>
          <a:p>
            <a:r>
              <a:rPr lang="en-US" b="1" dirty="0"/>
              <a:t>Inclusivity: </a:t>
            </a:r>
            <a:r>
              <a:rPr lang="en-US" dirty="0"/>
              <a:t>Patchy business support services locally/regionally, BBB not engaged in Climate Change or other agencies – lack of policy learning</a:t>
            </a:r>
          </a:p>
          <a:p>
            <a:endParaRPr lang="en-US" dirty="0"/>
          </a:p>
          <a:p>
            <a:endParaRPr lang="en-US" dirty="0"/>
          </a:p>
          <a:p>
            <a:r>
              <a:rPr lang="en-US" dirty="0"/>
              <a:t>Department for Environment, Food &amp; Rural Affairs (DEFRA)</a:t>
            </a:r>
          </a:p>
          <a:p>
            <a:r>
              <a:rPr lang="en-US" dirty="0"/>
              <a:t>*</a:t>
            </a:r>
            <a:r>
              <a:rPr lang="en-US" dirty="0" err="1"/>
              <a:t>Centres</a:t>
            </a:r>
            <a:r>
              <a:rPr lang="en-US" dirty="0"/>
              <a:t> des </a:t>
            </a:r>
            <a:r>
              <a:rPr lang="en-US" dirty="0" err="1"/>
              <a:t>Formalites</a:t>
            </a:r>
            <a:r>
              <a:rPr lang="en-US" dirty="0"/>
              <a:t> des Enterprises</a:t>
            </a:r>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15</a:t>
            </a:fld>
            <a:endParaRPr lang="en-GB"/>
          </a:p>
        </p:txBody>
      </p:sp>
    </p:spTree>
    <p:extLst>
      <p:ext uri="{BB962C8B-B14F-4D97-AF65-F5344CB8AC3E}">
        <p14:creationId xmlns:p14="http://schemas.microsoft.com/office/powerpoint/2010/main" val="208690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Strategy:</a:t>
            </a:r>
            <a:r>
              <a:rPr lang="en-US" dirty="0"/>
              <a:t> Green growth short termism, insufficient early-stage Cleantech finance, no Roadmap for </a:t>
            </a:r>
            <a:r>
              <a:rPr lang="en-US" dirty="0" err="1"/>
              <a:t>Deeptech</a:t>
            </a:r>
            <a:r>
              <a:rPr lang="en-US" dirty="0"/>
              <a:t> investment</a:t>
            </a:r>
          </a:p>
          <a:p>
            <a:r>
              <a:rPr lang="en-US" b="1" dirty="0"/>
              <a:t>Instruments:</a:t>
            </a:r>
            <a:r>
              <a:rPr lang="en-US" dirty="0"/>
              <a:t> Conflicting policies and regulations, short term tax breaks, lack of regional Cleantech finance coverage, disconnect of agency </a:t>
            </a:r>
            <a:r>
              <a:rPr lang="en-US" dirty="0" err="1"/>
              <a:t>programmes</a:t>
            </a:r>
            <a:endParaRPr lang="en-US" dirty="0"/>
          </a:p>
          <a:p>
            <a:r>
              <a:rPr lang="en-US" b="1" dirty="0"/>
              <a:t>Inclusivity: </a:t>
            </a:r>
            <a:r>
              <a:rPr lang="en-US" dirty="0"/>
              <a:t>Patchy business support services locally/regionally, BBB not engaged in Climate Change or other agencies – lack of policy learning</a:t>
            </a:r>
          </a:p>
          <a:p>
            <a:endParaRPr lang="en-US" dirty="0"/>
          </a:p>
          <a:p>
            <a:endParaRPr lang="en-US" dirty="0"/>
          </a:p>
          <a:p>
            <a:r>
              <a:rPr lang="en-US" dirty="0"/>
              <a:t>Department for Environment, Food &amp; Rural Affairs (DEFRA)</a:t>
            </a:r>
          </a:p>
          <a:p>
            <a:r>
              <a:rPr lang="en-US" dirty="0"/>
              <a:t>*</a:t>
            </a:r>
            <a:r>
              <a:rPr lang="en-US" dirty="0" err="1"/>
              <a:t>Centres</a:t>
            </a:r>
            <a:r>
              <a:rPr lang="en-US" dirty="0"/>
              <a:t> des </a:t>
            </a:r>
            <a:r>
              <a:rPr lang="en-US" dirty="0" err="1"/>
              <a:t>Formalites</a:t>
            </a:r>
            <a:r>
              <a:rPr lang="en-US" dirty="0"/>
              <a:t> des Enterprises</a:t>
            </a:r>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16</a:t>
            </a:fld>
            <a:endParaRPr lang="en-GB"/>
          </a:p>
        </p:txBody>
      </p:sp>
    </p:spTree>
    <p:extLst>
      <p:ext uri="{BB962C8B-B14F-4D97-AF65-F5344CB8AC3E}">
        <p14:creationId xmlns:p14="http://schemas.microsoft.com/office/powerpoint/2010/main" val="139259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Policy Recommendations</a:t>
            </a:r>
            <a:r>
              <a:rPr lang="en-US" dirty="0"/>
              <a:t>:</a:t>
            </a:r>
          </a:p>
          <a:p>
            <a:pPr marL="228600" indent="-228600">
              <a:buAutoNum type="arabicPeriod"/>
            </a:pPr>
            <a:r>
              <a:rPr lang="en-US" dirty="0"/>
              <a:t>Enshrine Climate and Biodiversity impact in all UK SME finance policy – requiring e.g. BBB to consider in all investments</a:t>
            </a:r>
          </a:p>
          <a:p>
            <a:pPr marL="228600" indent="-228600">
              <a:buAutoNum type="arabicPeriod"/>
            </a:pPr>
            <a:r>
              <a:rPr lang="en-US" dirty="0"/>
              <a:t>Develop clear Roadmap of UK Cleantech finance for a coherent inter agency response to developing a cohesive Cleantech finance escalator</a:t>
            </a:r>
          </a:p>
          <a:p>
            <a:pPr marL="228600" indent="-228600">
              <a:buAutoNum type="arabicPeriod"/>
            </a:pPr>
            <a:r>
              <a:rPr lang="en-US" dirty="0"/>
              <a:t>Green Finance Institute oversight of cleantech innovation finance, bringing together key early stage financing agencies</a:t>
            </a:r>
          </a:p>
          <a:p>
            <a:pPr marL="228600" indent="-228600">
              <a:buAutoNum type="arabicPeriod"/>
            </a:pPr>
            <a:r>
              <a:rPr lang="en-US" dirty="0"/>
              <a:t>Develop extended international collaborative </a:t>
            </a:r>
            <a:r>
              <a:rPr lang="en-US" dirty="0" err="1"/>
              <a:t>programmes</a:t>
            </a:r>
            <a:r>
              <a:rPr lang="en-US" dirty="0"/>
              <a:t> for early-stage innovation (extending work of UKIIF and IKCs)</a:t>
            </a:r>
          </a:p>
          <a:p>
            <a:pPr marL="228600" indent="-228600">
              <a:buAutoNum type="arabicPeriod"/>
            </a:pPr>
            <a:r>
              <a:rPr lang="en-US" dirty="0"/>
              <a:t>Improve UK regional and local policy cohesion and address Just Transition and Levelling up</a:t>
            </a:r>
          </a:p>
          <a:p>
            <a:pPr marL="228600" indent="-228600">
              <a:buAutoNum type="arabicPeriod"/>
            </a:pPr>
            <a:r>
              <a:rPr lang="en-US" dirty="0"/>
              <a:t>Ensure that there is inter and intra agency learning, with a key role for BBB as key knowledge bank for early stage SME innovation finance.</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17</a:t>
            </a:fld>
            <a:endParaRPr lang="en-GB"/>
          </a:p>
        </p:txBody>
      </p:sp>
    </p:spTree>
    <p:extLst>
      <p:ext uri="{BB962C8B-B14F-4D97-AF65-F5344CB8AC3E}">
        <p14:creationId xmlns:p14="http://schemas.microsoft.com/office/powerpoint/2010/main" val="216450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Policy Recommendations</a:t>
            </a:r>
            <a:r>
              <a:rPr lang="en-US" dirty="0"/>
              <a:t>:</a:t>
            </a:r>
          </a:p>
          <a:p>
            <a:pPr marL="228600" indent="-228600">
              <a:buAutoNum type="arabicPeriod"/>
            </a:pPr>
            <a:r>
              <a:rPr lang="en-US" dirty="0"/>
              <a:t>Enshrine Climate and Biodiversity impact in all UK SME finance policy – requiring e.g. BBB to consider in all investments</a:t>
            </a:r>
          </a:p>
          <a:p>
            <a:pPr marL="228600" indent="-228600">
              <a:buAutoNum type="arabicPeriod"/>
            </a:pPr>
            <a:r>
              <a:rPr lang="en-US" dirty="0"/>
              <a:t>Develop clear Roadmap of UK Cleantech finance for a coherent inter agency response to developing a cohesive Cleantech finance escalator</a:t>
            </a:r>
          </a:p>
          <a:p>
            <a:pPr marL="228600" indent="-228600">
              <a:buAutoNum type="arabicPeriod"/>
            </a:pPr>
            <a:r>
              <a:rPr lang="en-US" dirty="0"/>
              <a:t>Green Finance Institute oversight of cleantech innovation finance, bringing together key early stage financing agencies</a:t>
            </a:r>
          </a:p>
          <a:p>
            <a:pPr marL="228600" indent="-228600">
              <a:buAutoNum type="arabicPeriod"/>
            </a:pPr>
            <a:r>
              <a:rPr lang="en-US" dirty="0"/>
              <a:t>Develop extended international collaborative </a:t>
            </a:r>
            <a:r>
              <a:rPr lang="en-US" dirty="0" err="1"/>
              <a:t>programmes</a:t>
            </a:r>
            <a:r>
              <a:rPr lang="en-US" dirty="0"/>
              <a:t> for early-stage innovation (extending work of UKIIF and IKCs)</a:t>
            </a:r>
          </a:p>
          <a:p>
            <a:pPr marL="228600" indent="-228600">
              <a:buAutoNum type="arabicPeriod"/>
            </a:pPr>
            <a:r>
              <a:rPr lang="en-US" dirty="0"/>
              <a:t>Improve UK regional and local policy cohesion and address Just Transition and Levelling up</a:t>
            </a:r>
          </a:p>
          <a:p>
            <a:pPr marL="228600" indent="-228600">
              <a:buAutoNum type="arabicPeriod"/>
            </a:pPr>
            <a:r>
              <a:rPr lang="en-US" dirty="0"/>
              <a:t>Ensure that there is inter and intra agency learning, with a key role for BBB as key knowledge bank for early stage SME innovation finance.</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18</a:t>
            </a:fld>
            <a:endParaRPr lang="en-GB"/>
          </a:p>
        </p:txBody>
      </p:sp>
    </p:spTree>
    <p:extLst>
      <p:ext uri="{BB962C8B-B14F-4D97-AF65-F5344CB8AC3E}">
        <p14:creationId xmlns:p14="http://schemas.microsoft.com/office/powerpoint/2010/main" val="395211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Methodology – a longitudinal grounded qualitative approach</a:t>
            </a:r>
          </a:p>
          <a:p>
            <a:r>
              <a:rPr lang="en-US" dirty="0"/>
              <a:t>Department for Business, energy &amp; Industrial Strategy (BEIS): Clean Growth Fund (CGF); Energy Entrepreneurs Fund (EEF) – former DECC </a:t>
            </a:r>
            <a:r>
              <a:rPr lang="en-US" dirty="0" err="1"/>
              <a:t>programmes</a:t>
            </a:r>
            <a:r>
              <a:rPr lang="en-US" dirty="0"/>
              <a:t> (now all in BEIS)</a:t>
            </a:r>
          </a:p>
          <a:p>
            <a:r>
              <a:rPr lang="en-US" dirty="0"/>
              <a:t>British Business Bank (BBB, formerly Capital for Enterprise): UK Innovation Investment Fund</a:t>
            </a:r>
          </a:p>
          <a:p>
            <a:r>
              <a:rPr lang="en-US" dirty="0"/>
              <a:t>Her Majesty’s Revenue &amp; Customs (HMRC): Seed/Enterprise Investment Scheme, Research &amp; Development tax credits</a:t>
            </a:r>
          </a:p>
          <a:p>
            <a:r>
              <a:rPr lang="en-US" dirty="0"/>
              <a:t>European Union (EU): European Regional Development Fund (ERDF)- funding to deprived English regions and devolved nations (Scotland, Wales, Northern Ireland): East of England Low Carbon Innovation Fund (LCIF)</a:t>
            </a:r>
          </a:p>
          <a:p>
            <a:r>
              <a:rPr lang="en-US" dirty="0"/>
              <a:t>DEFRA – 2021 £10m Natural Environment Investment Readiness Fund (grants up to £100k to develop nature projects) – also £30m Big Nature Impact Fund for innovative natural environment projects</a:t>
            </a:r>
          </a:p>
          <a:p>
            <a:r>
              <a:rPr lang="en-US" dirty="0"/>
              <a:t>SPFs – relatively little known about – will be phased in as ERDF withdraws over next year….</a:t>
            </a:r>
            <a:endParaRPr lang="en-GB" dirty="0"/>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6</a:t>
            </a:fld>
            <a:endParaRPr lang="en-GB"/>
          </a:p>
        </p:txBody>
      </p:sp>
    </p:spTree>
    <p:extLst>
      <p:ext uri="{BB962C8B-B14F-4D97-AF65-F5344CB8AC3E}">
        <p14:creationId xmlns:p14="http://schemas.microsoft.com/office/powerpoint/2010/main" val="270371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Pre 2011 established and invested 35% dead – only 12% exited! – some are still in seed stage!</a:t>
            </a:r>
          </a:p>
          <a:p>
            <a:r>
              <a:rPr lang="de-DE" dirty="0"/>
              <a:t>After more than 4 years established circa 40% are still in seed stage</a:t>
            </a:r>
          </a:p>
          <a:p>
            <a:r>
              <a:rPr lang="de-DE" b="1" dirty="0"/>
              <a:t>Given the even Zombie static business cases across all stages, we can estimate at least a £200m funding gap for viable cases in system (excluding pre formal equity not tracked in UK)</a:t>
            </a:r>
          </a:p>
        </p:txBody>
      </p:sp>
      <p:sp>
        <p:nvSpPr>
          <p:cNvPr id="4" name="Slide Number Placeholder 3"/>
          <p:cNvSpPr>
            <a:spLocks noGrp="1"/>
          </p:cNvSpPr>
          <p:nvPr>
            <p:ph type="sldNum" sz="quarter" idx="5"/>
          </p:nvPr>
        </p:nvSpPr>
        <p:spPr/>
        <p:txBody>
          <a:bodyPr/>
          <a:lstStyle/>
          <a:p>
            <a:fld id="{838CA478-3779-C941-8644-87FAE9A2691D}" type="slidenum">
              <a:rPr lang="en-US" smtClean="0"/>
              <a:t>7</a:t>
            </a:fld>
            <a:endParaRPr lang="en-US" dirty="0"/>
          </a:p>
        </p:txBody>
      </p:sp>
    </p:spTree>
    <p:extLst>
      <p:ext uri="{BB962C8B-B14F-4D97-AF65-F5344CB8AC3E}">
        <p14:creationId xmlns:p14="http://schemas.microsoft.com/office/powerpoint/2010/main" val="593988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B050"/>
                </a:solidFill>
              </a:rPr>
              <a:t>Green</a:t>
            </a:r>
            <a:r>
              <a:rPr lang="en-US" dirty="0"/>
              <a:t> marks government cleantech/low carbon oriented funding – some are partial</a:t>
            </a:r>
          </a:p>
          <a:p>
            <a:r>
              <a:rPr lang="en-US" dirty="0"/>
              <a:t>Yellow marks other major government </a:t>
            </a:r>
            <a:r>
              <a:rPr lang="en-US" dirty="0" err="1"/>
              <a:t>programmes</a:t>
            </a:r>
            <a:r>
              <a:rPr lang="en-US" dirty="0"/>
              <a:t> in this space </a:t>
            </a:r>
          </a:p>
          <a:p>
            <a:r>
              <a:rPr lang="en-US" dirty="0"/>
              <a:t>Note UKIIF no longer funded and fully invested (no reports on fund performance in public domain, but EIF were satisfied!)</a:t>
            </a:r>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8</a:t>
            </a:fld>
            <a:endParaRPr lang="en-GB"/>
          </a:p>
        </p:txBody>
      </p:sp>
    </p:spTree>
    <p:extLst>
      <p:ext uri="{BB962C8B-B14F-4D97-AF65-F5344CB8AC3E}">
        <p14:creationId xmlns:p14="http://schemas.microsoft.com/office/powerpoint/2010/main" val="38640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UK’s fastest growing independent green business</a:t>
            </a:r>
          </a:p>
        </p:txBody>
      </p:sp>
      <p:sp>
        <p:nvSpPr>
          <p:cNvPr id="4" name="Slide Number Placeholder 3"/>
          <p:cNvSpPr>
            <a:spLocks noGrp="1"/>
          </p:cNvSpPr>
          <p:nvPr>
            <p:ph type="sldNum" sz="quarter" idx="10"/>
          </p:nvPr>
        </p:nvSpPr>
        <p:spPr/>
        <p:txBody>
          <a:bodyPr/>
          <a:lstStyle/>
          <a:p>
            <a:fld id="{838CA478-3779-C941-8644-87FAE9A2691D}" type="slidenum">
              <a:rPr lang="en-US" smtClean="0"/>
              <a:t>9</a:t>
            </a:fld>
            <a:endParaRPr lang="en-US"/>
          </a:p>
        </p:txBody>
      </p:sp>
    </p:spTree>
    <p:extLst>
      <p:ext uri="{BB962C8B-B14F-4D97-AF65-F5344CB8AC3E}">
        <p14:creationId xmlns:p14="http://schemas.microsoft.com/office/powerpoint/2010/main" val="209286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CA478-3779-C941-8644-87FAE9A2691D}" type="slidenum">
              <a:rPr lang="en-US" smtClean="0"/>
              <a:t>10</a:t>
            </a:fld>
            <a:endParaRPr lang="en-US"/>
          </a:p>
        </p:txBody>
      </p:sp>
    </p:spTree>
    <p:extLst>
      <p:ext uri="{BB962C8B-B14F-4D97-AF65-F5344CB8AC3E}">
        <p14:creationId xmlns:p14="http://schemas.microsoft.com/office/powerpoint/2010/main" val="140023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Strategy:</a:t>
            </a:r>
            <a:r>
              <a:rPr lang="en-US" dirty="0"/>
              <a:t> Green growth short termism, insufficient early-stage Cleantech finance, no Roadmap for </a:t>
            </a:r>
            <a:r>
              <a:rPr lang="en-US" dirty="0" err="1"/>
              <a:t>Deeptech</a:t>
            </a:r>
            <a:r>
              <a:rPr lang="en-US" dirty="0"/>
              <a:t> investment</a:t>
            </a:r>
          </a:p>
          <a:p>
            <a:r>
              <a:rPr lang="en-US" b="1" dirty="0"/>
              <a:t>Instruments:</a:t>
            </a:r>
            <a:r>
              <a:rPr lang="en-US" dirty="0"/>
              <a:t> Conflicting policies and regulations, short term tax breaks, lack of regional Cleantech finance coverage, disconnect of agency </a:t>
            </a:r>
            <a:r>
              <a:rPr lang="en-US" dirty="0" err="1"/>
              <a:t>programmes</a:t>
            </a:r>
            <a:endParaRPr lang="en-US" dirty="0"/>
          </a:p>
          <a:p>
            <a:r>
              <a:rPr lang="en-US" b="1" dirty="0"/>
              <a:t>Inclusivity: </a:t>
            </a:r>
            <a:r>
              <a:rPr lang="en-US" dirty="0"/>
              <a:t>Patchy business support services locally/regionally, BBB not engaged in Climate Change or other agencies – lack of policy learning</a:t>
            </a:r>
          </a:p>
          <a:p>
            <a:endParaRPr lang="en-US" dirty="0"/>
          </a:p>
          <a:p>
            <a:r>
              <a:rPr lang="en-US" dirty="0" err="1"/>
              <a:t>Beauhurst</a:t>
            </a:r>
            <a:r>
              <a:rPr lang="en-US" dirty="0"/>
              <a:t> data shows Cleantech have high external equity funding requirements: first seed round avg £659k; first Venture round average £2.242m</a:t>
            </a:r>
          </a:p>
          <a:p>
            <a:endParaRPr lang="en-US" dirty="0"/>
          </a:p>
          <a:p>
            <a:r>
              <a:rPr lang="en-US" dirty="0"/>
              <a:t>Department for Environment, Food &amp; Rural Affairs (DEFRA)</a:t>
            </a:r>
          </a:p>
          <a:p>
            <a:r>
              <a:rPr lang="en-US" dirty="0"/>
              <a:t>*</a:t>
            </a:r>
            <a:r>
              <a:rPr lang="en-US" dirty="0" err="1"/>
              <a:t>Centres</a:t>
            </a:r>
            <a:r>
              <a:rPr lang="en-US" dirty="0"/>
              <a:t> des </a:t>
            </a:r>
            <a:r>
              <a:rPr lang="en-US" dirty="0" err="1"/>
              <a:t>Formalites</a:t>
            </a:r>
            <a:r>
              <a:rPr lang="en-US" dirty="0"/>
              <a:t> des Enterprises</a:t>
            </a:r>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11</a:t>
            </a:fld>
            <a:endParaRPr lang="en-GB"/>
          </a:p>
        </p:txBody>
      </p:sp>
    </p:spTree>
    <p:extLst>
      <p:ext uri="{BB962C8B-B14F-4D97-AF65-F5344CB8AC3E}">
        <p14:creationId xmlns:p14="http://schemas.microsoft.com/office/powerpoint/2010/main" val="844385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Strategy:</a:t>
            </a:r>
            <a:r>
              <a:rPr lang="en-US" dirty="0"/>
              <a:t> Green growth short termism, insufficient early-stage Cleantech finance, no Roadmap for </a:t>
            </a:r>
            <a:r>
              <a:rPr lang="en-US" dirty="0" err="1"/>
              <a:t>Deeptech</a:t>
            </a:r>
            <a:r>
              <a:rPr lang="en-US" dirty="0"/>
              <a:t> investment</a:t>
            </a:r>
          </a:p>
          <a:p>
            <a:r>
              <a:rPr lang="en-US" b="1" dirty="0"/>
              <a:t>Instruments:</a:t>
            </a:r>
            <a:r>
              <a:rPr lang="en-US" dirty="0"/>
              <a:t> Conflicting policies and regulations, short term tax breaks, lack of regional Cleantech finance coverage, disconnect of agency </a:t>
            </a:r>
            <a:r>
              <a:rPr lang="en-US" dirty="0" err="1"/>
              <a:t>programmes</a:t>
            </a:r>
            <a:endParaRPr lang="en-US" dirty="0"/>
          </a:p>
          <a:p>
            <a:r>
              <a:rPr lang="en-US" b="1" dirty="0"/>
              <a:t>Inclusivity: </a:t>
            </a:r>
            <a:r>
              <a:rPr lang="en-US" dirty="0"/>
              <a:t>Patchy business support services locally/regionally, BBB not engaged in Climate Change or other agencies – lack of policy learning</a:t>
            </a:r>
          </a:p>
          <a:p>
            <a:endParaRPr lang="en-US" dirty="0"/>
          </a:p>
          <a:p>
            <a:endParaRPr lang="en-US" dirty="0"/>
          </a:p>
          <a:p>
            <a:r>
              <a:rPr lang="en-US" dirty="0"/>
              <a:t>Department for Environment, Food &amp; Rural Affairs (DEFRA)</a:t>
            </a:r>
          </a:p>
          <a:p>
            <a:r>
              <a:rPr lang="en-US" dirty="0"/>
              <a:t>*</a:t>
            </a:r>
            <a:r>
              <a:rPr lang="en-US" dirty="0" err="1"/>
              <a:t>Centres</a:t>
            </a:r>
            <a:r>
              <a:rPr lang="en-US" dirty="0"/>
              <a:t> des </a:t>
            </a:r>
            <a:r>
              <a:rPr lang="en-US" dirty="0" err="1"/>
              <a:t>Formalites</a:t>
            </a:r>
            <a:r>
              <a:rPr lang="en-US" dirty="0"/>
              <a:t> des Enterprises</a:t>
            </a:r>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12</a:t>
            </a:fld>
            <a:endParaRPr lang="en-GB"/>
          </a:p>
        </p:txBody>
      </p:sp>
    </p:spTree>
    <p:extLst>
      <p:ext uri="{BB962C8B-B14F-4D97-AF65-F5344CB8AC3E}">
        <p14:creationId xmlns:p14="http://schemas.microsoft.com/office/powerpoint/2010/main" val="362870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Strategy:</a:t>
            </a:r>
            <a:r>
              <a:rPr lang="en-US" dirty="0"/>
              <a:t> Green growth short termism, insufficient early-stage Cleantech finance, no Roadmap for </a:t>
            </a:r>
            <a:r>
              <a:rPr lang="en-US" dirty="0" err="1"/>
              <a:t>Deeptech</a:t>
            </a:r>
            <a:r>
              <a:rPr lang="en-US" dirty="0"/>
              <a:t> investment</a:t>
            </a:r>
          </a:p>
          <a:p>
            <a:r>
              <a:rPr lang="en-US" b="1" dirty="0"/>
              <a:t>Instruments:</a:t>
            </a:r>
            <a:r>
              <a:rPr lang="en-US" dirty="0"/>
              <a:t> Conflicting policies and regulations, short term tax breaks, lack of regional Cleantech finance coverage, disconnect of agency </a:t>
            </a:r>
            <a:r>
              <a:rPr lang="en-US" dirty="0" err="1"/>
              <a:t>programmes</a:t>
            </a:r>
            <a:endParaRPr lang="en-US" dirty="0"/>
          </a:p>
          <a:p>
            <a:r>
              <a:rPr lang="en-US" b="1" dirty="0"/>
              <a:t>Inclusivity: </a:t>
            </a:r>
            <a:r>
              <a:rPr lang="en-US" dirty="0"/>
              <a:t>Patchy business support services locally/regionally, BBB not engaged in Climate Change or other agencies – lack of policy learning</a:t>
            </a:r>
          </a:p>
          <a:p>
            <a:endParaRPr lang="en-US" dirty="0"/>
          </a:p>
          <a:p>
            <a:r>
              <a:rPr lang="en-US" dirty="0"/>
              <a:t>BBB slow to engage with climate and equality/diversity/inclusivity – now alerting and </a:t>
            </a:r>
            <a:r>
              <a:rPr lang="en-US" dirty="0" err="1"/>
              <a:t>retroffitting</a:t>
            </a:r>
            <a:r>
              <a:rPr lang="en-US" dirty="0"/>
              <a:t>  - after COP26</a:t>
            </a:r>
          </a:p>
          <a:p>
            <a:endParaRPr lang="en-US" dirty="0"/>
          </a:p>
          <a:p>
            <a:r>
              <a:rPr lang="en-US" dirty="0"/>
              <a:t>Department for Environment, Food &amp; Rural Affairs (DEFRA)</a:t>
            </a:r>
          </a:p>
          <a:p>
            <a:r>
              <a:rPr lang="en-US" dirty="0"/>
              <a:t>*</a:t>
            </a:r>
            <a:r>
              <a:rPr lang="en-US" dirty="0" err="1"/>
              <a:t>Centres</a:t>
            </a:r>
            <a:r>
              <a:rPr lang="en-US" dirty="0"/>
              <a:t> des </a:t>
            </a:r>
            <a:r>
              <a:rPr lang="en-US" dirty="0" err="1"/>
              <a:t>Formalites</a:t>
            </a:r>
            <a:r>
              <a:rPr lang="en-US" dirty="0"/>
              <a:t> des Enterprises</a:t>
            </a:r>
          </a:p>
        </p:txBody>
      </p:sp>
      <p:sp>
        <p:nvSpPr>
          <p:cNvPr id="4" name="Slide Number Placeholder 3"/>
          <p:cNvSpPr>
            <a:spLocks noGrp="1"/>
          </p:cNvSpPr>
          <p:nvPr>
            <p:ph type="sldNum" sz="quarter" idx="5"/>
          </p:nvPr>
        </p:nvSpPr>
        <p:spPr/>
        <p:txBody>
          <a:bodyPr/>
          <a:lstStyle/>
          <a:p>
            <a:pPr>
              <a:defRPr/>
            </a:pPr>
            <a:fld id="{8474BAD4-0952-4277-8B55-C82F02FD6208}" type="slidenum">
              <a:rPr lang="en-GB" smtClean="0"/>
              <a:pPr>
                <a:defRPr/>
              </a:pPr>
              <a:t>13</a:t>
            </a:fld>
            <a:endParaRPr lang="en-GB"/>
          </a:p>
        </p:txBody>
      </p:sp>
    </p:spTree>
    <p:extLst>
      <p:ext uri="{BB962C8B-B14F-4D97-AF65-F5344CB8AC3E}">
        <p14:creationId xmlns:p14="http://schemas.microsoft.com/office/powerpoint/2010/main" val="168238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3FE4617-67DF-4175-897C-DD7161581F78}" type="datetimeFigureOut">
              <a:rPr lang="en-US"/>
              <a:pPr>
                <a:defRPr/>
              </a:pPr>
              <a:t>9/5/2022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8F96B4-1A3B-4C46-ADD7-B9897813858E}"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B58AE812-7309-4938-A835-B6588EE1E8C3}" type="datetimeFigureOut">
              <a:rPr lang="en-US"/>
              <a:pPr>
                <a:defRPr/>
              </a:pPr>
              <a:t>9/5/2022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B2FAB11-23C9-4903-932B-D06F622AD817}"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2AA42A5-4F14-4BFF-AA40-2613DDB0A634}" type="datetimeFigureOut">
              <a:rPr lang="en-US"/>
              <a:pPr>
                <a:defRPr/>
              </a:pPr>
              <a:t>9/5/2022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057725D-75D5-419D-8D74-A4A1956EDD95}"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D2759D4D-7B11-41C7-9968-F440E57DDA0F}" type="datetimeFigureOut">
              <a:rPr lang="en-US"/>
              <a:pPr>
                <a:defRPr/>
              </a:pPr>
              <a:t>9/5/2022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9E79501-5D5C-46FB-BC86-0FC4810FA18C}" type="slidenum">
              <a:rPr lang="en-GB"/>
              <a:pPr>
                <a:defRPr/>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645F1968-EBFE-4126-BA20-1A8926F45022}" type="datetimeFigureOut">
              <a:rPr lang="en-US"/>
              <a:pPr>
                <a:defRPr/>
              </a:pPr>
              <a:t>9/5/2022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1EA1FD-529A-466E-AEEA-AC5E9EDCEE56}"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5D75987-82E7-455F-9E6D-FA77D8F5A017}" type="datetimeFigureOut">
              <a:rPr lang="en-US"/>
              <a:pPr>
                <a:defRPr/>
              </a:pPr>
              <a:t>9/5/2022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ECBF402-5F4B-44A8-8E2A-81F46FF08D19}"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AFCADD2F-C14C-4650-A845-F1C0F7A43588}" type="datetimeFigureOut">
              <a:rPr lang="en-US"/>
              <a:pPr>
                <a:defRPr/>
              </a:pPr>
              <a:t>9/5/2022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276F45C-A41B-4909-BEC7-631526DBAB0D}" type="slidenum">
              <a:rPr lang="en-GB"/>
              <a:pPr>
                <a:defRPr/>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39EA7C3-0CDE-4B9D-B5B0-0E2F9CFF45D0}" type="datetimeFigureOut">
              <a:rPr lang="en-US"/>
              <a:pPr>
                <a:defRPr/>
              </a:pPr>
              <a:t>9/5/2022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6A1415B-9EA4-435B-818A-33FDF9185D8E}" type="slidenum">
              <a:rPr lang="en-GB"/>
              <a:pPr>
                <a:defRPr/>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8887CC8-7D1F-4162-A64E-2C0E8D7C879E}" type="datetimeFigureOut">
              <a:rPr lang="en-US"/>
              <a:pPr>
                <a:defRPr/>
              </a:pPr>
              <a:t>9/5/2022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A20A5E0-A094-405A-B324-9066151FC111}"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E567B5C-FF2A-4CD1-A71A-B26D1DC815C5}" type="datetimeFigureOut">
              <a:rPr lang="en-US"/>
              <a:pPr>
                <a:defRPr/>
              </a:pPr>
              <a:t>9/5/2022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F0855260-4BCD-457A-822F-08E3270A43BB}"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DBC37D-2A67-477D-9E5E-8EFCE209D57C}" type="datetimeFigureOut">
              <a:rPr lang="en-US"/>
              <a:pPr>
                <a:defRPr/>
              </a:pPr>
              <a:t>9/5/2022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B146F0-B06D-478C-BB08-687AF386362B}"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22ED241-70C8-4270-92A1-B652C9F76564}" type="datetimeFigureOut">
              <a:rPr lang="en-US"/>
              <a:pPr>
                <a:defRPr/>
              </a:pPr>
              <a:t>9/5/2022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1698BC9-0660-4674-BA2D-FE6222E284EC}"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14E1D5-7DC0-4422-B2BD-0E974F3EFEBA}" type="datetimeFigureOut">
              <a:rPr lang="en-US"/>
              <a:pPr>
                <a:defRPr/>
              </a:pPr>
              <a:t>9/5/2022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373BBA0-81EC-4DD6-9D5E-6E738DE9FB9D}" type="slidenum">
              <a:rPr lang="en-GB"/>
              <a:pPr>
                <a:defRPr/>
              </a:pPr>
              <a:t>‹N°›</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wen@mdx.ac.uk"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roductivityinsightsnetwork.co.uk/app/uploads/2020/10/PIN-DRAFT-FINAL-Report-30-09-2020-RO-TH-1.pdf"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mdx.ac.uk/our-research/centres/greenfin-reserach-hub/sme-financing-for-biodiversity-building-nature-measurement-and-impacts-into-sme-financing-sme-finbio" TargetMode="External"/><Relationship Id="rId2" Type="http://schemas.openxmlformats.org/officeDocument/2006/relationships/hyperlink" Target="https://www.mdx.ac.uk/our-research/centres/greenfin-reserach-hub" TargetMode="External"/><Relationship Id="rId1" Type="http://schemas.openxmlformats.org/officeDocument/2006/relationships/slideLayout" Target="../slideLayouts/slideLayout7.xml"/><Relationship Id="rId4" Type="http://schemas.openxmlformats.org/officeDocument/2006/relationships/hyperlink" Target="mailto:r.owen@mdx.ac.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539750" y="2040897"/>
            <a:ext cx="7920038" cy="2176905"/>
          </a:xfrm>
        </p:spPr>
        <p:txBody>
          <a:bodyPr/>
          <a:lstStyle/>
          <a:p>
            <a:pPr eaLnBrk="1" hangingPunct="1"/>
            <a:r>
              <a:rPr lang="en-GB" sz="3200" b="1" dirty="0"/>
              <a:t>Seeding </a:t>
            </a:r>
            <a:r>
              <a:rPr lang="en-US" sz="3200" b="1" dirty="0">
                <a:effectLst/>
                <a:latin typeface="Calibri" panose="020F0502020204030204" pitchFamily="34" charset="0"/>
                <a:ea typeface="Calibri" panose="020F0502020204030204" pitchFamily="34" charset="0"/>
                <a:cs typeface="Times New Roman" panose="02020603050405020304" pitchFamily="18" charset="0"/>
              </a:rPr>
              <a:t>Green Innovation: Lessons for SME Finance Policy and Practice from the UK Experience</a:t>
            </a:r>
            <a:br>
              <a:rPr lang="en-US" dirty="0"/>
            </a:br>
            <a:r>
              <a:rPr lang="en-GB" dirty="0"/>
              <a:t> </a:t>
            </a:r>
          </a:p>
        </p:txBody>
      </p:sp>
      <p:grpSp>
        <p:nvGrpSpPr>
          <p:cNvPr id="16386" name="Group 3"/>
          <p:cNvGrpSpPr>
            <a:grpSpLocks/>
          </p:cNvGrpSpPr>
          <p:nvPr/>
        </p:nvGrpSpPr>
        <p:grpSpPr bwMode="auto">
          <a:xfrm>
            <a:off x="0" y="357188"/>
            <a:ext cx="2505075" cy="1309687"/>
            <a:chOff x="3024" y="3484"/>
            <a:chExt cx="1690" cy="826"/>
          </a:xfrm>
        </p:grpSpPr>
        <p:sp>
          <p:nvSpPr>
            <p:cNvPr id="16390" name="Text Box 4"/>
            <p:cNvSpPr txBox="1">
              <a:spLocks noChangeArrowheads="1"/>
            </p:cNvSpPr>
            <p:nvPr/>
          </p:nvSpPr>
          <p:spPr bwMode="auto">
            <a:xfrm>
              <a:off x="3024" y="3484"/>
              <a:ext cx="768" cy="826"/>
            </a:xfrm>
            <a:prstGeom prst="rect">
              <a:avLst/>
            </a:prstGeom>
            <a:noFill/>
            <a:ln w="12700">
              <a:noFill/>
              <a:miter lim="800000"/>
              <a:headEnd/>
              <a:tailEnd/>
            </a:ln>
          </p:spPr>
          <p:txBody>
            <a:bodyPr>
              <a:spAutoFit/>
            </a:bodyPr>
            <a:lstStyle/>
            <a:p>
              <a:pPr eaLnBrk="0" hangingPunct="0">
                <a:spcBef>
                  <a:spcPct val="50000"/>
                </a:spcBef>
              </a:pPr>
              <a:endParaRPr lang="en-GB" sz="8000">
                <a:latin typeface="Times New Roman" pitchFamily="18" charset="0"/>
              </a:endParaRPr>
            </a:p>
          </p:txBody>
        </p:sp>
        <p:sp>
          <p:nvSpPr>
            <p:cNvPr id="16391" name="WordArt 5"/>
            <p:cNvSpPr>
              <a:spLocks noChangeArrowheads="1" noChangeShapeType="1" noTextEdit="1"/>
            </p:cNvSpPr>
            <p:nvPr/>
          </p:nvSpPr>
          <p:spPr bwMode="auto">
            <a:xfrm>
              <a:off x="3843" y="3634"/>
              <a:ext cx="871" cy="451"/>
            </a:xfrm>
            <a:prstGeom prst="rect">
              <a:avLst/>
            </a:prstGeom>
          </p:spPr>
          <p:txBody>
            <a:bodyPr wrap="none" fromWordArt="1">
              <a:prstTxWarp prst="textPlain">
                <a:avLst>
                  <a:gd name="adj" fmla="val 50000"/>
                </a:avLst>
              </a:prstTxWarp>
            </a:bodyPr>
            <a:lstStyle/>
            <a:p>
              <a:pPr algn="ctr"/>
              <a:endParaRPr lang="en-US" sz="2400" kern="10">
                <a:ln w="9525">
                  <a:solidFill>
                    <a:schemeClr val="tx1"/>
                  </a:solidFill>
                  <a:round/>
                  <a:headEnd/>
                  <a:tailEnd/>
                </a:ln>
                <a:solidFill>
                  <a:srgbClr val="0000FF"/>
                </a:solidFill>
                <a:latin typeface="Arial Black"/>
              </a:endParaRPr>
            </a:p>
          </p:txBody>
        </p:sp>
        <p:sp>
          <p:nvSpPr>
            <p:cNvPr id="16392" name="Text Box 6"/>
            <p:cNvSpPr txBox="1">
              <a:spLocks noChangeArrowheads="1"/>
            </p:cNvSpPr>
            <p:nvPr/>
          </p:nvSpPr>
          <p:spPr bwMode="auto">
            <a:xfrm>
              <a:off x="3744" y="3964"/>
              <a:ext cx="116" cy="192"/>
            </a:xfrm>
            <a:prstGeom prst="rect">
              <a:avLst/>
            </a:prstGeom>
            <a:noFill/>
            <a:ln w="12700">
              <a:noFill/>
              <a:miter lim="800000"/>
              <a:headEnd/>
              <a:tailEnd/>
            </a:ln>
          </p:spPr>
          <p:txBody>
            <a:bodyPr wrap="none">
              <a:spAutoFit/>
            </a:bodyPr>
            <a:lstStyle/>
            <a:p>
              <a:pPr eaLnBrk="0" hangingPunct="0"/>
              <a:endParaRPr lang="en-GB" sz="1400">
                <a:latin typeface="Times New Roman" pitchFamily="18" charset="0"/>
              </a:endParaRPr>
            </a:p>
          </p:txBody>
        </p:sp>
      </p:grpSp>
      <p:sp>
        <p:nvSpPr>
          <p:cNvPr id="16387" name="Rectangle 7"/>
          <p:cNvSpPr>
            <a:spLocks noChangeArrowheads="1"/>
          </p:cNvSpPr>
          <p:nvPr/>
        </p:nvSpPr>
        <p:spPr bwMode="auto">
          <a:xfrm>
            <a:off x="539750" y="3717032"/>
            <a:ext cx="7848600" cy="2640904"/>
          </a:xfrm>
          <a:prstGeom prst="rect">
            <a:avLst/>
          </a:prstGeom>
          <a:noFill/>
          <a:ln w="9525">
            <a:noFill/>
            <a:miter lim="800000"/>
            <a:headEnd/>
            <a:tailEnd/>
          </a:ln>
        </p:spPr>
        <p:txBody>
          <a:bodyPr/>
          <a:lstStyle/>
          <a:p>
            <a:pPr algn="ctr">
              <a:spcBef>
                <a:spcPct val="20000"/>
              </a:spcBef>
              <a:buClr>
                <a:srgbClr val="FF3300"/>
              </a:buClr>
              <a:buFont typeface="Wingdings" pitchFamily="2" charset="2"/>
              <a:buNone/>
            </a:pPr>
            <a:r>
              <a:rPr lang="en-GB" altLang="zh-CN" sz="1600" b="1" dirty="0"/>
              <a:t>Presentation to University of Angers, 8</a:t>
            </a:r>
            <a:r>
              <a:rPr lang="en-GB" altLang="zh-CN" sz="1600" b="1" baseline="30000" dirty="0"/>
              <a:t>th</a:t>
            </a:r>
            <a:r>
              <a:rPr lang="en-GB" altLang="zh-CN" sz="1600" b="1" dirty="0"/>
              <a:t> September, 2022</a:t>
            </a:r>
          </a:p>
          <a:p>
            <a:pPr algn="ctr">
              <a:spcBef>
                <a:spcPct val="20000"/>
              </a:spcBef>
              <a:buClr>
                <a:srgbClr val="FF3300"/>
              </a:buClr>
              <a:buFont typeface="Wingdings" pitchFamily="2" charset="2"/>
              <a:buNone/>
            </a:pPr>
            <a:r>
              <a:rPr lang="en-GB" b="1" dirty="0">
                <a:solidFill>
                  <a:srgbClr val="4F81BD"/>
                </a:solidFill>
              </a:rPr>
              <a:t>Robyn Owen</a:t>
            </a:r>
            <a:endParaRPr lang="en-GB" sz="2000" b="1" dirty="0">
              <a:solidFill>
                <a:srgbClr val="4F81BD"/>
              </a:solidFill>
              <a:latin typeface="Myriad Pro"/>
            </a:endParaRPr>
          </a:p>
          <a:p>
            <a:pPr algn="ctr">
              <a:spcBef>
                <a:spcPct val="20000"/>
              </a:spcBef>
              <a:buClr>
                <a:srgbClr val="FF3300"/>
              </a:buClr>
              <a:buFont typeface="Wingdings" pitchFamily="2" charset="2"/>
              <a:buNone/>
            </a:pPr>
            <a:r>
              <a:rPr lang="en-GB" sz="2000" b="1" dirty="0">
                <a:solidFill>
                  <a:srgbClr val="4F81BD"/>
                </a:solidFill>
                <a:latin typeface="Myriad Pro"/>
              </a:rPr>
              <a:t>Centre for Enterprise and Economic </a:t>
            </a:r>
          </a:p>
          <a:p>
            <a:pPr algn="ctr">
              <a:spcBef>
                <a:spcPct val="20000"/>
              </a:spcBef>
              <a:buClr>
                <a:srgbClr val="FF3300"/>
              </a:buClr>
              <a:buFont typeface="Wingdings" pitchFamily="2" charset="2"/>
              <a:buNone/>
            </a:pPr>
            <a:r>
              <a:rPr lang="en-GB" sz="2000" b="1" dirty="0">
                <a:solidFill>
                  <a:srgbClr val="4F81BD"/>
                </a:solidFill>
                <a:latin typeface="Myriad Pro"/>
              </a:rPr>
              <a:t>Development Research (CEEDR) &amp; </a:t>
            </a:r>
            <a:r>
              <a:rPr lang="en-GB" sz="2000" b="1" i="1" dirty="0" err="1">
                <a:solidFill>
                  <a:srgbClr val="00B050"/>
                </a:solidFill>
                <a:latin typeface="Myriad Pro"/>
              </a:rPr>
              <a:t>Greenfin</a:t>
            </a:r>
            <a:r>
              <a:rPr lang="en-GB" sz="2000" b="1" dirty="0">
                <a:solidFill>
                  <a:srgbClr val="00B050"/>
                </a:solidFill>
                <a:latin typeface="Myriad Pro"/>
              </a:rPr>
              <a:t> Research</a:t>
            </a:r>
            <a:r>
              <a:rPr lang="en-GB" sz="2000" b="1" dirty="0">
                <a:solidFill>
                  <a:srgbClr val="4F81BD"/>
                </a:solidFill>
                <a:latin typeface="Myriad Pro"/>
              </a:rPr>
              <a:t>, </a:t>
            </a:r>
          </a:p>
          <a:p>
            <a:pPr algn="ctr">
              <a:spcBef>
                <a:spcPct val="20000"/>
              </a:spcBef>
              <a:buClr>
                <a:srgbClr val="FF3300"/>
              </a:buClr>
              <a:buFont typeface="Wingdings" pitchFamily="2" charset="2"/>
              <a:buNone/>
            </a:pPr>
            <a:r>
              <a:rPr lang="en-GB" sz="2000" b="1" dirty="0">
                <a:solidFill>
                  <a:srgbClr val="4F81BD"/>
                </a:solidFill>
                <a:latin typeface="Myriad Pro"/>
              </a:rPr>
              <a:t>Middlesex University  </a:t>
            </a:r>
          </a:p>
          <a:p>
            <a:pPr algn="ctr">
              <a:spcBef>
                <a:spcPct val="20000"/>
              </a:spcBef>
              <a:buClr>
                <a:srgbClr val="FF3300"/>
              </a:buClr>
              <a:buFont typeface="Wingdings" pitchFamily="2" charset="2"/>
              <a:buNone/>
            </a:pPr>
            <a:r>
              <a:rPr lang="en-GB" sz="1600" b="1" dirty="0">
                <a:solidFill>
                  <a:srgbClr val="4F81BD"/>
                </a:solidFill>
                <a:latin typeface="Myriad Pro"/>
                <a:hlinkClick r:id="rId2"/>
              </a:rPr>
              <a:t>r.owen@mdx.ac.uk</a:t>
            </a:r>
            <a:r>
              <a:rPr lang="en-GB" sz="2000" b="1" dirty="0">
                <a:solidFill>
                  <a:srgbClr val="4F81BD"/>
                </a:solidFill>
                <a:latin typeface="Myriad Pro"/>
              </a:rPr>
              <a:t> </a:t>
            </a:r>
          </a:p>
          <a:p>
            <a:pPr algn="ctr">
              <a:spcBef>
                <a:spcPct val="20000"/>
              </a:spcBef>
              <a:buClr>
                <a:srgbClr val="FF3300"/>
              </a:buClr>
              <a:buFont typeface="Wingdings" pitchFamily="2" charset="2"/>
              <a:buNone/>
            </a:pPr>
            <a:r>
              <a:rPr lang="en-GB" sz="1400" b="1" dirty="0">
                <a:solidFill>
                  <a:srgbClr val="4F81BD"/>
                </a:solidFill>
                <a:latin typeface="Myriad Pro"/>
              </a:rPr>
              <a:t>All views expressed in this presentation are those of the author</a:t>
            </a:r>
            <a:endParaRPr lang="en-GB" b="1" dirty="0">
              <a:solidFill>
                <a:srgbClr val="FF3300"/>
              </a:solidFill>
              <a:latin typeface="Verdana" pitchFamily="34" charset="0"/>
            </a:endParaRPr>
          </a:p>
          <a:p>
            <a:pPr algn="ctr">
              <a:spcBef>
                <a:spcPct val="20000"/>
              </a:spcBef>
              <a:buClr>
                <a:srgbClr val="FF3300"/>
              </a:buClr>
              <a:buFont typeface="Wingdings" pitchFamily="2" charset="2"/>
              <a:buNone/>
            </a:pPr>
            <a:endParaRPr lang="en-GB" dirty="0">
              <a:latin typeface="Verdana" pitchFamily="34" charset="0"/>
            </a:endParaRPr>
          </a:p>
        </p:txBody>
      </p:sp>
      <p:pic>
        <p:nvPicPr>
          <p:cNvPr id="16388" name="Picture 1" descr="D:\temp\CACHE\Content.Outlook\KPRC2BMM\MU_LDN_2.jpg"/>
          <p:cNvPicPr>
            <a:picLocks noChangeAspect="1" noChangeArrowheads="1"/>
          </p:cNvPicPr>
          <p:nvPr/>
        </p:nvPicPr>
        <p:blipFill>
          <a:blip r:embed="rId3"/>
          <a:srcRect/>
          <a:stretch>
            <a:fillRect/>
          </a:stretch>
        </p:blipFill>
        <p:spPr bwMode="auto">
          <a:xfrm>
            <a:off x="5508625" y="404813"/>
            <a:ext cx="2928938" cy="1214437"/>
          </a:xfrm>
          <a:prstGeom prst="rect">
            <a:avLst/>
          </a:prstGeom>
          <a:noFill/>
          <a:ln w="9525">
            <a:noFill/>
            <a:miter lim="800000"/>
            <a:headEnd/>
            <a:tailEnd/>
          </a:ln>
        </p:spPr>
      </p:pic>
      <p:sp>
        <p:nvSpPr>
          <p:cNvPr id="16389" name="Rectangle 1"/>
          <p:cNvSpPr>
            <a:spLocks noChangeArrowheads="1"/>
          </p:cNvSpPr>
          <p:nvPr/>
        </p:nvSpPr>
        <p:spPr bwMode="auto">
          <a:xfrm>
            <a:off x="642938" y="500063"/>
            <a:ext cx="2428875" cy="769937"/>
          </a:xfrm>
          <a:prstGeom prst="rect">
            <a:avLst/>
          </a:prstGeom>
          <a:noFill/>
          <a:ln w="9525">
            <a:noFill/>
            <a:miter lim="800000"/>
            <a:headEnd/>
            <a:tailEnd/>
          </a:ln>
        </p:spPr>
        <p:txBody>
          <a:bodyPr anchor="ctr">
            <a:spAutoFit/>
          </a:bodyPr>
          <a:lstStyle/>
          <a:p>
            <a:pPr algn="ctr"/>
            <a:r>
              <a:rPr lang="en-US" sz="4400" b="1" dirty="0">
                <a:solidFill>
                  <a:srgbClr val="4F81BD"/>
                </a:solidFill>
                <a:latin typeface="Calibri" pitchFamily="34" charset="0"/>
                <a:ea typeface="Myriad Pro"/>
                <a:cs typeface="Times New Roman" pitchFamily="18" charset="0"/>
              </a:rPr>
              <a:t>CEEDR</a:t>
            </a:r>
            <a:endParaRPr lang="en-US" sz="4400" dirty="0">
              <a:ea typeface="Myriad Pro"/>
              <a:cs typeface="Times New Roman" pitchFamily="18" charset="0"/>
            </a:endParaRPr>
          </a:p>
        </p:txBody>
      </p:sp>
      <p:pic>
        <p:nvPicPr>
          <p:cNvPr id="3" name="Picture 2">
            <a:extLst>
              <a:ext uri="{FF2B5EF4-FFF2-40B4-BE49-F238E27FC236}">
                <a16:creationId xmlns:a16="http://schemas.microsoft.com/office/drawing/2014/main" id="{BA6F262B-1D1F-4F9D-BD41-82F1344E69D2}"/>
              </a:ext>
            </a:extLst>
          </p:cNvPr>
          <p:cNvPicPr>
            <a:picLocks noChangeAspect="1"/>
          </p:cNvPicPr>
          <p:nvPr/>
        </p:nvPicPr>
        <p:blipFill>
          <a:blip r:embed="rId4"/>
          <a:stretch>
            <a:fillRect/>
          </a:stretch>
        </p:blipFill>
        <p:spPr>
          <a:xfrm>
            <a:off x="3288815" y="404813"/>
            <a:ext cx="1335140" cy="1079971"/>
          </a:xfrm>
          <a:prstGeom prst="rect">
            <a:avLst/>
          </a:prstGeom>
        </p:spPr>
      </p:pic>
      <p:pic>
        <p:nvPicPr>
          <p:cNvPr id="4" name="Picture 3">
            <a:extLst>
              <a:ext uri="{FF2B5EF4-FFF2-40B4-BE49-F238E27FC236}">
                <a16:creationId xmlns:a16="http://schemas.microsoft.com/office/drawing/2014/main" id="{5449F32E-A4F3-4A48-87C4-A6F57A2170C3}"/>
              </a:ext>
            </a:extLst>
          </p:cNvPr>
          <p:cNvPicPr>
            <a:picLocks noChangeAspect="1"/>
          </p:cNvPicPr>
          <p:nvPr/>
        </p:nvPicPr>
        <p:blipFill>
          <a:blip r:embed="rId5"/>
          <a:stretch>
            <a:fillRect/>
          </a:stretch>
        </p:blipFill>
        <p:spPr>
          <a:xfrm>
            <a:off x="7236297" y="6021288"/>
            <a:ext cx="792087" cy="576063"/>
          </a:xfrm>
          <a:prstGeom prst="rect">
            <a:avLst/>
          </a:prstGeom>
        </p:spPr>
      </p:pic>
      <p:pic>
        <p:nvPicPr>
          <p:cNvPr id="5" name="Picture 4">
            <a:extLst>
              <a:ext uri="{FF2B5EF4-FFF2-40B4-BE49-F238E27FC236}">
                <a16:creationId xmlns:a16="http://schemas.microsoft.com/office/drawing/2014/main" id="{81B29AD4-0334-4223-AB1F-2C883C4A5025}"/>
              </a:ext>
            </a:extLst>
          </p:cNvPr>
          <p:cNvPicPr>
            <a:picLocks noChangeAspect="1"/>
          </p:cNvPicPr>
          <p:nvPr/>
        </p:nvPicPr>
        <p:blipFill>
          <a:blip r:embed="rId6"/>
          <a:stretch>
            <a:fillRect/>
          </a:stretch>
        </p:blipFill>
        <p:spPr>
          <a:xfrm>
            <a:off x="8028385" y="5445224"/>
            <a:ext cx="936798" cy="1656183"/>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68313" y="404813"/>
            <a:ext cx="8229600" cy="623887"/>
          </a:xfrm>
        </p:spPr>
        <p:txBody>
          <a:bodyPr anchor="t"/>
          <a:lstStyle/>
          <a:p>
            <a:pPr eaLnBrk="1" hangingPunct="1"/>
            <a:r>
              <a:rPr lang="en-GB" sz="3200" dirty="0">
                <a:latin typeface="Myriad Pro"/>
                <a:cs typeface="Arial" charset="0"/>
              </a:rPr>
              <a:t>Less Successful Case:  Keld Energy</a:t>
            </a:r>
          </a:p>
        </p:txBody>
      </p:sp>
      <p:sp>
        <p:nvSpPr>
          <p:cNvPr id="29699" name="Content Placeholder 2"/>
          <p:cNvSpPr>
            <a:spLocks noGrp="1"/>
          </p:cNvSpPr>
          <p:nvPr>
            <p:ph idx="4294967295"/>
          </p:nvPr>
        </p:nvSpPr>
        <p:spPr>
          <a:xfrm>
            <a:off x="468313" y="981075"/>
            <a:ext cx="8229600" cy="3637431"/>
          </a:xfrm>
        </p:spPr>
        <p:txBody>
          <a:bodyPr>
            <a:normAutofit fontScale="92500" lnSpcReduction="20000"/>
          </a:bodyPr>
          <a:lstStyle/>
          <a:p>
            <a:pPr marL="660400" indent="-660400" eaLnBrk="1" hangingPunct="1">
              <a:buFontTx/>
              <a:buNone/>
            </a:pPr>
            <a:r>
              <a:rPr lang="en-GB" sz="2400" dirty="0">
                <a:solidFill>
                  <a:srgbClr val="000000"/>
                </a:solidFill>
                <a:latin typeface="Myriad Pro"/>
                <a:cs typeface="Arial" charset="0"/>
              </a:rPr>
              <a:t>Cleantech biomass later-stage R&amp;D and early commercialisation of patented biomass energy technology</a:t>
            </a:r>
          </a:p>
          <a:p>
            <a:pPr marL="660400" indent="-660400" eaLnBrk="1" hangingPunct="1">
              <a:buFontTx/>
              <a:buChar char="•"/>
            </a:pPr>
            <a:r>
              <a:rPr lang="en-GB" sz="2400" dirty="0">
                <a:solidFill>
                  <a:srgbClr val="000000"/>
                </a:solidFill>
                <a:latin typeface="Myriad Pro"/>
                <a:cs typeface="Arial" charset="0"/>
              </a:rPr>
              <a:t>Received initial grant of £190k from Carbon Trust for </a:t>
            </a:r>
            <a:r>
              <a:rPr lang="en-GB" sz="2400" dirty="0" err="1">
                <a:solidFill>
                  <a:srgbClr val="000000"/>
                </a:solidFill>
                <a:latin typeface="Myriad Pro"/>
                <a:cs typeface="Arial" charset="0"/>
              </a:rPr>
              <a:t>PoC</a:t>
            </a:r>
            <a:r>
              <a:rPr lang="en-GB" sz="2400" dirty="0">
                <a:solidFill>
                  <a:srgbClr val="000000"/>
                </a:solidFill>
                <a:latin typeface="Myriad Pro"/>
                <a:cs typeface="Arial" charset="0"/>
              </a:rPr>
              <a:t> and £500k angel finance for early R&amp;D (2005-2009)</a:t>
            </a:r>
          </a:p>
          <a:p>
            <a:pPr marL="660400" indent="-660400" eaLnBrk="1" hangingPunct="1">
              <a:buFontTx/>
              <a:buChar char="•"/>
            </a:pPr>
            <a:r>
              <a:rPr lang="en-GB" sz="2400" dirty="0">
                <a:solidFill>
                  <a:srgbClr val="000000"/>
                </a:solidFill>
                <a:latin typeface="Myriad Pro"/>
                <a:cs typeface="Arial" charset="0"/>
              </a:rPr>
              <a:t>bootstrapped whilst unsuccessful in seeking equity finance </a:t>
            </a:r>
          </a:p>
          <a:p>
            <a:pPr marL="660400" indent="-660400" eaLnBrk="1" hangingPunct="1">
              <a:buFontTx/>
              <a:buChar char="•"/>
            </a:pPr>
            <a:r>
              <a:rPr lang="en-GB" sz="2400" dirty="0">
                <a:solidFill>
                  <a:srgbClr val="000000"/>
                </a:solidFill>
                <a:latin typeface="Myriad Pro"/>
                <a:cs typeface="Arial" charset="0"/>
              </a:rPr>
              <a:t>Shift to licencing models with client paying for the capital build cost. Grown from 2 staff and no income to 4 staff and £1.5m in 2015 and further £3m in orders for 2016</a:t>
            </a:r>
          </a:p>
          <a:p>
            <a:pPr marL="660400" indent="-660400" eaLnBrk="1" hangingPunct="1">
              <a:buFontTx/>
              <a:buChar char="•"/>
            </a:pPr>
            <a:r>
              <a:rPr lang="en-GB" sz="2400" dirty="0">
                <a:solidFill>
                  <a:srgbClr val="000000"/>
                </a:solidFill>
                <a:latin typeface="Myriad Pro"/>
                <a:cs typeface="Arial" charset="0"/>
              </a:rPr>
              <a:t>No subsequent growth or development – 4 staff surviving on consultancy in green energy construction work – </a:t>
            </a:r>
            <a:r>
              <a:rPr lang="en-GB" sz="2400" i="1" dirty="0">
                <a:solidFill>
                  <a:srgbClr val="000000"/>
                </a:solidFill>
                <a:latin typeface="Myriad Pro"/>
                <a:cs typeface="Arial" charset="0"/>
              </a:rPr>
              <a:t>A lost opportunity?</a:t>
            </a: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444493" y="5194768"/>
            <a:ext cx="4736957" cy="1422442"/>
          </a:xfrm>
          <a:prstGeom prst="rect">
            <a:avLst/>
          </a:prstGeom>
          <a:noFill/>
          <a:ln>
            <a:noFill/>
          </a:ln>
        </p:spPr>
      </p:pic>
    </p:spTree>
    <p:extLst>
      <p:ext uri="{BB962C8B-B14F-4D97-AF65-F5344CB8AC3E}">
        <p14:creationId xmlns:p14="http://schemas.microsoft.com/office/powerpoint/2010/main" val="35192176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68313" y="188913"/>
            <a:ext cx="8229600" cy="719137"/>
          </a:xfrm>
        </p:spPr>
        <p:txBody>
          <a:bodyPr anchor="t"/>
          <a:lstStyle/>
          <a:p>
            <a:pPr eaLnBrk="1" hangingPunct="1"/>
            <a:r>
              <a:rPr lang="en-US" sz="3200" dirty="0">
                <a:latin typeface="Myriad Pro"/>
                <a:cs typeface="Arial" charset="0"/>
              </a:rPr>
              <a:t>Emerging Findings</a:t>
            </a:r>
            <a:endParaRPr lang="en-GB" sz="3200" dirty="0">
              <a:latin typeface="Myriad Pro"/>
              <a:cs typeface="Arial" charset="0"/>
            </a:endParaRPr>
          </a:p>
        </p:txBody>
      </p:sp>
      <p:sp>
        <p:nvSpPr>
          <p:cNvPr id="21506" name="Content Placeholder 2"/>
          <p:cNvSpPr>
            <a:spLocks noGrp="1"/>
          </p:cNvSpPr>
          <p:nvPr>
            <p:ph idx="4294967295"/>
          </p:nvPr>
        </p:nvSpPr>
        <p:spPr>
          <a:xfrm>
            <a:off x="468313" y="922127"/>
            <a:ext cx="8352159" cy="5328591"/>
          </a:xfrm>
        </p:spPr>
        <p:txBody>
          <a:bodyPr/>
          <a:lstStyle/>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81049721-F80A-4781-A561-DEE163CDA879}"/>
              </a:ext>
            </a:extLst>
          </p:cNvPr>
          <p:cNvSpPr txBox="1">
            <a:spLocks/>
          </p:cNvSpPr>
          <p:nvPr/>
        </p:nvSpPr>
        <p:spPr bwMode="auto">
          <a:xfrm>
            <a:off x="468312" y="764704"/>
            <a:ext cx="8352159" cy="590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panose="05000000000000000000" pitchFamily="2" charset="2"/>
              <a:buChar char="Ø"/>
            </a:pPr>
            <a:r>
              <a:rPr lang="en-GB" sz="1800" dirty="0">
                <a:solidFill>
                  <a:srgbClr val="416EA5"/>
                </a:solidFill>
                <a:latin typeface="+mj-lt"/>
                <a:cs typeface="Arial" charset="0"/>
              </a:rPr>
              <a:t>Funding gaps at all stages of Cleantech – conservatively £200m, but likely to be far greater as we don’t know how many fail to get initial equity funding and utilised narrow definition of Cleantech (Gaddy et al, 2016)</a:t>
            </a:r>
          </a:p>
          <a:p>
            <a:pPr eaLnBrk="1" hangingPunct="1">
              <a:buFont typeface="Wingdings" panose="05000000000000000000" pitchFamily="2" charset="2"/>
              <a:buChar char="Ø"/>
            </a:pPr>
            <a:r>
              <a:rPr lang="en-GB" sz="1800" dirty="0" err="1">
                <a:solidFill>
                  <a:srgbClr val="416EA5"/>
                </a:solidFill>
                <a:latin typeface="+mj-lt"/>
                <a:cs typeface="Arial" charset="0"/>
              </a:rPr>
              <a:t>Beauhurst</a:t>
            </a:r>
            <a:r>
              <a:rPr lang="en-GB" sz="1800" dirty="0">
                <a:solidFill>
                  <a:srgbClr val="416EA5"/>
                </a:solidFill>
                <a:latin typeface="+mj-lt"/>
                <a:cs typeface="Arial" charset="0"/>
              </a:rPr>
              <a:t>, BBB Equity Tracker (2021) data suggests record year for Cleantech investment, but major shortfalls in all stages in terms of size of funding rounds (3-5x smaller than US funding rounds) – particularly underfunds ‘</a:t>
            </a:r>
            <a:r>
              <a:rPr lang="en-GB" sz="1800" dirty="0" err="1">
                <a:solidFill>
                  <a:srgbClr val="416EA5"/>
                </a:solidFill>
                <a:latin typeface="+mj-lt"/>
                <a:cs typeface="Arial" charset="0"/>
              </a:rPr>
              <a:t>deeptech</a:t>
            </a:r>
            <a:r>
              <a:rPr lang="en-GB" sz="1800" dirty="0">
                <a:solidFill>
                  <a:srgbClr val="416EA5"/>
                </a:solidFill>
                <a:latin typeface="+mj-lt"/>
                <a:cs typeface="Arial" charset="0"/>
              </a:rPr>
              <a:t>’ (Rowlands, 2009; Patient Cap Rev, 2017 - persistent long horizon funding shortfall)</a:t>
            </a:r>
          </a:p>
          <a:p>
            <a:pPr eaLnBrk="1" hangingPunct="1">
              <a:buFont typeface="Wingdings" panose="05000000000000000000" pitchFamily="2" charset="2"/>
              <a:buChar char="Ø"/>
            </a:pPr>
            <a:r>
              <a:rPr lang="en-GB" sz="1800" dirty="0">
                <a:solidFill>
                  <a:srgbClr val="416EA5"/>
                </a:solidFill>
                <a:latin typeface="+mj-lt"/>
                <a:cs typeface="Arial" charset="0"/>
              </a:rPr>
              <a:t>US market more established, West Coast more syndication and open collaboration- larger earlier stage investments (Arundale, 2020)</a:t>
            </a:r>
          </a:p>
          <a:p>
            <a:pPr eaLnBrk="1" hangingPunct="1">
              <a:buFont typeface="Wingdings" panose="05000000000000000000" pitchFamily="2" charset="2"/>
              <a:buChar char="Ø"/>
            </a:pPr>
            <a:r>
              <a:rPr lang="en-GB" sz="1800" dirty="0">
                <a:solidFill>
                  <a:srgbClr val="416EA5"/>
                </a:solidFill>
                <a:latin typeface="+mj-lt"/>
                <a:cs typeface="Arial" charset="0"/>
              </a:rPr>
              <a:t>Anecdotal evidence of cleantech/</a:t>
            </a:r>
            <a:r>
              <a:rPr lang="en-GB" sz="1800" dirty="0" err="1">
                <a:solidFill>
                  <a:srgbClr val="416EA5"/>
                </a:solidFill>
                <a:latin typeface="+mj-lt"/>
                <a:cs typeface="Arial" charset="0"/>
              </a:rPr>
              <a:t>deeptech</a:t>
            </a:r>
            <a:r>
              <a:rPr lang="en-GB" sz="1800" dirty="0">
                <a:solidFill>
                  <a:srgbClr val="416EA5"/>
                </a:solidFill>
                <a:latin typeface="+mj-lt"/>
                <a:cs typeface="Arial" charset="0"/>
              </a:rPr>
              <a:t> funding shortfall in earlier stages: </a:t>
            </a:r>
            <a:r>
              <a:rPr lang="en-GB" sz="1800" i="1" dirty="0">
                <a:solidFill>
                  <a:srgbClr val="416EA5"/>
                </a:solidFill>
                <a:latin typeface="+mj-lt"/>
                <a:cs typeface="Arial" charset="0"/>
              </a:rPr>
              <a:t>“earlier stage markets are well supplied by software tech investment, but not for hardware more expensive investment” “we invest in low cap software solutions, where more profit margins, quicker” “disruptive cleantech is difficult to calculate, the performance stage thresholds and market potential are less clear than established </a:t>
            </a:r>
            <a:r>
              <a:rPr lang="en-GB" sz="1800" i="1" dirty="0" err="1">
                <a:solidFill>
                  <a:srgbClr val="416EA5"/>
                </a:solidFill>
                <a:latin typeface="+mj-lt"/>
                <a:cs typeface="Arial" charset="0"/>
              </a:rPr>
              <a:t>eg</a:t>
            </a:r>
            <a:r>
              <a:rPr lang="en-GB" sz="1800" i="1" dirty="0">
                <a:solidFill>
                  <a:srgbClr val="416EA5"/>
                </a:solidFill>
                <a:latin typeface="+mj-lt"/>
                <a:cs typeface="Arial" charset="0"/>
              </a:rPr>
              <a:t> pharma long horizon markets” </a:t>
            </a:r>
            <a:r>
              <a:rPr lang="en-GB" sz="1800" dirty="0">
                <a:solidFill>
                  <a:srgbClr val="416EA5"/>
                </a:solidFill>
                <a:latin typeface="+mj-lt"/>
                <a:cs typeface="Arial" charset="0"/>
              </a:rPr>
              <a:t>Early stage impact and co-fund VCs </a:t>
            </a:r>
          </a:p>
          <a:p>
            <a:pPr eaLnBrk="1" hangingPunct="1">
              <a:buFont typeface="Wingdings" panose="05000000000000000000" pitchFamily="2" charset="2"/>
              <a:buChar char="Ø"/>
            </a:pPr>
            <a:r>
              <a:rPr lang="en-GB" sz="1800" dirty="0">
                <a:solidFill>
                  <a:srgbClr val="416EA5"/>
                </a:solidFill>
                <a:latin typeface="+mj-lt"/>
                <a:cs typeface="Arial" charset="0"/>
              </a:rPr>
              <a:t>Clear role for Government Co-funds and blended impact finance – need appropriate co-funding models (Lerner, 2010)</a:t>
            </a:r>
          </a:p>
          <a:p>
            <a:pPr eaLnBrk="1" hangingPunct="1">
              <a:buFont typeface="Wingdings" panose="05000000000000000000" pitchFamily="2" charset="2"/>
              <a:buChar char="Ø"/>
            </a:pPr>
            <a:r>
              <a:rPr lang="en-GB" sz="1800" dirty="0">
                <a:solidFill>
                  <a:srgbClr val="416EA5"/>
                </a:solidFill>
                <a:latin typeface="+mj-lt"/>
                <a:cs typeface="Arial" charset="0"/>
              </a:rPr>
              <a:t>Requires holistic </a:t>
            </a:r>
            <a:r>
              <a:rPr lang="en-GB" sz="1800" dirty="0" err="1">
                <a:solidFill>
                  <a:srgbClr val="416EA5"/>
                </a:solidFill>
                <a:latin typeface="+mj-lt"/>
                <a:cs typeface="Arial" charset="0"/>
              </a:rPr>
              <a:t>entfin</a:t>
            </a:r>
            <a:r>
              <a:rPr lang="en-GB" sz="1800" dirty="0">
                <a:solidFill>
                  <a:srgbClr val="416EA5"/>
                </a:solidFill>
                <a:latin typeface="+mj-lt"/>
                <a:cs typeface="Arial" charset="0"/>
              </a:rPr>
              <a:t> ecosystem solutions (Lerner, 2010; Owen &amp; Mason, 2019; Owen &amp; Chari, 2022)…….</a:t>
            </a:r>
          </a:p>
          <a:p>
            <a:pPr eaLnBrk="1" hangingPunct="1">
              <a:buFont typeface="Wingdings" panose="05000000000000000000" pitchFamily="2" charset="2"/>
              <a:buChar char="Ø"/>
            </a:pPr>
            <a:r>
              <a:rPr lang="en-GB" sz="2000" b="1" dirty="0">
                <a:solidFill>
                  <a:srgbClr val="416EA5"/>
                </a:solidFill>
                <a:latin typeface="+mj-lt"/>
                <a:cs typeface="Arial" charset="0"/>
              </a:rPr>
              <a:t>Suggests Policy Mix Failures </a:t>
            </a:r>
          </a:p>
          <a:p>
            <a:pPr eaLnBrk="1" hangingPunct="1">
              <a:buFont typeface="Wingdings" panose="05000000000000000000" pitchFamily="2" charset="2"/>
              <a:buChar char="Ø"/>
            </a:pPr>
            <a:endParaRPr lang="en-GB" sz="1800" dirty="0">
              <a:solidFill>
                <a:srgbClr val="416EA5"/>
              </a:solidFill>
              <a:latin typeface="+mj-lt"/>
              <a:cs typeface="Arial" charset="0"/>
            </a:endParaRPr>
          </a:p>
          <a:p>
            <a:pPr eaLnBrk="1" hangingPunct="1"/>
            <a:endParaRPr lang="en-GB" sz="18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Tree>
    <p:extLst>
      <p:ext uri="{BB962C8B-B14F-4D97-AF65-F5344CB8AC3E}">
        <p14:creationId xmlns:p14="http://schemas.microsoft.com/office/powerpoint/2010/main" val="39480989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68313" y="188913"/>
            <a:ext cx="8229600" cy="719137"/>
          </a:xfrm>
        </p:spPr>
        <p:txBody>
          <a:bodyPr anchor="t"/>
          <a:lstStyle/>
          <a:p>
            <a:pPr eaLnBrk="1" hangingPunct="1"/>
            <a:r>
              <a:rPr lang="en-US" sz="3200" dirty="0">
                <a:latin typeface="Myriad Pro"/>
                <a:cs typeface="Arial" charset="0"/>
              </a:rPr>
              <a:t>Findings – Emerging Policy Mix Themes</a:t>
            </a:r>
            <a:endParaRPr lang="en-GB" sz="3200" dirty="0">
              <a:latin typeface="Myriad Pro"/>
              <a:cs typeface="Arial" charset="0"/>
            </a:endParaRPr>
          </a:p>
        </p:txBody>
      </p:sp>
      <p:sp>
        <p:nvSpPr>
          <p:cNvPr id="21506" name="Content Placeholder 2"/>
          <p:cNvSpPr>
            <a:spLocks noGrp="1"/>
          </p:cNvSpPr>
          <p:nvPr>
            <p:ph idx="4294967295"/>
          </p:nvPr>
        </p:nvSpPr>
        <p:spPr>
          <a:xfrm>
            <a:off x="468313" y="922127"/>
            <a:ext cx="8352159" cy="5328591"/>
          </a:xfrm>
        </p:spPr>
        <p:txBody>
          <a:bodyPr/>
          <a:lstStyle/>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81049721-F80A-4781-A561-DEE163CDA879}"/>
              </a:ext>
            </a:extLst>
          </p:cNvPr>
          <p:cNvSpPr txBox="1">
            <a:spLocks/>
          </p:cNvSpPr>
          <p:nvPr/>
        </p:nvSpPr>
        <p:spPr bwMode="auto">
          <a:xfrm>
            <a:off x="468312" y="764704"/>
            <a:ext cx="8352159" cy="590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GB" sz="1800" dirty="0">
              <a:solidFill>
                <a:srgbClr val="416EA5"/>
              </a:solidFill>
              <a:latin typeface="+mj-lt"/>
              <a:cs typeface="Arial" charset="0"/>
            </a:endParaRPr>
          </a:p>
          <a:p>
            <a:pPr eaLnBrk="1" hangingPunct="1"/>
            <a:r>
              <a:rPr lang="en-GB" sz="1800" dirty="0">
                <a:solidFill>
                  <a:srgbClr val="416EA5"/>
                </a:solidFill>
                <a:latin typeface="+mj-lt"/>
                <a:cs typeface="Arial" charset="0"/>
              </a:rPr>
              <a:t>Adopting </a:t>
            </a:r>
            <a:r>
              <a:rPr lang="en-GB" sz="1800" dirty="0" err="1">
                <a:solidFill>
                  <a:srgbClr val="416EA5"/>
                </a:solidFill>
                <a:latin typeface="+mj-lt"/>
                <a:cs typeface="Arial" charset="0"/>
              </a:rPr>
              <a:t>Rugge</a:t>
            </a:r>
            <a:r>
              <a:rPr lang="en-GB" sz="1800" dirty="0">
                <a:solidFill>
                  <a:srgbClr val="416EA5"/>
                </a:solidFill>
                <a:latin typeface="+mj-lt"/>
                <a:cs typeface="Arial" charset="0"/>
              </a:rPr>
              <a:t> &amp; </a:t>
            </a:r>
            <a:r>
              <a:rPr lang="en-GB" sz="1800" dirty="0" err="1">
                <a:solidFill>
                  <a:srgbClr val="416EA5"/>
                </a:solidFill>
                <a:latin typeface="+mj-lt"/>
                <a:cs typeface="Arial" charset="0"/>
              </a:rPr>
              <a:t>Schleich’s</a:t>
            </a:r>
            <a:r>
              <a:rPr lang="en-GB" sz="1800" dirty="0">
                <a:solidFill>
                  <a:srgbClr val="416EA5"/>
                </a:solidFill>
                <a:latin typeface="+mj-lt"/>
                <a:cs typeface="Arial" charset="0"/>
              </a:rPr>
              <a:t> (2018) policy mix framework demonstrates key policy issues in relation to </a:t>
            </a:r>
            <a:r>
              <a:rPr lang="en-GB" sz="1800" i="1" dirty="0">
                <a:solidFill>
                  <a:srgbClr val="416EA5"/>
                </a:solidFill>
                <a:latin typeface="+mj-lt"/>
                <a:cs typeface="Arial" charset="0"/>
              </a:rPr>
              <a:t>4C’s</a:t>
            </a:r>
            <a:r>
              <a:rPr lang="en-GB" sz="1800" dirty="0">
                <a:solidFill>
                  <a:srgbClr val="416EA5"/>
                </a:solidFill>
                <a:latin typeface="+mj-lt"/>
                <a:cs typeface="Arial" charset="0"/>
              </a:rPr>
              <a:t>: Consistency, Credibility, Comprehensiveness, Cohesion.</a:t>
            </a:r>
          </a:p>
          <a:p>
            <a:pPr eaLnBrk="1" hangingPunct="1"/>
            <a:endParaRPr lang="en-GB" sz="1800" dirty="0">
              <a:solidFill>
                <a:srgbClr val="416EA5"/>
              </a:solidFill>
              <a:latin typeface="+mj-lt"/>
              <a:cs typeface="Arial" charset="0"/>
            </a:endParaRPr>
          </a:p>
          <a:p>
            <a:pPr eaLnBrk="1" hangingPunct="1"/>
            <a:r>
              <a:rPr lang="en-GB" sz="1800" dirty="0">
                <a:solidFill>
                  <a:srgbClr val="416EA5"/>
                </a:solidFill>
                <a:latin typeface="+mj-lt"/>
                <a:cs typeface="Arial" charset="0"/>
              </a:rPr>
              <a:t>Examine the 4 Cs in terms of:</a:t>
            </a:r>
          </a:p>
          <a:p>
            <a:pPr eaLnBrk="1" hangingPunct="1"/>
            <a:endParaRPr lang="en-GB" sz="1800" dirty="0">
              <a:solidFill>
                <a:srgbClr val="416EA5"/>
              </a:solidFill>
              <a:latin typeface="+mj-lt"/>
              <a:cs typeface="Arial" charset="0"/>
            </a:endParaRPr>
          </a:p>
          <a:p>
            <a:pPr eaLnBrk="1" hangingPunct="1">
              <a:buFont typeface="Wingdings" panose="05000000000000000000" pitchFamily="2" charset="2"/>
              <a:buChar char="Ø"/>
            </a:pPr>
            <a:r>
              <a:rPr lang="en-GB" sz="1800" dirty="0">
                <a:solidFill>
                  <a:srgbClr val="416EA5"/>
                </a:solidFill>
                <a:latin typeface="+mj-lt"/>
                <a:cs typeface="Arial" charset="0"/>
              </a:rPr>
              <a:t>Strategy – do different government policy strategies address SME climate innovation finance?</a:t>
            </a:r>
          </a:p>
          <a:p>
            <a:pPr eaLnBrk="1" hangingPunct="1">
              <a:buFont typeface="Wingdings" panose="05000000000000000000" pitchFamily="2" charset="2"/>
              <a:buChar char="Ø"/>
            </a:pPr>
            <a:endParaRPr lang="en-GB" sz="1800" dirty="0">
              <a:solidFill>
                <a:srgbClr val="416EA5"/>
              </a:solidFill>
              <a:latin typeface="+mj-lt"/>
              <a:cs typeface="Arial" charset="0"/>
            </a:endParaRPr>
          </a:p>
          <a:p>
            <a:pPr eaLnBrk="1" hangingPunct="1">
              <a:buFont typeface="Wingdings" panose="05000000000000000000" pitchFamily="2" charset="2"/>
              <a:buChar char="Ø"/>
            </a:pPr>
            <a:r>
              <a:rPr lang="en-GB" sz="1800" dirty="0">
                <a:solidFill>
                  <a:srgbClr val="416EA5"/>
                </a:solidFill>
                <a:latin typeface="+mj-lt"/>
                <a:cs typeface="Arial" charset="0"/>
              </a:rPr>
              <a:t>Instruments – do different policy instruments present cohesion or conflict?</a:t>
            </a:r>
          </a:p>
          <a:p>
            <a:pPr eaLnBrk="1" hangingPunct="1">
              <a:buFont typeface="Wingdings" panose="05000000000000000000" pitchFamily="2" charset="2"/>
              <a:buChar char="Ø"/>
            </a:pPr>
            <a:endParaRPr lang="en-GB" sz="1800" dirty="0">
              <a:solidFill>
                <a:srgbClr val="416EA5"/>
              </a:solidFill>
              <a:latin typeface="+mj-lt"/>
              <a:cs typeface="Arial" charset="0"/>
            </a:endParaRPr>
          </a:p>
          <a:p>
            <a:pPr eaLnBrk="1" hangingPunct="1">
              <a:buFont typeface="Wingdings" panose="05000000000000000000" pitchFamily="2" charset="2"/>
              <a:buChar char="Ø"/>
            </a:pPr>
            <a:r>
              <a:rPr lang="en-GB" sz="1800" dirty="0">
                <a:solidFill>
                  <a:srgbClr val="416EA5"/>
                </a:solidFill>
                <a:latin typeface="+mj-lt"/>
                <a:cs typeface="Arial" charset="0"/>
              </a:rPr>
              <a:t>Inclusivity – are sufficient range of appropriate actors involved in planning and implementing SME climate investment policy? </a:t>
            </a:r>
          </a:p>
          <a:p>
            <a:pPr eaLnBrk="1" hangingPunct="1">
              <a:buFont typeface="Wingdings" panose="05000000000000000000" pitchFamily="2" charset="2"/>
              <a:buChar char="Ø"/>
            </a:pPr>
            <a:endParaRPr lang="en-GB" sz="1800" dirty="0">
              <a:solidFill>
                <a:srgbClr val="416EA5"/>
              </a:solidFill>
              <a:latin typeface="+mj-lt"/>
              <a:cs typeface="Arial" charset="0"/>
            </a:endParaRPr>
          </a:p>
          <a:p>
            <a:pPr eaLnBrk="1" hangingPunct="1"/>
            <a:endParaRPr lang="en-GB" sz="18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Tree>
    <p:extLst>
      <p:ext uri="{BB962C8B-B14F-4D97-AF65-F5344CB8AC3E}">
        <p14:creationId xmlns:p14="http://schemas.microsoft.com/office/powerpoint/2010/main" val="17862556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68313" y="188913"/>
            <a:ext cx="8229600" cy="719137"/>
          </a:xfrm>
        </p:spPr>
        <p:txBody>
          <a:bodyPr anchor="t"/>
          <a:lstStyle/>
          <a:p>
            <a:pPr eaLnBrk="1" hangingPunct="1"/>
            <a:r>
              <a:rPr lang="en-US" sz="3600" dirty="0">
                <a:latin typeface="Myriad Pro"/>
                <a:cs typeface="Arial" charset="0"/>
              </a:rPr>
              <a:t>Findings – Consistency</a:t>
            </a:r>
            <a:endParaRPr lang="en-GB" sz="3600" dirty="0">
              <a:latin typeface="Myriad Pro"/>
              <a:cs typeface="Arial" charset="0"/>
            </a:endParaRPr>
          </a:p>
        </p:txBody>
      </p:sp>
      <p:sp>
        <p:nvSpPr>
          <p:cNvPr id="21506" name="Content Placeholder 2"/>
          <p:cNvSpPr>
            <a:spLocks noGrp="1"/>
          </p:cNvSpPr>
          <p:nvPr>
            <p:ph idx="4294967295"/>
          </p:nvPr>
        </p:nvSpPr>
        <p:spPr>
          <a:xfrm>
            <a:off x="468313" y="922127"/>
            <a:ext cx="8352159" cy="5328591"/>
          </a:xfrm>
        </p:spPr>
        <p:txBody>
          <a:bodyPr/>
          <a:lstStyle/>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81049721-F80A-4781-A561-DEE163CDA879}"/>
              </a:ext>
            </a:extLst>
          </p:cNvPr>
          <p:cNvSpPr txBox="1">
            <a:spLocks/>
          </p:cNvSpPr>
          <p:nvPr/>
        </p:nvSpPr>
        <p:spPr bwMode="auto">
          <a:xfrm>
            <a:off x="468312" y="764704"/>
            <a:ext cx="8352159" cy="590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GB" sz="18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graphicFrame>
        <p:nvGraphicFramePr>
          <p:cNvPr id="2" name="Table 1">
            <a:extLst>
              <a:ext uri="{FF2B5EF4-FFF2-40B4-BE49-F238E27FC236}">
                <a16:creationId xmlns:a16="http://schemas.microsoft.com/office/drawing/2014/main" id="{F77058FA-FDD6-4413-884B-F93733D67CC5}"/>
              </a:ext>
            </a:extLst>
          </p:cNvPr>
          <p:cNvGraphicFramePr>
            <a:graphicFrameLocks noGrp="1"/>
          </p:cNvGraphicFramePr>
          <p:nvPr>
            <p:extLst>
              <p:ext uri="{D42A27DB-BD31-4B8C-83A1-F6EECF244321}">
                <p14:modId xmlns:p14="http://schemas.microsoft.com/office/powerpoint/2010/main" val="243603631"/>
              </p:ext>
            </p:extLst>
          </p:nvPr>
        </p:nvGraphicFramePr>
        <p:xfrm>
          <a:off x="611560" y="1065473"/>
          <a:ext cx="8064127" cy="5027823"/>
        </p:xfrm>
        <a:graphic>
          <a:graphicData uri="http://schemas.openxmlformats.org/drawingml/2006/table">
            <a:tbl>
              <a:tblPr firstRow="1" firstCol="1" bandRow="1">
                <a:tableStyleId>{5C22544A-7EE6-4342-B048-85BDC9FD1C3A}</a:tableStyleId>
              </a:tblPr>
              <a:tblGrid>
                <a:gridCol w="8064127">
                  <a:extLst>
                    <a:ext uri="{9D8B030D-6E8A-4147-A177-3AD203B41FA5}">
                      <a16:colId xmlns:a16="http://schemas.microsoft.com/office/drawing/2014/main" val="2457479410"/>
                    </a:ext>
                  </a:extLst>
                </a:gridCol>
              </a:tblGrid>
              <a:tr h="5027823">
                <a:tc>
                  <a:txBody>
                    <a:bodyPr/>
                    <a:lstStyle/>
                    <a:p>
                      <a:pPr marL="0" marR="0">
                        <a:lnSpc>
                          <a:spcPct val="107000"/>
                        </a:lnSpc>
                        <a:spcBef>
                          <a:spcPts val="0"/>
                        </a:spcBef>
                        <a:spcAft>
                          <a:spcPts val="0"/>
                        </a:spcAft>
                      </a:pPr>
                      <a:r>
                        <a:rPr lang="en-GB" sz="2000" dirty="0">
                          <a:effectLst/>
                        </a:rPr>
                        <a:t>Consistency</a:t>
                      </a:r>
                    </a:p>
                    <a:p>
                      <a:pPr marL="0" marR="0">
                        <a:lnSpc>
                          <a:spcPct val="107000"/>
                        </a:lnSpc>
                        <a:spcBef>
                          <a:spcPts val="0"/>
                        </a:spcBef>
                        <a:spcAft>
                          <a:spcPts val="0"/>
                        </a:spcAft>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Strategy: UK Government ‘Green Growth’ strategy, short/medium term policies - programmes like EEF with 5 year commercialisation requirements; British Patient Capital Fund – only 10 year LP status!</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Instruments: Inconsistent (negating regulations e.g. construction sector, and renewable energy feeder tariff changes, domestic gas boiler plans)</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Inclusivity/Actors: Patchy, poor regional/area coverage  - e.g. London/SE concentration, limited Cleantech regional finance, inconsistent local Growth Hub business support and public/private referrals between actors – small signs of improved outside London investment – BBB only now addressing levelling up (and EDI)</a:t>
                      </a:r>
                    </a:p>
                    <a:p>
                      <a:pPr marL="0" marR="0">
                        <a:lnSpc>
                          <a:spcPct val="107000"/>
                        </a:lnSpc>
                        <a:spcBef>
                          <a:spcPts val="0"/>
                        </a:spcBef>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26" marR="63826" marT="0" marB="0"/>
                </a:tc>
                <a:extLst>
                  <a:ext uri="{0D108BD9-81ED-4DB2-BD59-A6C34878D82A}">
                    <a16:rowId xmlns:a16="http://schemas.microsoft.com/office/drawing/2014/main" val="1402230072"/>
                  </a:ext>
                </a:extLst>
              </a:tr>
            </a:tbl>
          </a:graphicData>
        </a:graphic>
      </p:graphicFrame>
    </p:spTree>
    <p:extLst>
      <p:ext uri="{BB962C8B-B14F-4D97-AF65-F5344CB8AC3E}">
        <p14:creationId xmlns:p14="http://schemas.microsoft.com/office/powerpoint/2010/main" val="52025031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68313" y="188913"/>
            <a:ext cx="8229600" cy="719137"/>
          </a:xfrm>
        </p:spPr>
        <p:txBody>
          <a:bodyPr anchor="t"/>
          <a:lstStyle/>
          <a:p>
            <a:pPr eaLnBrk="1" hangingPunct="1"/>
            <a:r>
              <a:rPr lang="en-US" sz="3600" dirty="0">
                <a:latin typeface="Myriad Pro"/>
                <a:cs typeface="Arial" charset="0"/>
              </a:rPr>
              <a:t>Findings – Credibility</a:t>
            </a:r>
            <a:endParaRPr lang="en-GB" sz="3600" dirty="0">
              <a:latin typeface="Myriad Pro"/>
              <a:cs typeface="Arial" charset="0"/>
            </a:endParaRPr>
          </a:p>
        </p:txBody>
      </p:sp>
      <p:sp>
        <p:nvSpPr>
          <p:cNvPr id="21506" name="Content Placeholder 2"/>
          <p:cNvSpPr>
            <a:spLocks noGrp="1"/>
          </p:cNvSpPr>
          <p:nvPr>
            <p:ph idx="4294967295"/>
          </p:nvPr>
        </p:nvSpPr>
        <p:spPr>
          <a:xfrm>
            <a:off x="468313" y="922127"/>
            <a:ext cx="8352159" cy="5328591"/>
          </a:xfrm>
        </p:spPr>
        <p:txBody>
          <a:bodyPr/>
          <a:lstStyle/>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81049721-F80A-4781-A561-DEE163CDA879}"/>
              </a:ext>
            </a:extLst>
          </p:cNvPr>
          <p:cNvSpPr txBox="1">
            <a:spLocks/>
          </p:cNvSpPr>
          <p:nvPr/>
        </p:nvSpPr>
        <p:spPr bwMode="auto">
          <a:xfrm>
            <a:off x="468312" y="764704"/>
            <a:ext cx="8352159" cy="590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GB" sz="18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graphicFrame>
        <p:nvGraphicFramePr>
          <p:cNvPr id="2" name="Table 1">
            <a:extLst>
              <a:ext uri="{FF2B5EF4-FFF2-40B4-BE49-F238E27FC236}">
                <a16:creationId xmlns:a16="http://schemas.microsoft.com/office/drawing/2014/main" id="{F77058FA-FDD6-4413-884B-F93733D67CC5}"/>
              </a:ext>
            </a:extLst>
          </p:cNvPr>
          <p:cNvGraphicFramePr>
            <a:graphicFrameLocks noGrp="1"/>
          </p:cNvGraphicFramePr>
          <p:nvPr>
            <p:extLst>
              <p:ext uri="{D42A27DB-BD31-4B8C-83A1-F6EECF244321}">
                <p14:modId xmlns:p14="http://schemas.microsoft.com/office/powerpoint/2010/main" val="2507075835"/>
              </p:ext>
            </p:extLst>
          </p:nvPr>
        </p:nvGraphicFramePr>
        <p:xfrm>
          <a:off x="611560" y="1065473"/>
          <a:ext cx="7848871" cy="4981471"/>
        </p:xfrm>
        <a:graphic>
          <a:graphicData uri="http://schemas.openxmlformats.org/drawingml/2006/table">
            <a:tbl>
              <a:tblPr firstRow="1" firstCol="1" bandRow="1">
                <a:tableStyleId>{5C22544A-7EE6-4342-B048-85BDC9FD1C3A}</a:tableStyleId>
              </a:tblPr>
              <a:tblGrid>
                <a:gridCol w="7848871">
                  <a:extLst>
                    <a:ext uri="{9D8B030D-6E8A-4147-A177-3AD203B41FA5}">
                      <a16:colId xmlns:a16="http://schemas.microsoft.com/office/drawing/2014/main" val="2457479410"/>
                    </a:ext>
                  </a:extLst>
                </a:gridCol>
              </a:tblGrid>
              <a:tr h="4981471">
                <a:tc>
                  <a:txBody>
                    <a:bodyPr/>
                    <a:lstStyle/>
                    <a:p>
                      <a:pPr marL="0" marR="0">
                        <a:lnSpc>
                          <a:spcPct val="107000"/>
                        </a:lnSpc>
                        <a:spcBef>
                          <a:spcPts val="0"/>
                        </a:spcBef>
                        <a:spcAft>
                          <a:spcPts val="0"/>
                        </a:spcAft>
                      </a:pPr>
                      <a:r>
                        <a:rPr lang="en-GB" sz="2000" dirty="0">
                          <a:effectLst/>
                        </a:rPr>
                        <a:t>Credibility </a:t>
                      </a:r>
                    </a:p>
                    <a:p>
                      <a:pPr marL="0" marR="0">
                        <a:lnSpc>
                          <a:spcPct val="107000"/>
                        </a:lnSpc>
                        <a:spcBef>
                          <a:spcPts val="0"/>
                        </a:spcBef>
                        <a:spcAft>
                          <a:spcPts val="0"/>
                        </a:spcAft>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Strategy: Questions over short term efficiency versus circularity (e.g. HMRC v DEFRA), lack of SME Cleantech innovation and adoption UK reporting data (no SME climate reporting or national business start-up registration data, like France* - UK SME Climate Hub 3141)</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Instruments: short term investor tax breaks, patchy R&amp;D Tax credit uptake by SMEs, inconsistent adoption of Cleantech investment principles (e.g. BBB retrofitting post COP26) </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Inclusivity/Actors: BBB not engaged with Cleantech finance sector and Climate Change, or with other government investment agencies.</a:t>
                      </a:r>
                    </a:p>
                    <a:p>
                      <a:pPr marL="0" marR="0">
                        <a:lnSpc>
                          <a:spcPct val="107000"/>
                        </a:lnSpc>
                        <a:spcBef>
                          <a:spcPts val="0"/>
                        </a:spcBef>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26" marR="63826" marT="0" marB="0"/>
                </a:tc>
                <a:extLst>
                  <a:ext uri="{0D108BD9-81ED-4DB2-BD59-A6C34878D82A}">
                    <a16:rowId xmlns:a16="http://schemas.microsoft.com/office/drawing/2014/main" val="50634984"/>
                  </a:ext>
                </a:extLst>
              </a:tr>
            </a:tbl>
          </a:graphicData>
        </a:graphic>
      </p:graphicFrame>
    </p:spTree>
    <p:extLst>
      <p:ext uri="{BB962C8B-B14F-4D97-AF65-F5344CB8AC3E}">
        <p14:creationId xmlns:p14="http://schemas.microsoft.com/office/powerpoint/2010/main" val="36243529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87442" y="57835"/>
            <a:ext cx="8229600" cy="719137"/>
          </a:xfrm>
        </p:spPr>
        <p:txBody>
          <a:bodyPr anchor="t"/>
          <a:lstStyle/>
          <a:p>
            <a:pPr eaLnBrk="1" hangingPunct="1"/>
            <a:r>
              <a:rPr lang="en-US" sz="3600" dirty="0">
                <a:latin typeface="Myriad Pro"/>
                <a:cs typeface="Arial" charset="0"/>
              </a:rPr>
              <a:t>Findings – Comprehensiveness</a:t>
            </a:r>
            <a:endParaRPr lang="en-GB" sz="3600" dirty="0">
              <a:latin typeface="Myriad Pro"/>
              <a:cs typeface="Arial" charset="0"/>
            </a:endParaRPr>
          </a:p>
        </p:txBody>
      </p:sp>
      <p:sp>
        <p:nvSpPr>
          <p:cNvPr id="21506" name="Content Placeholder 2"/>
          <p:cNvSpPr>
            <a:spLocks noGrp="1"/>
          </p:cNvSpPr>
          <p:nvPr>
            <p:ph idx="4294967295"/>
          </p:nvPr>
        </p:nvSpPr>
        <p:spPr>
          <a:xfrm>
            <a:off x="468313" y="922127"/>
            <a:ext cx="8352159" cy="5328591"/>
          </a:xfrm>
        </p:spPr>
        <p:txBody>
          <a:bodyPr/>
          <a:lstStyle/>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81049721-F80A-4781-A561-DEE163CDA879}"/>
              </a:ext>
            </a:extLst>
          </p:cNvPr>
          <p:cNvSpPr txBox="1">
            <a:spLocks/>
          </p:cNvSpPr>
          <p:nvPr/>
        </p:nvSpPr>
        <p:spPr bwMode="auto">
          <a:xfrm>
            <a:off x="468312" y="764704"/>
            <a:ext cx="8352159" cy="590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GB" sz="18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graphicFrame>
        <p:nvGraphicFramePr>
          <p:cNvPr id="2" name="Table 1">
            <a:extLst>
              <a:ext uri="{FF2B5EF4-FFF2-40B4-BE49-F238E27FC236}">
                <a16:creationId xmlns:a16="http://schemas.microsoft.com/office/drawing/2014/main" id="{F77058FA-FDD6-4413-884B-F93733D67CC5}"/>
              </a:ext>
            </a:extLst>
          </p:cNvPr>
          <p:cNvGraphicFramePr>
            <a:graphicFrameLocks noGrp="1"/>
          </p:cNvGraphicFramePr>
          <p:nvPr>
            <p:extLst>
              <p:ext uri="{D42A27DB-BD31-4B8C-83A1-F6EECF244321}">
                <p14:modId xmlns:p14="http://schemas.microsoft.com/office/powerpoint/2010/main" val="2097440845"/>
              </p:ext>
            </p:extLst>
          </p:nvPr>
        </p:nvGraphicFramePr>
        <p:xfrm>
          <a:off x="647564" y="692696"/>
          <a:ext cx="7848871" cy="6345174"/>
        </p:xfrm>
        <a:graphic>
          <a:graphicData uri="http://schemas.openxmlformats.org/drawingml/2006/table">
            <a:tbl>
              <a:tblPr firstRow="1" firstCol="1" bandRow="1">
                <a:tableStyleId>{5C22544A-7EE6-4342-B048-85BDC9FD1C3A}</a:tableStyleId>
              </a:tblPr>
              <a:tblGrid>
                <a:gridCol w="7848871">
                  <a:extLst>
                    <a:ext uri="{9D8B030D-6E8A-4147-A177-3AD203B41FA5}">
                      <a16:colId xmlns:a16="http://schemas.microsoft.com/office/drawing/2014/main" val="2457479410"/>
                    </a:ext>
                  </a:extLst>
                </a:gridCol>
              </a:tblGrid>
              <a:tr h="4883137">
                <a:tc>
                  <a:txBody>
                    <a:bodyPr/>
                    <a:lstStyle/>
                    <a:p>
                      <a:pPr marL="0" marR="0">
                        <a:lnSpc>
                          <a:spcPct val="107000"/>
                        </a:lnSpc>
                        <a:spcBef>
                          <a:spcPts val="0"/>
                        </a:spcBef>
                        <a:spcAft>
                          <a:spcPts val="0"/>
                        </a:spcAft>
                      </a:pPr>
                      <a:r>
                        <a:rPr lang="en-GB" sz="2000" dirty="0">
                          <a:effectLst/>
                        </a:rPr>
                        <a:t>Comprehensiveness</a:t>
                      </a:r>
                    </a:p>
                    <a:p>
                      <a:pPr marL="0" marR="0">
                        <a:lnSpc>
                          <a:spcPct val="107000"/>
                        </a:lnSpc>
                        <a:spcBef>
                          <a:spcPts val="0"/>
                        </a:spcBef>
                        <a:spcAft>
                          <a:spcPts val="0"/>
                        </a:spcAft>
                      </a:pPr>
                      <a:endParaRPr lang="en-GB" sz="1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Strategy: Insufficient funding to Cleantech, finance gaps at all stages (</a:t>
                      </a:r>
                      <a:r>
                        <a:rPr lang="en-GB" sz="2000" dirty="0" err="1">
                          <a:effectLst/>
                        </a:rPr>
                        <a:t>Beauhurst</a:t>
                      </a:r>
                      <a:r>
                        <a:rPr lang="en-GB" sz="2000" dirty="0">
                          <a:effectLst/>
                        </a:rPr>
                        <a:t>) – highlighted at early Series A commercialisation (e.g. EEF, LCIF) – SME green innovation outreach is poor, BEIS SME Climate Hub post COP26 circa 3,141 sign-ups – No joined up strategy with Nature/Biodiversity (only just considered by Central Bankers, 2022)</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Instruments: Limited national or regional funds specifically directed at Cleantech finance escalator through co-financing/tax breaks,  notably for </a:t>
                      </a:r>
                      <a:r>
                        <a:rPr lang="en-GB" sz="2000" dirty="0" err="1">
                          <a:effectLst/>
                        </a:rPr>
                        <a:t>Deeptech</a:t>
                      </a:r>
                      <a:r>
                        <a:rPr lang="en-GB" sz="2000" dirty="0">
                          <a:effectLst/>
                        </a:rPr>
                        <a:t> (longer horizon hardware, prototype investing)</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Inclusivity/Actors: More engagement with private institution finance required at earlier stage Cleantech investment; greater international R&amp;D and investment collaboration required to fund  globally game-changing Cleantech (IKC and UKIIF pan European  fund of funds models?) – need globally connected open science/investing approaches – “</a:t>
                      </a:r>
                      <a:r>
                        <a:rPr lang="en-GB" sz="2000" i="1" dirty="0">
                          <a:effectLst/>
                        </a:rPr>
                        <a:t>and big philanthropic Wyss-type benefactors” </a:t>
                      </a:r>
                      <a:r>
                        <a:rPr lang="en-GB" sz="2000" dirty="0">
                          <a:effectLst/>
                        </a:rPr>
                        <a:t>(Imperial)</a:t>
                      </a:r>
                    </a:p>
                    <a:p>
                      <a:pPr marL="0" marR="0">
                        <a:lnSpc>
                          <a:spcPct val="107000"/>
                        </a:lnSpc>
                        <a:spcBef>
                          <a:spcPts val="0"/>
                        </a:spcBef>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3826" marR="63826" marT="0" marB="0"/>
                </a:tc>
                <a:extLst>
                  <a:ext uri="{0D108BD9-81ED-4DB2-BD59-A6C34878D82A}">
                    <a16:rowId xmlns:a16="http://schemas.microsoft.com/office/drawing/2014/main" val="537508883"/>
                  </a:ext>
                </a:extLst>
              </a:tr>
            </a:tbl>
          </a:graphicData>
        </a:graphic>
      </p:graphicFrame>
    </p:spTree>
    <p:extLst>
      <p:ext uri="{BB962C8B-B14F-4D97-AF65-F5344CB8AC3E}">
        <p14:creationId xmlns:p14="http://schemas.microsoft.com/office/powerpoint/2010/main" val="40717662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468313" y="188913"/>
            <a:ext cx="8229600" cy="719137"/>
          </a:xfrm>
        </p:spPr>
        <p:txBody>
          <a:bodyPr anchor="t"/>
          <a:lstStyle/>
          <a:p>
            <a:pPr eaLnBrk="1" hangingPunct="1"/>
            <a:r>
              <a:rPr lang="en-US" sz="3600" dirty="0">
                <a:latin typeface="Myriad Pro"/>
                <a:cs typeface="Arial" charset="0"/>
              </a:rPr>
              <a:t>Findings – Coherence</a:t>
            </a:r>
            <a:endParaRPr lang="en-GB" sz="3600" dirty="0">
              <a:latin typeface="Myriad Pro"/>
              <a:cs typeface="Arial" charset="0"/>
            </a:endParaRPr>
          </a:p>
        </p:txBody>
      </p:sp>
      <p:sp>
        <p:nvSpPr>
          <p:cNvPr id="21506" name="Content Placeholder 2"/>
          <p:cNvSpPr>
            <a:spLocks noGrp="1"/>
          </p:cNvSpPr>
          <p:nvPr>
            <p:ph idx="4294967295"/>
          </p:nvPr>
        </p:nvSpPr>
        <p:spPr>
          <a:xfrm>
            <a:off x="468313" y="922127"/>
            <a:ext cx="8352159" cy="5328591"/>
          </a:xfrm>
        </p:spPr>
        <p:txBody>
          <a:bodyPr/>
          <a:lstStyle/>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81049721-F80A-4781-A561-DEE163CDA879}"/>
              </a:ext>
            </a:extLst>
          </p:cNvPr>
          <p:cNvSpPr txBox="1">
            <a:spLocks/>
          </p:cNvSpPr>
          <p:nvPr/>
        </p:nvSpPr>
        <p:spPr bwMode="auto">
          <a:xfrm>
            <a:off x="468312" y="764704"/>
            <a:ext cx="8352159" cy="5904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endParaRPr lang="en-GB" sz="18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graphicFrame>
        <p:nvGraphicFramePr>
          <p:cNvPr id="2" name="Table 1">
            <a:extLst>
              <a:ext uri="{FF2B5EF4-FFF2-40B4-BE49-F238E27FC236}">
                <a16:creationId xmlns:a16="http://schemas.microsoft.com/office/drawing/2014/main" id="{F77058FA-FDD6-4413-884B-F93733D67CC5}"/>
              </a:ext>
            </a:extLst>
          </p:cNvPr>
          <p:cNvGraphicFramePr>
            <a:graphicFrameLocks noGrp="1"/>
          </p:cNvGraphicFramePr>
          <p:nvPr>
            <p:extLst>
              <p:ext uri="{D42A27DB-BD31-4B8C-83A1-F6EECF244321}">
                <p14:modId xmlns:p14="http://schemas.microsoft.com/office/powerpoint/2010/main" val="1438620661"/>
              </p:ext>
            </p:extLst>
          </p:nvPr>
        </p:nvGraphicFramePr>
        <p:xfrm>
          <a:off x="539552" y="922127"/>
          <a:ext cx="7848871" cy="5684584"/>
        </p:xfrm>
        <a:graphic>
          <a:graphicData uri="http://schemas.openxmlformats.org/drawingml/2006/table">
            <a:tbl>
              <a:tblPr firstRow="1" firstCol="1" bandRow="1">
                <a:tableStyleId>{5C22544A-7EE6-4342-B048-85BDC9FD1C3A}</a:tableStyleId>
              </a:tblPr>
              <a:tblGrid>
                <a:gridCol w="7848871">
                  <a:extLst>
                    <a:ext uri="{9D8B030D-6E8A-4147-A177-3AD203B41FA5}">
                      <a16:colId xmlns:a16="http://schemas.microsoft.com/office/drawing/2014/main" val="2457479410"/>
                    </a:ext>
                  </a:extLst>
                </a:gridCol>
              </a:tblGrid>
              <a:tr h="4909950">
                <a:tc>
                  <a:txBody>
                    <a:bodyPr/>
                    <a:lstStyle/>
                    <a:p>
                      <a:pPr marL="0" marR="0">
                        <a:lnSpc>
                          <a:spcPct val="107000"/>
                        </a:lnSpc>
                        <a:spcBef>
                          <a:spcPts val="0"/>
                        </a:spcBef>
                        <a:spcAft>
                          <a:spcPts val="0"/>
                        </a:spcAft>
                      </a:pPr>
                      <a:r>
                        <a:rPr lang="en-GB" sz="2000" dirty="0">
                          <a:effectLst/>
                        </a:rPr>
                        <a:t>Coherence</a:t>
                      </a:r>
                    </a:p>
                    <a:p>
                      <a:pPr marL="0" marR="0">
                        <a:lnSpc>
                          <a:spcPct val="107000"/>
                        </a:lnSpc>
                        <a:spcBef>
                          <a:spcPts val="0"/>
                        </a:spcBef>
                        <a:spcAft>
                          <a:spcPts val="0"/>
                        </a:spcAft>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Strategy: Lack of ‘</a:t>
                      </a:r>
                      <a:r>
                        <a:rPr lang="en-GB" sz="2000" i="1" dirty="0">
                          <a:effectLst/>
                        </a:rPr>
                        <a:t>roadmap</a:t>
                      </a:r>
                      <a:r>
                        <a:rPr lang="en-GB" sz="2000" dirty="0">
                          <a:effectLst/>
                        </a:rPr>
                        <a:t>’ for early-stage green innovation. Recent overarching UK GFI Roadmap (20212) - corporate reporting investment, expecting trickle down. No early innovation finance strategy - conflict of short-term ‘</a:t>
                      </a:r>
                      <a:r>
                        <a:rPr lang="en-GB" sz="2000" dirty="0" err="1">
                          <a:effectLst/>
                        </a:rPr>
                        <a:t>digitech</a:t>
                      </a:r>
                      <a:r>
                        <a:rPr lang="en-GB" sz="2000" dirty="0">
                          <a:effectLst/>
                        </a:rPr>
                        <a:t>’ investment encouragement versus green </a:t>
                      </a:r>
                      <a:r>
                        <a:rPr lang="en-GB" sz="2000" dirty="0" err="1">
                          <a:effectLst/>
                        </a:rPr>
                        <a:t>Deeptech</a:t>
                      </a:r>
                      <a:r>
                        <a:rPr lang="en-GB" sz="2000" dirty="0">
                          <a:effectLst/>
                        </a:rPr>
                        <a:t>, deep pocket investment requirements</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Instruments: Different agency programmes not connected within Cleantech finance escalator – result of agency policy and practice silos</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Inclusivity/Actors: Lack of government department policy sharing/learning (notably for grant and co-financing programmes operated by BEIS, DCMS, IUK, and BBB as the expert SME investor) </a:t>
                      </a:r>
                    </a:p>
                    <a:p>
                      <a:pPr marL="342900" marR="0" lvl="0" indent="-342900">
                        <a:lnSpc>
                          <a:spcPct val="107000"/>
                        </a:lnSpc>
                        <a:spcBef>
                          <a:spcPts val="0"/>
                        </a:spcBef>
                        <a:spcAft>
                          <a:spcPts val="0"/>
                        </a:spcAft>
                        <a:buFont typeface="Symbol" panose="05050102010706020507" pitchFamily="18" charset="2"/>
                        <a:buChar char=""/>
                      </a:pPr>
                      <a:endParaRPr lang="en-GB" sz="2000" dirty="0">
                        <a:effectLst/>
                      </a:endParaRPr>
                    </a:p>
                    <a:p>
                      <a:pPr marL="342900" marR="0" lvl="0" indent="-342900">
                        <a:lnSpc>
                          <a:spcPct val="107000"/>
                        </a:lnSpc>
                        <a:spcBef>
                          <a:spcPts val="0"/>
                        </a:spcBef>
                        <a:spcAft>
                          <a:spcPts val="0"/>
                        </a:spcAft>
                        <a:buFont typeface="Symbol" panose="05050102010706020507" pitchFamily="18" charset="2"/>
                        <a:buChar char=""/>
                      </a:pPr>
                      <a:r>
                        <a:rPr lang="en-GB" sz="2000" dirty="0">
                          <a:effectLst/>
                        </a:rPr>
                        <a:t>Need integrated Environment Climate (BEIS) and Nature (DEFRA) financing solutions</a:t>
                      </a:r>
                    </a:p>
                    <a:p>
                      <a:pPr marL="0" marR="0">
                        <a:lnSpc>
                          <a:spcPct val="107000"/>
                        </a:lnSpc>
                        <a:spcBef>
                          <a:spcPts val="0"/>
                        </a:spcBef>
                        <a:spcAft>
                          <a:spcPts val="0"/>
                        </a:spcAft>
                      </a:pPr>
                      <a:r>
                        <a:rPr lang="en-GB" sz="9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826" marR="63826" marT="0" marB="0"/>
                </a:tc>
                <a:extLst>
                  <a:ext uri="{0D108BD9-81ED-4DB2-BD59-A6C34878D82A}">
                    <a16:rowId xmlns:a16="http://schemas.microsoft.com/office/drawing/2014/main" val="2674123309"/>
                  </a:ext>
                </a:extLst>
              </a:tr>
            </a:tbl>
          </a:graphicData>
        </a:graphic>
      </p:graphicFrame>
    </p:spTree>
    <p:extLst>
      <p:ext uri="{BB962C8B-B14F-4D97-AF65-F5344CB8AC3E}">
        <p14:creationId xmlns:p14="http://schemas.microsoft.com/office/powerpoint/2010/main" val="23382806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68313" y="188641"/>
            <a:ext cx="8229600" cy="559071"/>
          </a:xfrm>
        </p:spPr>
        <p:txBody>
          <a:bodyPr anchor="t"/>
          <a:lstStyle/>
          <a:p>
            <a:pPr eaLnBrk="1" hangingPunct="1"/>
            <a:r>
              <a:rPr lang="en-GB" sz="3200" dirty="0">
                <a:latin typeface="Myriad Pro"/>
                <a:cs typeface="Arial" charset="0"/>
              </a:rPr>
              <a:t>Conclusions (1)</a:t>
            </a:r>
          </a:p>
        </p:txBody>
      </p:sp>
      <p:sp>
        <p:nvSpPr>
          <p:cNvPr id="25602" name="Content Placeholder 2"/>
          <p:cNvSpPr>
            <a:spLocks noGrp="1"/>
          </p:cNvSpPr>
          <p:nvPr>
            <p:ph idx="4294967295"/>
          </p:nvPr>
        </p:nvSpPr>
        <p:spPr>
          <a:xfrm>
            <a:off x="468313" y="747713"/>
            <a:ext cx="8229600" cy="5362576"/>
          </a:xfrm>
        </p:spPr>
        <p:txBody>
          <a:bodyPr/>
          <a:lstStyle/>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endParaRPr lang="en-GB" sz="2000" dirty="0">
              <a:solidFill>
                <a:srgbClr val="416EA5"/>
              </a:solidFill>
              <a:latin typeface="Myriad Pro"/>
              <a:ea typeface="宋体" pitchFamily="2" charset="-122"/>
              <a:cs typeface="Arial" charset="0"/>
            </a:endParaRPr>
          </a:p>
        </p:txBody>
      </p:sp>
      <p:sp>
        <p:nvSpPr>
          <p:cNvPr id="4" name="Content Placeholder 2">
            <a:extLst>
              <a:ext uri="{FF2B5EF4-FFF2-40B4-BE49-F238E27FC236}">
                <a16:creationId xmlns:a16="http://schemas.microsoft.com/office/drawing/2014/main" id="{F27400C8-95E5-42B8-A33E-0672D6C60925}"/>
              </a:ext>
            </a:extLst>
          </p:cNvPr>
          <p:cNvSpPr txBox="1">
            <a:spLocks/>
          </p:cNvSpPr>
          <p:nvPr/>
        </p:nvSpPr>
        <p:spPr bwMode="auto">
          <a:xfrm>
            <a:off x="611560" y="747711"/>
            <a:ext cx="8352159" cy="5561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000" dirty="0">
                <a:solidFill>
                  <a:srgbClr val="416EA5"/>
                </a:solidFill>
                <a:latin typeface="Calibri" panose="020F0502020204030204" pitchFamily="34" charset="0"/>
                <a:cs typeface="Times New Roman" panose="02020603050405020304" pitchFamily="18" charset="0"/>
              </a:rPr>
              <a:t>The UK invests heavily in government </a:t>
            </a:r>
            <a:r>
              <a:rPr lang="en-US" sz="2000" dirty="0" err="1">
                <a:solidFill>
                  <a:srgbClr val="416EA5"/>
                </a:solidFill>
                <a:latin typeface="Calibri" panose="020F0502020204030204" pitchFamily="34" charset="0"/>
                <a:cs typeface="Times New Roman" panose="02020603050405020304" pitchFamily="18" charset="0"/>
              </a:rPr>
              <a:t>programmes</a:t>
            </a:r>
            <a:r>
              <a:rPr lang="en-US" sz="2000" dirty="0">
                <a:solidFill>
                  <a:srgbClr val="416EA5"/>
                </a:solidFill>
                <a:latin typeface="Calibri" panose="020F0502020204030204" pitchFamily="34" charset="0"/>
                <a:cs typeface="Times New Roman" panose="02020603050405020304" pitchFamily="18" charset="0"/>
              </a:rPr>
              <a:t> to fund large scale infrastructure and more generic, sector agnostic, early-stage R&amp;D and SME innovation</a:t>
            </a:r>
          </a:p>
          <a:p>
            <a:pPr eaLnBrk="1" hangingPunct="1"/>
            <a:endParaRPr lang="en-US" sz="2000" dirty="0">
              <a:solidFill>
                <a:srgbClr val="416EA5"/>
              </a:solidFill>
              <a:latin typeface="Calibri" panose="020F0502020204030204" pitchFamily="34" charset="0"/>
              <a:cs typeface="Times New Roman" panose="02020603050405020304" pitchFamily="18" charset="0"/>
            </a:endParaRPr>
          </a:p>
          <a:p>
            <a:pPr eaLnBrk="1" hangingPunct="1"/>
            <a:r>
              <a:rPr lang="en-US" sz="2000" dirty="0">
                <a:solidFill>
                  <a:srgbClr val="416EA5"/>
                </a:solidFill>
                <a:latin typeface="Calibri" panose="020F0502020204030204" pitchFamily="34" charset="0"/>
                <a:cs typeface="Times New Roman" panose="02020603050405020304" pitchFamily="18" charset="0"/>
              </a:rPr>
              <a:t>Relatively little of the £10bn plus annual funding of BEIS, BBB and IUK is specifically targeted at Cleantech funding </a:t>
            </a:r>
            <a:r>
              <a:rPr lang="en-US" sz="2000" dirty="0" err="1">
                <a:solidFill>
                  <a:srgbClr val="416EA5"/>
                </a:solidFill>
                <a:latin typeface="Calibri" panose="020F0502020204030204" pitchFamily="34" charset="0"/>
                <a:cs typeface="Times New Roman" panose="02020603050405020304" pitchFamily="18" charset="0"/>
              </a:rPr>
              <a:t>programmes</a:t>
            </a:r>
            <a:r>
              <a:rPr lang="en-US" sz="2000" dirty="0">
                <a:solidFill>
                  <a:srgbClr val="416EA5"/>
                </a:solidFill>
                <a:latin typeface="Calibri" panose="020F0502020204030204" pitchFamily="34" charset="0"/>
                <a:cs typeface="Times New Roman" panose="02020603050405020304" pitchFamily="18" charset="0"/>
              </a:rPr>
              <a:t> like LCIF (c. £30m), CGF (£40m), EEF (£72m) IA (£75m), UKIIF (£330m, fully funded)(Owen, 2021) – DEFRA only recently developing Big Nature Impact Fund</a:t>
            </a:r>
          </a:p>
          <a:p>
            <a:pPr eaLnBrk="1" hangingPunct="1"/>
            <a:endParaRPr lang="en-US" sz="2000" dirty="0">
              <a:solidFill>
                <a:srgbClr val="416EA5"/>
              </a:solidFill>
              <a:latin typeface="Calibri" panose="020F0502020204030204" pitchFamily="34" charset="0"/>
              <a:cs typeface="Times New Roman" panose="02020603050405020304" pitchFamily="18" charset="0"/>
            </a:endParaRPr>
          </a:p>
          <a:p>
            <a:pPr eaLnBrk="1" hangingPunct="1"/>
            <a:r>
              <a:rPr lang="en-US" sz="2000" dirty="0">
                <a:solidFill>
                  <a:srgbClr val="416EA5"/>
                </a:solidFill>
                <a:latin typeface="Calibri" panose="020F0502020204030204" pitchFamily="34" charset="0"/>
                <a:cs typeface="Times New Roman" panose="02020603050405020304" pitchFamily="18" charset="0"/>
              </a:rPr>
              <a:t>UK SME early-stage Cleantech innovation funding is limited and remains complex, disjointed and difficult to find and secure (Dowling, 2015; Owen et al. 2019)</a:t>
            </a:r>
          </a:p>
          <a:p>
            <a:pPr eaLnBrk="1" hangingPunct="1"/>
            <a:endParaRPr lang="en-US" sz="2000" dirty="0">
              <a:solidFill>
                <a:srgbClr val="416EA5"/>
              </a:solidFill>
              <a:latin typeface="Calibri" panose="020F0502020204030204" pitchFamily="34" charset="0"/>
              <a:cs typeface="Times New Roman" panose="02020603050405020304" pitchFamily="18" charset="0"/>
            </a:endParaRPr>
          </a:p>
          <a:p>
            <a:pPr eaLnBrk="1" hangingPunct="1"/>
            <a:r>
              <a:rPr lang="en-US" sz="2000" dirty="0">
                <a:solidFill>
                  <a:srgbClr val="416EA5"/>
                </a:solidFill>
                <a:latin typeface="Calibri" panose="020F0502020204030204" pitchFamily="34" charset="0"/>
                <a:cs typeface="Times New Roman" panose="02020603050405020304" pitchFamily="18" charset="0"/>
              </a:rPr>
              <a:t>Lack of leadership from the Green Finance Institute for Cleantech innovation financing - No overall UK strategy and roadmap for Cleantech funding which effectively brings together key government agencies (</a:t>
            </a:r>
            <a:r>
              <a:rPr lang="en-US" sz="2000" i="1" dirty="0">
                <a:solidFill>
                  <a:srgbClr val="416EA5"/>
                </a:solidFill>
                <a:latin typeface="Calibri" panose="020F0502020204030204" pitchFamily="34" charset="0"/>
                <a:cs typeface="Times New Roman" panose="02020603050405020304" pitchFamily="18" charset="0"/>
              </a:rPr>
              <a:t>for organizational investment learning</a:t>
            </a:r>
            <a:r>
              <a:rPr lang="en-US" sz="2000" dirty="0">
                <a:solidFill>
                  <a:srgbClr val="416EA5"/>
                </a:solidFill>
                <a:latin typeface="Calibri" panose="020F0502020204030204" pitchFamily="34" charset="0"/>
                <a:cs typeface="Times New Roman" panose="02020603050405020304" pitchFamily="18" charset="0"/>
              </a:rPr>
              <a:t> – Owen, 2021)</a:t>
            </a:r>
          </a:p>
          <a:p>
            <a:pPr eaLnBrk="1" hangingPunct="1"/>
            <a:endParaRPr lang="en-US" sz="1800" dirty="0">
              <a:solidFill>
                <a:srgbClr val="416EA5"/>
              </a:solidFill>
              <a:latin typeface="Calibri" panose="020F0502020204030204" pitchFamily="34" charset="0"/>
              <a:cs typeface="Times New Roman" panose="02020603050405020304" pitchFamily="18" charset="0"/>
            </a:endParaRPr>
          </a:p>
          <a:p>
            <a:pPr marL="0" indent="0" eaLnBrk="1" hangingPunct="1">
              <a:buNone/>
            </a:pPr>
            <a:endParaRPr lang="en-GB" sz="20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Tree>
    <p:extLst>
      <p:ext uri="{BB962C8B-B14F-4D97-AF65-F5344CB8AC3E}">
        <p14:creationId xmlns:p14="http://schemas.microsoft.com/office/powerpoint/2010/main" val="149319438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68313" y="188641"/>
            <a:ext cx="8229600" cy="559071"/>
          </a:xfrm>
        </p:spPr>
        <p:txBody>
          <a:bodyPr anchor="t"/>
          <a:lstStyle/>
          <a:p>
            <a:pPr eaLnBrk="1" hangingPunct="1"/>
            <a:r>
              <a:rPr lang="en-GB" sz="3200" dirty="0">
                <a:latin typeface="Myriad Pro"/>
                <a:cs typeface="Arial" charset="0"/>
              </a:rPr>
              <a:t>Conclusions (2)</a:t>
            </a:r>
          </a:p>
        </p:txBody>
      </p:sp>
      <p:sp>
        <p:nvSpPr>
          <p:cNvPr id="25602" name="Content Placeholder 2"/>
          <p:cNvSpPr>
            <a:spLocks noGrp="1"/>
          </p:cNvSpPr>
          <p:nvPr>
            <p:ph idx="4294967295"/>
          </p:nvPr>
        </p:nvSpPr>
        <p:spPr>
          <a:xfrm>
            <a:off x="468313" y="747713"/>
            <a:ext cx="8229600" cy="5362576"/>
          </a:xfrm>
        </p:spPr>
        <p:txBody>
          <a:bodyPr/>
          <a:lstStyle/>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endParaRPr lang="en-GB" sz="2000" dirty="0">
              <a:solidFill>
                <a:srgbClr val="416EA5"/>
              </a:solidFill>
              <a:latin typeface="Myriad Pro"/>
              <a:ea typeface="宋体" pitchFamily="2" charset="-122"/>
              <a:cs typeface="Arial" charset="0"/>
            </a:endParaRPr>
          </a:p>
        </p:txBody>
      </p:sp>
      <p:sp>
        <p:nvSpPr>
          <p:cNvPr id="4" name="Content Placeholder 2">
            <a:extLst>
              <a:ext uri="{FF2B5EF4-FFF2-40B4-BE49-F238E27FC236}">
                <a16:creationId xmlns:a16="http://schemas.microsoft.com/office/drawing/2014/main" id="{F27400C8-95E5-42B8-A33E-0672D6C60925}"/>
              </a:ext>
            </a:extLst>
          </p:cNvPr>
          <p:cNvSpPr txBox="1">
            <a:spLocks/>
          </p:cNvSpPr>
          <p:nvPr/>
        </p:nvSpPr>
        <p:spPr bwMode="auto">
          <a:xfrm>
            <a:off x="611560" y="747711"/>
            <a:ext cx="8352159" cy="5561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000" dirty="0">
                <a:solidFill>
                  <a:srgbClr val="416EA5"/>
                </a:solidFill>
                <a:latin typeface="Calibri" panose="020F0502020204030204" pitchFamily="34" charset="0"/>
                <a:cs typeface="Times New Roman" panose="02020603050405020304" pitchFamily="18" charset="0"/>
              </a:rPr>
              <a:t>Local/regional business Growth Hubs offer patchy knowledge and referral – a ‘</a:t>
            </a:r>
            <a:r>
              <a:rPr lang="en-US" sz="2000" i="1" dirty="0">
                <a:solidFill>
                  <a:srgbClr val="416EA5"/>
                </a:solidFill>
                <a:latin typeface="Calibri" panose="020F0502020204030204" pitchFamily="34" charset="0"/>
                <a:cs typeface="Times New Roman" panose="02020603050405020304" pitchFamily="18" charset="0"/>
              </a:rPr>
              <a:t>missing middle</a:t>
            </a:r>
            <a:r>
              <a:rPr lang="en-US" sz="2000" dirty="0">
                <a:solidFill>
                  <a:srgbClr val="416EA5"/>
                </a:solidFill>
                <a:latin typeface="Calibri" panose="020F0502020204030204" pitchFamily="34" charset="0"/>
                <a:cs typeface="Times New Roman" panose="02020603050405020304" pitchFamily="18" charset="0"/>
              </a:rPr>
              <a:t>’ (</a:t>
            </a:r>
            <a:r>
              <a:rPr lang="en-US" sz="2000" dirty="0" err="1">
                <a:solidFill>
                  <a:srgbClr val="416EA5"/>
                </a:solidFill>
                <a:latin typeface="Calibri" panose="020F0502020204030204" pitchFamily="34" charset="0"/>
                <a:cs typeface="Times New Roman" panose="02020603050405020304" pitchFamily="18" charset="0"/>
              </a:rPr>
              <a:t>Uyarra</a:t>
            </a:r>
            <a:r>
              <a:rPr lang="en-US" sz="2000" dirty="0">
                <a:solidFill>
                  <a:srgbClr val="416EA5"/>
                </a:solidFill>
                <a:latin typeface="Calibri" panose="020F0502020204030204" pitchFamily="34" charset="0"/>
                <a:cs typeface="Times New Roman" panose="02020603050405020304" pitchFamily="18" charset="0"/>
              </a:rPr>
              <a:t> et al, 2016) - limited early-stage Cleantech finance outside of London-Oxbridge </a:t>
            </a:r>
            <a:r>
              <a:rPr lang="en-US" sz="2000" i="1" dirty="0">
                <a:solidFill>
                  <a:srgbClr val="416EA5"/>
                </a:solidFill>
                <a:latin typeface="Calibri" panose="020F0502020204030204" pitchFamily="34" charset="0"/>
                <a:cs typeface="Times New Roman" panose="02020603050405020304" pitchFamily="18" charset="0"/>
              </a:rPr>
              <a:t>golden triangle </a:t>
            </a:r>
            <a:r>
              <a:rPr lang="en-US" sz="2000" dirty="0">
                <a:solidFill>
                  <a:srgbClr val="416EA5"/>
                </a:solidFill>
                <a:latin typeface="Calibri" panose="020F0502020204030204" pitchFamily="34" charset="0"/>
                <a:cs typeface="Times New Roman" panose="02020603050405020304" pitchFamily="18" charset="0"/>
              </a:rPr>
              <a:t>(London &amp; SE/EE)</a:t>
            </a:r>
          </a:p>
          <a:p>
            <a:pPr eaLnBrk="1" hangingPunct="1"/>
            <a:endParaRPr lang="en-US" sz="2000" dirty="0">
              <a:solidFill>
                <a:srgbClr val="416EA5"/>
              </a:solidFill>
              <a:latin typeface="Calibri" panose="020F0502020204030204" pitchFamily="34" charset="0"/>
              <a:cs typeface="Times New Roman" panose="02020603050405020304" pitchFamily="18" charset="0"/>
            </a:endParaRPr>
          </a:p>
          <a:p>
            <a:pPr eaLnBrk="1" hangingPunct="1"/>
            <a:r>
              <a:rPr lang="en-US" sz="2000" dirty="0">
                <a:solidFill>
                  <a:srgbClr val="416EA5"/>
                </a:solidFill>
                <a:latin typeface="Calibri" panose="020F0502020204030204" pitchFamily="34" charset="0"/>
                <a:cs typeface="Times New Roman" panose="02020603050405020304" pitchFamily="18" charset="0"/>
              </a:rPr>
              <a:t>Government agencies remain in policy silos, developing SME financing </a:t>
            </a:r>
            <a:r>
              <a:rPr lang="en-US" sz="2000" dirty="0" err="1">
                <a:solidFill>
                  <a:srgbClr val="416EA5"/>
                </a:solidFill>
                <a:latin typeface="Calibri" panose="020F0502020204030204" pitchFamily="34" charset="0"/>
                <a:cs typeface="Times New Roman" panose="02020603050405020304" pitchFamily="18" charset="0"/>
              </a:rPr>
              <a:t>programmes</a:t>
            </a:r>
            <a:r>
              <a:rPr lang="en-US" sz="2000" dirty="0">
                <a:solidFill>
                  <a:srgbClr val="416EA5"/>
                </a:solidFill>
                <a:latin typeface="Calibri" panose="020F0502020204030204" pitchFamily="34" charset="0"/>
                <a:cs typeface="Times New Roman" panose="02020603050405020304" pitchFamily="18" charset="0"/>
              </a:rPr>
              <a:t> without proper assessment for duplication/displacement and synergies – </a:t>
            </a:r>
            <a:r>
              <a:rPr lang="en-US" sz="2000" u="sng" dirty="0">
                <a:solidFill>
                  <a:srgbClr val="416EA5"/>
                </a:solidFill>
                <a:latin typeface="Calibri" panose="020F0502020204030204" pitchFamily="34" charset="0"/>
                <a:cs typeface="Times New Roman" panose="02020603050405020304" pitchFamily="18" charset="0"/>
              </a:rPr>
              <a:t>there is a systemic </a:t>
            </a:r>
            <a:r>
              <a:rPr lang="en-US" sz="2000" u="sng" dirty="0" err="1">
                <a:solidFill>
                  <a:srgbClr val="416EA5"/>
                </a:solidFill>
                <a:latin typeface="Calibri" panose="020F0502020204030204" pitchFamily="34" charset="0"/>
                <a:cs typeface="Times New Roman" panose="02020603050405020304" pitchFamily="18" charset="0"/>
              </a:rPr>
              <a:t>organisational</a:t>
            </a:r>
            <a:r>
              <a:rPr lang="en-US" sz="2000" u="sng" dirty="0">
                <a:solidFill>
                  <a:srgbClr val="416EA5"/>
                </a:solidFill>
                <a:latin typeface="Calibri" panose="020F0502020204030204" pitchFamily="34" charset="0"/>
                <a:cs typeface="Times New Roman" panose="02020603050405020304" pitchFamily="18" charset="0"/>
              </a:rPr>
              <a:t> failure to learn lessons from the past</a:t>
            </a:r>
            <a:r>
              <a:rPr lang="en-US" sz="2000" dirty="0">
                <a:solidFill>
                  <a:srgbClr val="416EA5"/>
                </a:solidFill>
                <a:latin typeface="Calibri" panose="020F0502020204030204" pitchFamily="34" charset="0"/>
                <a:cs typeface="Times New Roman" panose="02020603050405020304" pitchFamily="18" charset="0"/>
              </a:rPr>
              <a:t> (NAO, 2009; Owen, 2021)</a:t>
            </a:r>
          </a:p>
          <a:p>
            <a:pPr eaLnBrk="1" hangingPunct="1"/>
            <a:endParaRPr lang="en-US" sz="2000" dirty="0">
              <a:solidFill>
                <a:srgbClr val="416EA5"/>
              </a:solidFill>
              <a:latin typeface="Calibri" panose="020F0502020204030204" pitchFamily="34" charset="0"/>
              <a:cs typeface="Times New Roman" panose="02020603050405020304" pitchFamily="18" charset="0"/>
            </a:endParaRPr>
          </a:p>
          <a:p>
            <a:pPr eaLnBrk="1" hangingPunct="1"/>
            <a:r>
              <a:rPr lang="en-US" sz="2000" dirty="0">
                <a:solidFill>
                  <a:srgbClr val="416EA5"/>
                </a:solidFill>
                <a:latin typeface="Calibri" panose="020F0502020204030204" pitchFamily="34" charset="0"/>
                <a:cs typeface="Times New Roman" panose="02020603050405020304" pitchFamily="18" charset="0"/>
              </a:rPr>
              <a:t>Staggering that BBB - as prime SME innovation funder - so slow to consider Cleantech financing and Climate impacts of its wider investments (BBB/IPSOS, 2021) – never mind EDI and levelling-up issues ….</a:t>
            </a:r>
          </a:p>
          <a:p>
            <a:pPr eaLnBrk="1" hangingPunct="1"/>
            <a:endParaRPr lang="en-US" sz="2000" dirty="0">
              <a:solidFill>
                <a:srgbClr val="416EA5"/>
              </a:solidFill>
              <a:latin typeface="Calibri" panose="020F0502020204030204" pitchFamily="34" charset="0"/>
              <a:cs typeface="Times New Roman" panose="02020603050405020304" pitchFamily="18" charset="0"/>
            </a:endParaRPr>
          </a:p>
          <a:p>
            <a:pPr eaLnBrk="1" hangingPunct="1"/>
            <a:r>
              <a:rPr lang="en-US" sz="2000" dirty="0">
                <a:solidFill>
                  <a:srgbClr val="416EA5"/>
                </a:solidFill>
                <a:latin typeface="Calibri" panose="020F0502020204030204" pitchFamily="34" charset="0"/>
                <a:cs typeface="Times New Roman" panose="02020603050405020304" pitchFamily="18" charset="0"/>
              </a:rPr>
              <a:t>Remains insufficient inter-agency learning, particularly from BBB as the expert SME early-stage innovation financer (Owen, 2021).  </a:t>
            </a:r>
          </a:p>
          <a:p>
            <a:pPr eaLnBrk="1" hangingPunct="1"/>
            <a:endParaRPr lang="en-US" sz="2000" dirty="0">
              <a:solidFill>
                <a:srgbClr val="416EA5"/>
              </a:solidFill>
              <a:latin typeface="Calibri" panose="020F0502020204030204" pitchFamily="34" charset="0"/>
              <a:cs typeface="Times New Roman" panose="02020603050405020304" pitchFamily="18" charset="0"/>
            </a:endParaRPr>
          </a:p>
          <a:p>
            <a:pPr eaLnBrk="1" hangingPunct="1"/>
            <a:r>
              <a:rPr lang="en-US" sz="2000" b="1" dirty="0">
                <a:solidFill>
                  <a:srgbClr val="416EA5"/>
                </a:solidFill>
                <a:latin typeface="Calibri" panose="020F0502020204030204" pitchFamily="34" charset="0"/>
                <a:cs typeface="Times New Roman" panose="02020603050405020304" pitchFamily="18" charset="0"/>
              </a:rPr>
              <a:t>Climate and Biodiversity impacts should be enshrined in public policy.</a:t>
            </a:r>
          </a:p>
          <a:p>
            <a:pPr marL="0" indent="0" eaLnBrk="1" hangingPunct="1">
              <a:buNone/>
            </a:pPr>
            <a:endParaRPr lang="en-GB" sz="20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Tree>
    <p:extLst>
      <p:ext uri="{BB962C8B-B14F-4D97-AF65-F5344CB8AC3E}">
        <p14:creationId xmlns:p14="http://schemas.microsoft.com/office/powerpoint/2010/main" val="39867988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68313" y="188641"/>
            <a:ext cx="8229600" cy="559071"/>
          </a:xfrm>
        </p:spPr>
        <p:txBody>
          <a:bodyPr anchor="t"/>
          <a:lstStyle/>
          <a:p>
            <a:pPr eaLnBrk="1" hangingPunct="1"/>
            <a:r>
              <a:rPr lang="en-GB" sz="3200" dirty="0">
                <a:latin typeface="Myriad Pro"/>
                <a:cs typeface="Arial" charset="0"/>
              </a:rPr>
              <a:t>Some Further Questions:</a:t>
            </a:r>
          </a:p>
        </p:txBody>
      </p:sp>
      <p:sp>
        <p:nvSpPr>
          <p:cNvPr id="25602" name="Content Placeholder 2"/>
          <p:cNvSpPr>
            <a:spLocks noGrp="1"/>
          </p:cNvSpPr>
          <p:nvPr>
            <p:ph idx="4294967295"/>
          </p:nvPr>
        </p:nvSpPr>
        <p:spPr>
          <a:xfrm>
            <a:off x="468313" y="747713"/>
            <a:ext cx="8229600" cy="5362576"/>
          </a:xfrm>
        </p:spPr>
        <p:txBody>
          <a:bodyPr/>
          <a:lstStyle/>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endParaRPr lang="en-GB" sz="2000" dirty="0">
              <a:solidFill>
                <a:srgbClr val="416EA5"/>
              </a:solidFill>
              <a:latin typeface="Myriad Pro"/>
              <a:ea typeface="宋体" pitchFamily="2" charset="-122"/>
              <a:cs typeface="Arial" charset="0"/>
            </a:endParaRPr>
          </a:p>
        </p:txBody>
      </p:sp>
      <p:sp>
        <p:nvSpPr>
          <p:cNvPr id="4" name="Content Placeholder 2">
            <a:extLst>
              <a:ext uri="{FF2B5EF4-FFF2-40B4-BE49-F238E27FC236}">
                <a16:creationId xmlns:a16="http://schemas.microsoft.com/office/drawing/2014/main" id="{F27400C8-95E5-42B8-A33E-0672D6C60925}"/>
              </a:ext>
            </a:extLst>
          </p:cNvPr>
          <p:cNvSpPr txBox="1">
            <a:spLocks/>
          </p:cNvSpPr>
          <p:nvPr/>
        </p:nvSpPr>
        <p:spPr bwMode="auto">
          <a:xfrm>
            <a:off x="611560" y="1268760"/>
            <a:ext cx="8352159"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eaLnBrk="1" hangingPunct="1">
              <a:lnSpc>
                <a:spcPts val="1650"/>
              </a:lnSpc>
            </a:pPr>
            <a:r>
              <a:rPr lang="en-US" sz="2000" dirty="0">
                <a:solidFill>
                  <a:srgbClr val="416EA5"/>
                </a:solidFill>
                <a:latin typeface="Calibri" panose="020F0502020204030204" pitchFamily="34" charset="0"/>
                <a:cs typeface="Times New Roman" panose="02020603050405020304" pitchFamily="18" charset="0"/>
              </a:rPr>
              <a:t>What is an appropriate oversight agency for early-stage innovation Climate finance? Green Finance Institute, British Business Bank, Innovate UK?</a:t>
            </a:r>
            <a:endParaRPr lang="en-GB" sz="2000" dirty="0">
              <a:solidFill>
                <a:srgbClr val="416EA5"/>
              </a:solidFill>
              <a:latin typeface="Calibri" panose="020F0502020204030204" pitchFamily="34" charset="0"/>
              <a:cs typeface="Times New Roman" panose="02020603050405020304" pitchFamily="18" charset="0"/>
            </a:endParaRPr>
          </a:p>
          <a:p>
            <a:pPr marL="0" marR="0" indent="0" eaLnBrk="1" hangingPunct="1">
              <a:lnSpc>
                <a:spcPts val="1650"/>
              </a:lnSpc>
              <a:buNone/>
            </a:pPr>
            <a:r>
              <a:rPr lang="en-US" sz="2000" dirty="0">
                <a:solidFill>
                  <a:srgbClr val="416EA5"/>
                </a:solidFill>
                <a:latin typeface="Calibri" panose="020F0502020204030204" pitchFamily="34" charset="0"/>
                <a:cs typeface="Times New Roman" panose="02020603050405020304" pitchFamily="18" charset="0"/>
              </a:rPr>
              <a:t> </a:t>
            </a:r>
            <a:endParaRPr lang="en-GB" sz="2000" dirty="0">
              <a:solidFill>
                <a:srgbClr val="416EA5"/>
              </a:solidFill>
              <a:latin typeface="Calibri" panose="020F0502020204030204" pitchFamily="34" charset="0"/>
              <a:cs typeface="Times New Roman" panose="02020603050405020304" pitchFamily="18" charset="0"/>
            </a:endParaRPr>
          </a:p>
          <a:p>
            <a:pPr marR="0" eaLnBrk="1" hangingPunct="1">
              <a:lnSpc>
                <a:spcPts val="1650"/>
              </a:lnSpc>
            </a:pPr>
            <a:r>
              <a:rPr lang="en-US" sz="2000" dirty="0">
                <a:solidFill>
                  <a:srgbClr val="416EA5"/>
                </a:solidFill>
                <a:latin typeface="Calibri" panose="020F0502020204030204" pitchFamily="34" charset="0"/>
                <a:cs typeface="Times New Roman" panose="02020603050405020304" pitchFamily="18" charset="0"/>
              </a:rPr>
              <a:t>How to achieve an effective policy mix for early-stage </a:t>
            </a:r>
            <a:r>
              <a:rPr lang="en-US" sz="2000" i="1" dirty="0" err="1">
                <a:solidFill>
                  <a:srgbClr val="416EA5"/>
                </a:solidFill>
                <a:latin typeface="Calibri" panose="020F0502020204030204" pitchFamily="34" charset="0"/>
                <a:cs typeface="Times New Roman" panose="02020603050405020304" pitchFamily="18" charset="0"/>
              </a:rPr>
              <a:t>Deeptech</a:t>
            </a:r>
            <a:r>
              <a:rPr lang="en-US" sz="2000" dirty="0">
                <a:solidFill>
                  <a:srgbClr val="416EA5"/>
                </a:solidFill>
                <a:latin typeface="Calibri" panose="020F0502020204030204" pitchFamily="34" charset="0"/>
                <a:cs typeface="Times New Roman" panose="02020603050405020304" pitchFamily="18" charset="0"/>
              </a:rPr>
              <a:t> Climate innovation? To what extent should government interventionist finance instruments be deployed?</a:t>
            </a:r>
            <a:endParaRPr lang="en-GB" sz="2000" dirty="0">
              <a:solidFill>
                <a:srgbClr val="416EA5"/>
              </a:solidFill>
              <a:latin typeface="Calibri" panose="020F0502020204030204" pitchFamily="34" charset="0"/>
              <a:cs typeface="Times New Roman" panose="02020603050405020304" pitchFamily="18" charset="0"/>
            </a:endParaRPr>
          </a:p>
          <a:p>
            <a:pPr marL="0" marR="0" indent="0" eaLnBrk="1" hangingPunct="1">
              <a:lnSpc>
                <a:spcPts val="1650"/>
              </a:lnSpc>
              <a:buNone/>
            </a:pPr>
            <a:r>
              <a:rPr lang="en-US" sz="2000" dirty="0">
                <a:solidFill>
                  <a:srgbClr val="416EA5"/>
                </a:solidFill>
                <a:latin typeface="Calibri" panose="020F0502020204030204" pitchFamily="34" charset="0"/>
                <a:cs typeface="Times New Roman" panose="02020603050405020304" pitchFamily="18" charset="0"/>
              </a:rPr>
              <a:t> </a:t>
            </a:r>
            <a:endParaRPr lang="en-GB" sz="2000" dirty="0">
              <a:solidFill>
                <a:srgbClr val="416EA5"/>
              </a:solidFill>
              <a:latin typeface="Calibri" panose="020F0502020204030204" pitchFamily="34" charset="0"/>
              <a:cs typeface="Times New Roman" panose="02020603050405020304" pitchFamily="18" charset="0"/>
            </a:endParaRPr>
          </a:p>
          <a:p>
            <a:pPr marR="0" eaLnBrk="1" hangingPunct="1">
              <a:lnSpc>
                <a:spcPts val="1650"/>
              </a:lnSpc>
            </a:pPr>
            <a:r>
              <a:rPr lang="en-US" sz="2000" dirty="0">
                <a:solidFill>
                  <a:srgbClr val="416EA5"/>
                </a:solidFill>
                <a:latin typeface="Calibri" panose="020F0502020204030204" pitchFamily="34" charset="0"/>
                <a:cs typeface="Times New Roman" panose="02020603050405020304" pitchFamily="18" charset="0"/>
              </a:rPr>
              <a:t>What are the most effective Government financing instruments for early-stage Cleantech innovation finance and support? Is there a role for earlier stage, smaller scale green investment bonds?</a:t>
            </a:r>
            <a:endParaRPr lang="en-GB" sz="2000" dirty="0">
              <a:solidFill>
                <a:srgbClr val="416EA5"/>
              </a:solidFill>
              <a:latin typeface="Calibri" panose="020F0502020204030204" pitchFamily="34" charset="0"/>
              <a:cs typeface="Times New Roman" panose="02020603050405020304" pitchFamily="18" charset="0"/>
            </a:endParaRPr>
          </a:p>
          <a:p>
            <a:pPr marL="0" marR="0" indent="0" eaLnBrk="1" hangingPunct="1">
              <a:lnSpc>
                <a:spcPts val="1650"/>
              </a:lnSpc>
              <a:buNone/>
            </a:pPr>
            <a:r>
              <a:rPr lang="en-US" sz="2000" dirty="0">
                <a:solidFill>
                  <a:srgbClr val="416EA5"/>
                </a:solidFill>
                <a:latin typeface="Calibri" panose="020F0502020204030204" pitchFamily="34" charset="0"/>
                <a:cs typeface="Times New Roman" panose="02020603050405020304" pitchFamily="18" charset="0"/>
              </a:rPr>
              <a:t> </a:t>
            </a:r>
            <a:endParaRPr lang="en-GB" sz="2000" dirty="0">
              <a:solidFill>
                <a:srgbClr val="416EA5"/>
              </a:solidFill>
              <a:latin typeface="Calibri" panose="020F0502020204030204" pitchFamily="34" charset="0"/>
              <a:cs typeface="Times New Roman" panose="02020603050405020304" pitchFamily="18" charset="0"/>
            </a:endParaRPr>
          </a:p>
          <a:p>
            <a:pPr marR="0" eaLnBrk="1" hangingPunct="1">
              <a:lnSpc>
                <a:spcPts val="1650"/>
              </a:lnSpc>
            </a:pPr>
            <a:r>
              <a:rPr lang="en-US" sz="2000" dirty="0">
                <a:solidFill>
                  <a:srgbClr val="416EA5"/>
                </a:solidFill>
                <a:latin typeface="Calibri" panose="020F0502020204030204" pitchFamily="34" charset="0"/>
                <a:cs typeface="Times New Roman" panose="02020603050405020304" pitchFamily="18" charset="0"/>
              </a:rPr>
              <a:t>How to achieve improved global/international policy linkages to enhance early-stage Cleantech innovation?</a:t>
            </a:r>
            <a:endParaRPr lang="en-GB" sz="2000" dirty="0">
              <a:solidFill>
                <a:srgbClr val="416EA5"/>
              </a:solidFill>
              <a:latin typeface="Calibri" panose="020F0502020204030204" pitchFamily="34" charset="0"/>
              <a:cs typeface="Times New Roman" panose="02020603050405020304" pitchFamily="18" charset="0"/>
            </a:endParaRPr>
          </a:p>
          <a:p>
            <a:pPr marL="0" marR="0" indent="0" eaLnBrk="1" hangingPunct="1">
              <a:lnSpc>
                <a:spcPts val="1650"/>
              </a:lnSpc>
              <a:buNone/>
            </a:pPr>
            <a:r>
              <a:rPr lang="en-US" sz="1800" dirty="0">
                <a:solidFill>
                  <a:srgbClr val="416EA5"/>
                </a:solidFill>
                <a:latin typeface="Calibri" panose="020F0502020204030204" pitchFamily="34" charset="0"/>
                <a:cs typeface="Times New Roman" panose="02020603050405020304" pitchFamily="18" charset="0"/>
              </a:rPr>
              <a:t> </a:t>
            </a:r>
            <a:endParaRPr lang="en-GB" sz="1800" dirty="0">
              <a:solidFill>
                <a:srgbClr val="416EA5"/>
              </a:solidFill>
              <a:latin typeface="Calibri" panose="020F0502020204030204" pitchFamily="34" charset="0"/>
              <a:cs typeface="Times New Roman" panose="02020603050405020304" pitchFamily="18" charset="0"/>
            </a:endParaRPr>
          </a:p>
          <a:p>
            <a:pPr marL="0" indent="0" eaLnBrk="1" hangingPunct="1">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GB" sz="20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Tree>
    <p:extLst>
      <p:ext uri="{BB962C8B-B14F-4D97-AF65-F5344CB8AC3E}">
        <p14:creationId xmlns:p14="http://schemas.microsoft.com/office/powerpoint/2010/main" val="18693095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4555F-AD7C-81DA-6C2D-EB3AE487292A}"/>
              </a:ext>
            </a:extLst>
          </p:cNvPr>
          <p:cNvSpPr>
            <a:spLocks noGrp="1"/>
          </p:cNvSpPr>
          <p:nvPr>
            <p:ph idx="1"/>
          </p:nvPr>
        </p:nvSpPr>
        <p:spPr>
          <a:xfrm>
            <a:off x="457200" y="764704"/>
            <a:ext cx="8229600" cy="5361459"/>
          </a:xfrm>
        </p:spPr>
        <p:txBody>
          <a:bodyPr/>
          <a:lstStyle/>
          <a:p>
            <a:pPr marL="0" indent="0">
              <a:buNone/>
            </a:pPr>
            <a:r>
              <a:rPr lang="en-US" b="1" dirty="0">
                <a:solidFill>
                  <a:srgbClr val="4F81BD"/>
                </a:solidFill>
                <a:latin typeface="Myriad Pro"/>
                <a:cs typeface="Arial" charset="0"/>
              </a:rPr>
              <a:t>Content:</a:t>
            </a:r>
          </a:p>
          <a:p>
            <a:pPr marL="0" indent="0">
              <a:buNone/>
            </a:pPr>
            <a:endParaRPr lang="en-US" dirty="0"/>
          </a:p>
          <a:p>
            <a:pPr>
              <a:buFontTx/>
              <a:buChar char="-"/>
            </a:pPr>
            <a:r>
              <a:rPr lang="en-US" sz="2800" dirty="0"/>
              <a:t>About </a:t>
            </a:r>
            <a:r>
              <a:rPr lang="en-US" sz="2800" b="1" i="1" dirty="0" err="1">
                <a:solidFill>
                  <a:srgbClr val="00B050"/>
                </a:solidFill>
              </a:rPr>
              <a:t>Greenfin</a:t>
            </a:r>
            <a:r>
              <a:rPr lang="en-US" sz="2800" dirty="0"/>
              <a:t> research hub, Middlesex University </a:t>
            </a:r>
          </a:p>
          <a:p>
            <a:pPr>
              <a:buFontTx/>
              <a:buChar char="-"/>
            </a:pPr>
            <a:r>
              <a:rPr lang="en-GB" sz="2800" dirty="0"/>
              <a:t>Projects and outputs</a:t>
            </a:r>
          </a:p>
          <a:p>
            <a:pPr>
              <a:buFontTx/>
              <a:buChar char="-"/>
            </a:pPr>
            <a:r>
              <a:rPr lang="en-GB" sz="2800" dirty="0"/>
              <a:t>Seeding UK Green Innovation Finance</a:t>
            </a:r>
          </a:p>
          <a:p>
            <a:pPr>
              <a:buFontTx/>
              <a:buChar char="-"/>
            </a:pPr>
            <a:r>
              <a:rPr lang="en-GB" sz="2800" dirty="0"/>
              <a:t>Q&amp;A</a:t>
            </a:r>
          </a:p>
        </p:txBody>
      </p:sp>
    </p:spTree>
    <p:extLst>
      <p:ext uri="{BB962C8B-B14F-4D97-AF65-F5344CB8AC3E}">
        <p14:creationId xmlns:p14="http://schemas.microsoft.com/office/powerpoint/2010/main" val="118659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4294967295"/>
          </p:nvPr>
        </p:nvSpPr>
        <p:spPr>
          <a:xfrm>
            <a:off x="468313" y="747713"/>
            <a:ext cx="8229600" cy="5362576"/>
          </a:xfrm>
        </p:spPr>
        <p:txBody>
          <a:bodyPr/>
          <a:lstStyle/>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endParaRPr lang="en-GB" sz="2000" dirty="0">
              <a:solidFill>
                <a:srgbClr val="416EA5"/>
              </a:solidFill>
              <a:latin typeface="Myriad Pro"/>
              <a:ea typeface="宋体" pitchFamily="2" charset="-122"/>
              <a:cs typeface="Arial" charset="0"/>
            </a:endParaRPr>
          </a:p>
        </p:txBody>
      </p:sp>
      <p:sp>
        <p:nvSpPr>
          <p:cNvPr id="4" name="Content Placeholder 2">
            <a:extLst>
              <a:ext uri="{FF2B5EF4-FFF2-40B4-BE49-F238E27FC236}">
                <a16:creationId xmlns:a16="http://schemas.microsoft.com/office/drawing/2014/main" id="{F27400C8-95E5-42B8-A33E-0672D6C60925}"/>
              </a:ext>
            </a:extLst>
          </p:cNvPr>
          <p:cNvSpPr txBox="1">
            <a:spLocks/>
          </p:cNvSpPr>
          <p:nvPr/>
        </p:nvSpPr>
        <p:spPr bwMode="auto">
          <a:xfrm>
            <a:off x="611560" y="116632"/>
            <a:ext cx="8352159" cy="6336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References:</a:t>
            </a:r>
          </a:p>
          <a:p>
            <a:pPr marL="0" indent="0" eaLnBrk="1" hangingPunct="1">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Harrer T and Owen R (2022) Reducing early-stage Cleantech funding gaps: an exploration of the role of Environmental Performance Indicators. International Journal of Entrepreneurial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Behaviour</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Research 28(9): 268-288</a:t>
            </a:r>
          </a:p>
          <a:p>
            <a:pPr marL="0" indent="0" eaLnBrk="1" hangingPunct="1">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Owen, Robyn and Vedanthachari, Lakshmi Narasimhan (2022) Exploring the Role of UK Government Policy in Developing the University Entrepreneurial Finance Ecosystem for Cleantech. IEEE Transactions on Engineering Management</a:t>
            </a:r>
          </a:p>
          <a:p>
            <a:pPr marL="0" indent="0" eaLnBrk="1" hangingPunct="1">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Pierrakis Y and R Owen 2022. Startup ventures and equity finance: How do Business Accelerators and Business Angels assess the human capital of socio-environmental mission led entrepreneurs? In: Innovation. DOI: 10.1080/14479338.2022.2029706 </a:t>
            </a:r>
          </a:p>
          <a:p>
            <a:pPr marL="0" indent="0" eaLnBrk="1" hangingPunct="1">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Hussain, Javed; Karimu, Amin;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Salia</a:t>
            </a:r>
            <a:r>
              <a:rPr lang="en-US" sz="1200" dirty="0">
                <a:effectLst/>
                <a:latin typeface="Calibri" panose="020F0502020204030204" pitchFamily="34" charset="0"/>
                <a:ea typeface="Calibri" panose="020F0502020204030204" pitchFamily="34" charset="0"/>
                <a:cs typeface="Times New Roman" panose="02020603050405020304" pitchFamily="18" charset="0"/>
              </a:rPr>
              <a:t>, Samuel; Owen, Robyn (2022) “Does the cost of energy matter for innovation? The effects of energy prices on SME innovation in Sub-Saharan Africa” International Journal of Entrepreneurial Behavior </a:t>
            </a:r>
            <a:r>
              <a:rPr lang="en-US" sz="1200">
                <a:effectLst/>
                <a:latin typeface="Calibri" panose="020F0502020204030204" pitchFamily="34" charset="0"/>
                <a:ea typeface="Calibri" panose="020F0502020204030204" pitchFamily="34" charset="0"/>
                <a:cs typeface="Times New Roman" panose="02020603050405020304" pitchFamily="18" charset="0"/>
              </a:rPr>
              <a:t>&amp; Research</a:t>
            </a:r>
          </a:p>
          <a:p>
            <a:pPr marL="0" indent="0" eaLnBrk="1" hangingPunct="1">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Owen R</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(2021) Lessons from Government Venture Capital to Enable Transition to a Low Carbon Economy: The UK Case (forthcoming) IEEE Transaction on Engineering Management</a:t>
            </a:r>
          </a:p>
          <a:p>
            <a:pPr marL="0" indent="0" eaLnBrk="1" hangingPunct="1">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Owen R, Harrer T, Lodh S, Mair S, Pates R, Pikkat K (2020) Redefining SME Productivity Measurement and Assessment for a Low Carbon Economy. Productivity Insights Network Report.  </a:t>
            </a:r>
            <a:r>
              <a:rPr lang="en-GB"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PIN-DRAFT-FINAL-Report-30-09-2020-RO-TH-1.pdf (productivityinsightsnetwork.co.uk)</a:t>
            </a: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eaLnBrk="1" hangingPunct="1">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Owen R,</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Lehner O, Lyon F and Brennan G (2020a) Early Stage Investing in Green SMEs: The Case of the UK. ACRN Oxford Journal of Finance and Risk Perspectives 8, 163-182</a:t>
            </a:r>
          </a:p>
          <a:p>
            <a:pPr marL="0" indent="0" eaLnBrk="1" hangingPunct="1">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Owen R, Lyon F, and Brennan G (2018) Enabling investment for the transition to a low carbon economy: Government policy to finance early stage green innovation. Current Opinion in Environmental Sustainability Special Issue for the Intergovernmental Panel on Climate Change (IPCC) Vol31: 137-145</a:t>
            </a:r>
          </a:p>
          <a:p>
            <a:pPr marL="0" indent="0" eaLnBrk="1" hangingPunct="1">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Rogge K &amp;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Schleich</a:t>
            </a:r>
            <a:r>
              <a:rPr lang="en-GB" sz="1200" dirty="0">
                <a:effectLst/>
                <a:latin typeface="Calibri" panose="020F0502020204030204" pitchFamily="34" charset="0"/>
                <a:ea typeface="Calibri" panose="020F0502020204030204" pitchFamily="34" charset="0"/>
                <a:cs typeface="Times New Roman" panose="02020603050405020304" pitchFamily="18" charset="0"/>
              </a:rPr>
              <a:t> J (2018) Do Policy Mix Characteristics Matter for Low Carbon Innovations? Research Policy 47: 1639-1654 </a:t>
            </a:r>
          </a:p>
          <a:p>
            <a:pPr marL="0" indent="0" eaLnBrk="1" hangingPunct="1">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GB" sz="1200" dirty="0" err="1">
                <a:effectLst/>
                <a:latin typeface="Calibri" panose="020F0502020204030204" pitchFamily="34" charset="0"/>
                <a:ea typeface="Calibri" panose="020F0502020204030204" pitchFamily="34" charset="0"/>
                <a:cs typeface="Times New Roman" panose="02020603050405020304" pitchFamily="18" charset="0"/>
              </a:rPr>
              <a:t>Uyarra</a:t>
            </a:r>
            <a:r>
              <a:rPr lang="en-GB" sz="1200" dirty="0">
                <a:effectLst/>
                <a:latin typeface="Calibri" panose="020F0502020204030204" pitchFamily="34" charset="0"/>
                <a:ea typeface="Calibri" panose="020F0502020204030204" pitchFamily="34" charset="0"/>
                <a:cs typeface="Times New Roman" panose="02020603050405020304" pitchFamily="18" charset="0"/>
              </a:rPr>
              <a:t> E., Shapira P &amp; Harding A (2016) Low Carbon Innovations and enterprise Growth in the UK: Challenges of a Place-Blind Policy Mix. Technology Strategy and Social Forecasting 103: 264-272</a:t>
            </a:r>
          </a:p>
          <a:p>
            <a:pPr marL="0" indent="0" eaLnBrk="1" hangingPunct="1">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GB" sz="20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Tree>
    <p:extLst>
      <p:ext uri="{BB962C8B-B14F-4D97-AF65-F5344CB8AC3E}">
        <p14:creationId xmlns:p14="http://schemas.microsoft.com/office/powerpoint/2010/main" val="13606401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68313" y="188641"/>
            <a:ext cx="8229600" cy="559071"/>
          </a:xfrm>
        </p:spPr>
        <p:txBody>
          <a:bodyPr anchor="t"/>
          <a:lstStyle/>
          <a:p>
            <a:pPr eaLnBrk="1" hangingPunct="1"/>
            <a:r>
              <a:rPr lang="en-GB" sz="3200" dirty="0">
                <a:latin typeface="Myriad Pro"/>
                <a:cs typeface="Arial" charset="0"/>
              </a:rPr>
              <a:t>Thank you for attending.</a:t>
            </a:r>
            <a:br>
              <a:rPr lang="en-GB" sz="3200" dirty="0">
                <a:latin typeface="Myriad Pro"/>
                <a:cs typeface="Arial" charset="0"/>
              </a:rPr>
            </a:br>
            <a:endParaRPr lang="en-GB" sz="3200" dirty="0">
              <a:latin typeface="Myriad Pro"/>
              <a:cs typeface="Arial" charset="0"/>
            </a:endParaRPr>
          </a:p>
        </p:txBody>
      </p:sp>
      <p:sp>
        <p:nvSpPr>
          <p:cNvPr id="25602" name="Content Placeholder 2"/>
          <p:cNvSpPr>
            <a:spLocks noGrp="1"/>
          </p:cNvSpPr>
          <p:nvPr>
            <p:ph idx="4294967295"/>
          </p:nvPr>
        </p:nvSpPr>
        <p:spPr>
          <a:xfrm>
            <a:off x="468313" y="747713"/>
            <a:ext cx="8229600" cy="5362576"/>
          </a:xfrm>
        </p:spPr>
        <p:txBody>
          <a:bodyPr/>
          <a:lstStyle/>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buFontTx/>
              <a:buChar char="•"/>
            </a:pPr>
            <a:endParaRPr lang="en-GB" sz="2000" b="1" dirty="0">
              <a:solidFill>
                <a:srgbClr val="416EA5"/>
              </a:solidFill>
              <a:latin typeface="Myriad Pro"/>
              <a:ea typeface="宋体" pitchFamily="2" charset="-122"/>
              <a:cs typeface="Arial" charset="0"/>
            </a:endParaRPr>
          </a:p>
          <a:p>
            <a:pPr marL="660400" indent="-660400" eaLnBrk="1" hangingPunct="1"/>
            <a:endParaRPr lang="en-GB" sz="2000" dirty="0">
              <a:solidFill>
                <a:srgbClr val="416EA5"/>
              </a:solidFill>
              <a:latin typeface="Myriad Pro"/>
              <a:ea typeface="宋体" pitchFamily="2" charset="-122"/>
              <a:cs typeface="Arial" charset="0"/>
            </a:endParaRPr>
          </a:p>
        </p:txBody>
      </p:sp>
      <p:sp>
        <p:nvSpPr>
          <p:cNvPr id="4" name="Content Placeholder 2">
            <a:extLst>
              <a:ext uri="{FF2B5EF4-FFF2-40B4-BE49-F238E27FC236}">
                <a16:creationId xmlns:a16="http://schemas.microsoft.com/office/drawing/2014/main" id="{F27400C8-95E5-42B8-A33E-0672D6C60925}"/>
              </a:ext>
            </a:extLst>
          </p:cNvPr>
          <p:cNvSpPr txBox="1">
            <a:spLocks/>
          </p:cNvSpPr>
          <p:nvPr/>
        </p:nvSpPr>
        <p:spPr bwMode="auto">
          <a:xfrm>
            <a:off x="611560" y="747711"/>
            <a:ext cx="8352159" cy="570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eaLnBrk="1" hangingPunct="1">
              <a:lnSpc>
                <a:spcPts val="1650"/>
              </a:lnSpc>
              <a:buNone/>
            </a:pPr>
            <a:endParaRPr lang="en-US" sz="2400" dirty="0">
              <a:solidFill>
                <a:srgbClr val="416EA5"/>
              </a:solidFill>
              <a:latin typeface="Calibri" panose="020F0502020204030204" pitchFamily="34" charset="0"/>
              <a:cs typeface="Times New Roman" panose="02020603050405020304" pitchFamily="18" charset="0"/>
            </a:endParaRPr>
          </a:p>
          <a:p>
            <a:pPr marL="0" marR="0" indent="0" eaLnBrk="1" hangingPunct="1">
              <a:lnSpc>
                <a:spcPts val="1650"/>
              </a:lnSpc>
              <a:buNone/>
            </a:pPr>
            <a:endParaRPr lang="en-US" sz="2000" dirty="0">
              <a:solidFill>
                <a:srgbClr val="416EA5"/>
              </a:solidFill>
              <a:latin typeface="Calibri" panose="020F0502020204030204" pitchFamily="34" charset="0"/>
              <a:cs typeface="Times New Roman" panose="02020603050405020304" pitchFamily="18" charset="0"/>
            </a:endParaRPr>
          </a:p>
          <a:p>
            <a:pPr marL="0" marR="0" indent="0" eaLnBrk="1" hangingPunct="1">
              <a:lnSpc>
                <a:spcPts val="1650"/>
              </a:lnSpc>
              <a:buNone/>
            </a:pPr>
            <a:endParaRPr lang="en-US" sz="2000" dirty="0">
              <a:solidFill>
                <a:srgbClr val="416EA5"/>
              </a:solidFill>
              <a:latin typeface="Calibri" panose="020F0502020204030204" pitchFamily="34" charset="0"/>
              <a:cs typeface="Times New Roman" panose="02020603050405020304" pitchFamily="18" charset="0"/>
            </a:endParaRPr>
          </a:p>
          <a:p>
            <a:pPr marL="0" marR="0" indent="0" eaLnBrk="1" hangingPunct="1">
              <a:lnSpc>
                <a:spcPts val="1650"/>
              </a:lnSpc>
              <a:buNone/>
            </a:pPr>
            <a:r>
              <a:rPr lang="en-US" sz="2000" dirty="0">
                <a:solidFill>
                  <a:srgbClr val="416EA5"/>
                </a:solidFill>
                <a:latin typeface="Calibri" panose="020F0502020204030204" pitchFamily="34" charset="0"/>
                <a:cs typeface="Times New Roman" panose="02020603050405020304" pitchFamily="18" charset="0"/>
              </a:rPr>
              <a:t>For further information and updates on current research of Middlesex University </a:t>
            </a:r>
            <a:r>
              <a:rPr lang="en-US" sz="2000" i="1" dirty="0" err="1">
                <a:solidFill>
                  <a:srgbClr val="00B050"/>
                </a:solidFill>
                <a:latin typeface="Calibri" panose="020F0502020204030204" pitchFamily="34" charset="0"/>
                <a:cs typeface="Times New Roman" panose="02020603050405020304" pitchFamily="18" charset="0"/>
              </a:rPr>
              <a:t>GreenFin</a:t>
            </a:r>
            <a:r>
              <a:rPr lang="en-US" sz="2000" dirty="0">
                <a:solidFill>
                  <a:srgbClr val="00B050"/>
                </a:solidFill>
                <a:latin typeface="Calibri" panose="020F0502020204030204" pitchFamily="34" charset="0"/>
                <a:cs typeface="Times New Roman" panose="02020603050405020304" pitchFamily="18" charset="0"/>
              </a:rPr>
              <a:t> - green and sustainable finance research cluster</a:t>
            </a:r>
          </a:p>
          <a:p>
            <a:pPr marL="0" marR="0" indent="0" eaLnBrk="1" hangingPunct="1">
              <a:lnSpc>
                <a:spcPts val="1650"/>
              </a:lnSpc>
              <a:buNone/>
            </a:pPr>
            <a:endParaRPr lang="en-US" sz="2000" dirty="0">
              <a:solidFill>
                <a:srgbClr val="00B050"/>
              </a:solidFill>
              <a:latin typeface="Calibri" panose="020F0502020204030204" pitchFamily="34" charset="0"/>
              <a:cs typeface="Times New Roman" panose="02020603050405020304" pitchFamily="18" charset="0"/>
            </a:endParaRPr>
          </a:p>
          <a:p>
            <a:pPr marL="0" marR="0" indent="0" eaLnBrk="1" hangingPunct="1">
              <a:lnSpc>
                <a:spcPts val="1650"/>
              </a:lnSpc>
              <a:buNone/>
            </a:pPr>
            <a:r>
              <a:rPr lang="en-US" sz="2000" dirty="0" err="1">
                <a:solidFill>
                  <a:srgbClr val="00B050"/>
                </a:solidFill>
                <a:hlinkClick r:id="rId2">
                  <a:extLst>
                    <a:ext uri="{A12FA001-AC4F-418D-AE19-62706E023703}">
                      <ahyp:hlinkClr xmlns:ahyp="http://schemas.microsoft.com/office/drawing/2018/hyperlinkcolor" val="tx"/>
                    </a:ext>
                  </a:extLst>
                </a:hlinkClick>
              </a:rPr>
              <a:t>GreenFin</a:t>
            </a:r>
            <a:r>
              <a:rPr lang="en-US" sz="2000" dirty="0">
                <a:solidFill>
                  <a:srgbClr val="00B050"/>
                </a:solidFill>
                <a:hlinkClick r:id="rId2">
                  <a:extLst>
                    <a:ext uri="{A12FA001-AC4F-418D-AE19-62706E023703}">
                      <ahyp:hlinkClr xmlns:ahyp="http://schemas.microsoft.com/office/drawing/2018/hyperlinkcolor" val="tx"/>
                    </a:ext>
                  </a:extLst>
                </a:hlinkClick>
              </a:rPr>
              <a:t> Research | Middlesex University London (mdx.ac.uk)</a:t>
            </a:r>
            <a:endParaRPr lang="en-US" sz="2000" dirty="0">
              <a:solidFill>
                <a:srgbClr val="00B050"/>
              </a:solidFill>
            </a:endParaRPr>
          </a:p>
          <a:p>
            <a:pPr marL="0" marR="0" indent="0" eaLnBrk="1" hangingPunct="1">
              <a:lnSpc>
                <a:spcPts val="1650"/>
              </a:lnSpc>
              <a:buNone/>
            </a:pPr>
            <a:endParaRPr lang="en-US" sz="2000" dirty="0">
              <a:solidFill>
                <a:srgbClr val="00B050"/>
              </a:solidFill>
              <a:latin typeface="Calibri" panose="020F0502020204030204" pitchFamily="34" charset="0"/>
              <a:cs typeface="Times New Roman" panose="02020603050405020304" pitchFamily="18" charset="0"/>
            </a:endParaRPr>
          </a:p>
          <a:p>
            <a:pPr marL="0" marR="0" indent="0" eaLnBrk="1" hangingPunct="1">
              <a:lnSpc>
                <a:spcPts val="1650"/>
              </a:lnSpc>
              <a:buNone/>
            </a:pPr>
            <a:r>
              <a:rPr lang="en-US" sz="2000" dirty="0">
                <a:hlinkClick r:id="rId3"/>
              </a:rPr>
              <a:t>Current project: SME Financing for Biodiversity: Building Nature Measurement and Impacts into SME Financing (‘SME </a:t>
            </a:r>
            <a:r>
              <a:rPr lang="en-US" sz="2000" dirty="0" err="1">
                <a:hlinkClick r:id="rId3"/>
              </a:rPr>
              <a:t>FinBio</a:t>
            </a:r>
            <a:r>
              <a:rPr lang="en-US" sz="2000" dirty="0">
                <a:hlinkClick r:id="rId3"/>
              </a:rPr>
              <a:t>’) | Middlesex University London (mdx.ac.uk)</a:t>
            </a:r>
            <a:endParaRPr lang="en-GB" sz="2000" dirty="0">
              <a:solidFill>
                <a:srgbClr val="00B050"/>
              </a:solidFill>
              <a:latin typeface="Calibri" panose="020F0502020204030204" pitchFamily="34" charset="0"/>
              <a:cs typeface="Times New Roman" panose="02020603050405020304" pitchFamily="18" charset="0"/>
            </a:endParaRPr>
          </a:p>
          <a:p>
            <a:pPr marL="0" indent="0" eaLnBrk="1" hangingPunct="1">
              <a:buNone/>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r>
              <a:rPr lang="en-US" sz="2000" dirty="0">
                <a:solidFill>
                  <a:srgbClr val="416EA5"/>
                </a:solidFill>
                <a:latin typeface="Calibri" panose="020F0502020204030204" pitchFamily="34" charset="0"/>
                <a:cs typeface="Times New Roman" panose="02020603050405020304" pitchFamily="18" charset="0"/>
              </a:rPr>
              <a:t>Please contact Robyn Owen: </a:t>
            </a:r>
            <a:r>
              <a:rPr lang="en-US" sz="2000" dirty="0">
                <a:solidFill>
                  <a:srgbClr val="416EA5"/>
                </a:solidFill>
                <a:latin typeface="Calibri" panose="020F0502020204030204" pitchFamily="34" charset="0"/>
                <a:cs typeface="Times New Roman" panose="02020603050405020304" pitchFamily="18" charset="0"/>
                <a:hlinkClick r:id="rId4"/>
              </a:rPr>
              <a:t>r.owen@mdx.ac.uk</a:t>
            </a:r>
            <a:r>
              <a:rPr lang="en-US" sz="2000" dirty="0">
                <a:solidFill>
                  <a:srgbClr val="416EA5"/>
                </a:solidFill>
                <a:latin typeface="Calibri" panose="020F0502020204030204" pitchFamily="34" charset="0"/>
                <a:cs typeface="Times New Roman" panose="02020603050405020304" pitchFamily="18" charset="0"/>
              </a:rPr>
              <a:t>  </a:t>
            </a:r>
          </a:p>
          <a:p>
            <a:pPr marL="0" indent="0" eaLnBrk="1" hangingPunct="1">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buNone/>
            </a:pPr>
            <a:endParaRPr lang="en-GB" sz="2000" dirty="0">
              <a:solidFill>
                <a:srgbClr val="416EA5"/>
              </a:solidFill>
              <a:latin typeface="Myriad Pro"/>
              <a:cs typeface="Arial" charset="0"/>
            </a:endParaRPr>
          </a:p>
          <a:p>
            <a:pPr marL="0" indent="0" eaLnBrk="1" hangingPunct="1">
              <a:buNone/>
            </a:pPr>
            <a:endParaRPr lang="en-GB" sz="2000"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spTree>
    <p:extLst>
      <p:ext uri="{BB962C8B-B14F-4D97-AF65-F5344CB8AC3E}">
        <p14:creationId xmlns:p14="http://schemas.microsoft.com/office/powerpoint/2010/main" val="32438467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C4D92-C712-9D2A-5D9A-BD30376DD3D2}"/>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29C45CE-8FC5-E220-CAE4-1B2390F6C8F8}"/>
              </a:ext>
            </a:extLst>
          </p:cNvPr>
          <p:cNvPicPr>
            <a:picLocks noGrp="1" noChangeAspect="1"/>
          </p:cNvPicPr>
          <p:nvPr>
            <p:ph idx="1"/>
          </p:nvPr>
        </p:nvPicPr>
        <p:blipFill>
          <a:blip r:embed="rId2"/>
          <a:stretch>
            <a:fillRect/>
          </a:stretch>
        </p:blipFill>
        <p:spPr>
          <a:xfrm>
            <a:off x="0" y="32716"/>
            <a:ext cx="9108504" cy="6825284"/>
          </a:xfrm>
          <a:prstGeom prst="rect">
            <a:avLst/>
          </a:prstGeom>
        </p:spPr>
      </p:pic>
    </p:spTree>
    <p:extLst>
      <p:ext uri="{BB962C8B-B14F-4D97-AF65-F5344CB8AC3E}">
        <p14:creationId xmlns:p14="http://schemas.microsoft.com/office/powerpoint/2010/main" val="210027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72A0F-BA03-C605-AF3E-EE5F9EEBD114}"/>
              </a:ext>
            </a:extLst>
          </p:cNvPr>
          <p:cNvSpPr>
            <a:spLocks noGrp="1"/>
          </p:cNvSpPr>
          <p:nvPr>
            <p:ph type="title"/>
          </p:nvPr>
        </p:nvSpPr>
        <p:spPr>
          <a:xfrm>
            <a:off x="457200" y="274638"/>
            <a:ext cx="8229600" cy="457199"/>
          </a:xfrm>
        </p:spPr>
        <p:txBody>
          <a:bodyPr/>
          <a:lstStyle/>
          <a:p>
            <a:r>
              <a:rPr lang="en-US" b="1" i="1" dirty="0" err="1">
                <a:solidFill>
                  <a:srgbClr val="00B050"/>
                </a:solidFill>
              </a:rPr>
              <a:t>Greenfin</a:t>
            </a:r>
            <a:r>
              <a:rPr lang="en-US" dirty="0"/>
              <a:t> - Key Achievements</a:t>
            </a:r>
            <a:endParaRPr lang="en-GB" dirty="0"/>
          </a:p>
        </p:txBody>
      </p:sp>
      <p:sp>
        <p:nvSpPr>
          <p:cNvPr id="3" name="Content Placeholder 2">
            <a:extLst>
              <a:ext uri="{FF2B5EF4-FFF2-40B4-BE49-F238E27FC236}">
                <a16:creationId xmlns:a16="http://schemas.microsoft.com/office/drawing/2014/main" id="{26174FBE-5F45-4D25-E40A-934CC090C54F}"/>
              </a:ext>
            </a:extLst>
          </p:cNvPr>
          <p:cNvSpPr>
            <a:spLocks noGrp="1"/>
          </p:cNvSpPr>
          <p:nvPr>
            <p:ph idx="1"/>
          </p:nvPr>
        </p:nvSpPr>
        <p:spPr>
          <a:xfrm>
            <a:off x="457200" y="980728"/>
            <a:ext cx="8229600" cy="5145435"/>
          </a:xfrm>
        </p:spPr>
        <p:txBody>
          <a:bodyPr/>
          <a:lstStyle/>
          <a:p>
            <a:r>
              <a:rPr lang="en-US" sz="2000" dirty="0"/>
              <a:t>NERC SME </a:t>
            </a:r>
            <a:r>
              <a:rPr lang="en-US" sz="2000" dirty="0" err="1"/>
              <a:t>FinBio</a:t>
            </a:r>
            <a:r>
              <a:rPr lang="en-US" sz="2000" dirty="0"/>
              <a:t> risk assessment UK market research (2022)</a:t>
            </a:r>
          </a:p>
          <a:p>
            <a:r>
              <a:rPr lang="en-US" sz="2000" dirty="0"/>
              <a:t>University of Waikato (NZ) early-stage cleantech funding research (2022)</a:t>
            </a:r>
          </a:p>
          <a:p>
            <a:r>
              <a:rPr lang="en-US" sz="2000" dirty="0"/>
              <a:t>Brazil’s emerging sustainable SME finance markets (2022)</a:t>
            </a:r>
          </a:p>
          <a:p>
            <a:r>
              <a:rPr lang="en-US" sz="2000" dirty="0"/>
              <a:t>Academic advisors to London’s Green Recovery strategy (2022)</a:t>
            </a:r>
          </a:p>
          <a:p>
            <a:r>
              <a:rPr lang="en-US" sz="2000" dirty="0"/>
              <a:t>ESRC CUSP SME green finance research (2016-2022) </a:t>
            </a:r>
          </a:p>
          <a:p>
            <a:r>
              <a:rPr lang="en-US" sz="2000" dirty="0"/>
              <a:t>ESRC PIN project (2020) on UK early stage cleantech finance</a:t>
            </a:r>
          </a:p>
          <a:p>
            <a:r>
              <a:rPr lang="en-US" sz="2000" dirty="0"/>
              <a:t>Assisted establishment of BEIS £40m Clean Growth Fund</a:t>
            </a:r>
          </a:p>
          <a:p>
            <a:r>
              <a:rPr lang="en-US" sz="2000" dirty="0"/>
              <a:t>Case studies of English ERDF SME Green Finance Projects</a:t>
            </a:r>
          </a:p>
          <a:p>
            <a:r>
              <a:rPr lang="en-US" sz="2000" dirty="0"/>
              <a:t>National evaluations of BBB and IUK early innovation funding </a:t>
            </a:r>
            <a:r>
              <a:rPr lang="en-US" sz="2000" dirty="0" err="1"/>
              <a:t>programmes</a:t>
            </a:r>
            <a:endParaRPr lang="en-US" sz="2000" dirty="0"/>
          </a:p>
          <a:p>
            <a:r>
              <a:rPr lang="en-US" sz="2000" dirty="0"/>
              <a:t>Academic advisors to BEIS Energy Entrepreneurs Fund</a:t>
            </a:r>
          </a:p>
          <a:p>
            <a:r>
              <a:rPr lang="en-US" sz="2000" dirty="0"/>
              <a:t>Contribute to sustainability reporting framework of Sustainable Accounting Standards Board (SASB recently merged with International Integrated Reporting Council – IIRC) </a:t>
            </a:r>
          </a:p>
          <a:p>
            <a:r>
              <a:rPr lang="en-US" sz="2000" dirty="0"/>
              <a:t>High level journal publications </a:t>
            </a:r>
          </a:p>
          <a:p>
            <a:r>
              <a:rPr lang="en-US" sz="2000" dirty="0"/>
              <a:t>Translation of research into green/sustainable entrepreneurial finance teaching in MUBS and Performing Arts</a:t>
            </a:r>
          </a:p>
          <a:p>
            <a:endParaRPr lang="en-GB" dirty="0"/>
          </a:p>
        </p:txBody>
      </p:sp>
    </p:spTree>
    <p:extLst>
      <p:ext uri="{BB962C8B-B14F-4D97-AF65-F5344CB8AC3E}">
        <p14:creationId xmlns:p14="http://schemas.microsoft.com/office/powerpoint/2010/main" val="182563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251520" y="260648"/>
            <a:ext cx="8640959" cy="791865"/>
          </a:xfrm>
        </p:spPr>
        <p:txBody>
          <a:bodyPr anchor="t"/>
          <a:lstStyle/>
          <a:p>
            <a:pPr eaLnBrk="1" hangingPunct="1"/>
            <a:r>
              <a:rPr lang="en-GB" sz="2800" dirty="0">
                <a:latin typeface="Myriad Pro"/>
                <a:cs typeface="Arial" charset="0"/>
              </a:rPr>
              <a:t>Seeding UK Green Innovation Finance - Introduction</a:t>
            </a:r>
          </a:p>
        </p:txBody>
      </p:sp>
      <p:sp>
        <p:nvSpPr>
          <p:cNvPr id="17410" name="Content Placeholder 2"/>
          <p:cNvSpPr>
            <a:spLocks noGrp="1"/>
          </p:cNvSpPr>
          <p:nvPr>
            <p:ph idx="1"/>
          </p:nvPr>
        </p:nvSpPr>
        <p:spPr>
          <a:xfrm>
            <a:off x="468313" y="908721"/>
            <a:ext cx="8229600" cy="5520654"/>
          </a:xfrm>
        </p:spPr>
        <p:txBody>
          <a:bodyPr/>
          <a:lstStyle/>
          <a:p>
            <a:pPr eaLnBrk="1" hangingPunct="1">
              <a:buFontTx/>
              <a:buChar char="•"/>
            </a:pPr>
            <a:endParaRPr lang="en-GB" sz="2000" dirty="0">
              <a:solidFill>
                <a:srgbClr val="416EA5"/>
              </a:solidFill>
              <a:latin typeface="Myriad Pro"/>
              <a:cs typeface="Arial" charset="0"/>
            </a:endParaRPr>
          </a:p>
          <a:p>
            <a:pPr eaLnBrk="1" hangingPunct="1">
              <a:buFontTx/>
              <a:buNone/>
            </a:pPr>
            <a:endParaRPr lang="en-GB" sz="2000" dirty="0">
              <a:solidFill>
                <a:srgbClr val="416EA5"/>
              </a:solidFill>
              <a:latin typeface="Myriad Pro"/>
              <a:cs typeface="Arial" charset="0"/>
            </a:endParaRPr>
          </a:p>
          <a:p>
            <a:pPr eaLnBrk="1" hangingPunct="1">
              <a:buFontTx/>
              <a:buChar char="•"/>
            </a:pPr>
            <a:endParaRPr lang="en-GB" sz="14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None/>
            </a:pPr>
            <a:endParaRPr lang="en-GB" sz="2000" dirty="0">
              <a:solidFill>
                <a:srgbClr val="416EA5"/>
              </a:solidFill>
              <a:latin typeface="Myriad Pro"/>
              <a:cs typeface="Arial" charset="0"/>
            </a:endParaRPr>
          </a:p>
          <a:p>
            <a:pPr eaLnBrk="1" hangingPunct="1">
              <a:buFontTx/>
              <a:buNone/>
            </a:pPr>
            <a:endParaRPr lang="en-GB" sz="2000" b="1" dirty="0">
              <a:solidFill>
                <a:srgbClr val="416EA5"/>
              </a:solidFill>
              <a:latin typeface="Myriad Pro"/>
              <a:cs typeface="Arial" charset="0"/>
            </a:endParaRPr>
          </a:p>
          <a:p>
            <a:pPr eaLnBrk="1" hangingPunct="1">
              <a:buFontTx/>
              <a:buChar char="•"/>
            </a:pPr>
            <a:endParaRPr lang="en-GB" sz="2000" b="1"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A1791B21-4C99-4B53-9642-9FC4EA169F0F}"/>
              </a:ext>
            </a:extLst>
          </p:cNvPr>
          <p:cNvSpPr txBox="1">
            <a:spLocks/>
          </p:cNvSpPr>
          <p:nvPr/>
        </p:nvSpPr>
        <p:spPr bwMode="auto">
          <a:xfrm>
            <a:off x="468313" y="788666"/>
            <a:ext cx="8478142" cy="55206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The UK is an aspiring “</a:t>
            </a:r>
            <a:r>
              <a:rPr lang="en-US" sz="1800" i="1" dirty="0">
                <a:solidFill>
                  <a:srgbClr val="416EA5"/>
                </a:solidFill>
                <a:latin typeface="Calibri" panose="020F0502020204030204" pitchFamily="34" charset="0"/>
                <a:cs typeface="Times New Roman" panose="02020603050405020304" pitchFamily="18" charset="0"/>
              </a:rPr>
              <a:t>World leader</a:t>
            </a:r>
            <a:r>
              <a:rPr lang="en-US" sz="1800" dirty="0">
                <a:solidFill>
                  <a:srgbClr val="416EA5"/>
                </a:solidFill>
                <a:latin typeface="Calibri" panose="020F0502020204030204" pitchFamily="34" charset="0"/>
                <a:cs typeface="Times New Roman" panose="02020603050405020304" pitchFamily="18" charset="0"/>
              </a:rPr>
              <a:t>” (HM Treasury/BIS, 2011) promoting green finance in its Clean Growth Strategy (2017), Green Finance Strategy (2019) and hosting of COP26 – addressing the $1T+ pa global Climate investment shortfall</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UK Policy focus, highlighted by Green Finance Institute (2019), to develop integrated policies and financing to leverage private investment into large-scale infrastructure projects – e.g. green bonds for renewable energy, carbon capture, EV transport.</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Less attention to </a:t>
            </a:r>
            <a:r>
              <a:rPr lang="en-US" sz="1800" b="1" dirty="0">
                <a:solidFill>
                  <a:srgbClr val="416EA5"/>
                </a:solidFill>
                <a:latin typeface="Calibri" panose="020F0502020204030204" pitchFamily="34" charset="0"/>
                <a:cs typeface="Times New Roman" panose="02020603050405020304" pitchFamily="18" charset="0"/>
              </a:rPr>
              <a:t>early-stage </a:t>
            </a:r>
            <a:r>
              <a:rPr lang="en-US" sz="1800" dirty="0">
                <a:solidFill>
                  <a:srgbClr val="416EA5"/>
                </a:solidFill>
                <a:latin typeface="Calibri" panose="020F0502020204030204" pitchFamily="34" charset="0"/>
                <a:cs typeface="Times New Roman" panose="02020603050405020304" pitchFamily="18" charset="0"/>
              </a:rPr>
              <a:t>(</a:t>
            </a:r>
            <a:r>
              <a:rPr lang="en-US" sz="1800" i="1" dirty="0">
                <a:solidFill>
                  <a:srgbClr val="416EA5"/>
                </a:solidFill>
                <a:latin typeface="Calibri" panose="020F0502020204030204" pitchFamily="34" charset="0"/>
                <a:cs typeface="Times New Roman" panose="02020603050405020304" pitchFamily="18" charset="0"/>
              </a:rPr>
              <a:t>Seed/Series A</a:t>
            </a:r>
            <a:r>
              <a:rPr lang="en-US" sz="1800" dirty="0">
                <a:solidFill>
                  <a:srgbClr val="416EA5"/>
                </a:solidFill>
                <a:latin typeface="Calibri" panose="020F0502020204030204" pitchFamily="34" charset="0"/>
                <a:cs typeface="Times New Roman" panose="02020603050405020304" pitchFamily="18" charset="0"/>
              </a:rPr>
              <a:t>) </a:t>
            </a:r>
            <a:r>
              <a:rPr lang="en-US" sz="1800" b="1" dirty="0">
                <a:solidFill>
                  <a:srgbClr val="416EA5"/>
                </a:solidFill>
                <a:latin typeface="Calibri" panose="020F0502020204030204" pitchFamily="34" charset="0"/>
                <a:cs typeface="Times New Roman" panose="02020603050405020304" pitchFamily="18" charset="0"/>
              </a:rPr>
              <a:t>Cleantech innovation</a:t>
            </a:r>
            <a:r>
              <a:rPr lang="en-US" sz="1800" dirty="0">
                <a:solidFill>
                  <a:srgbClr val="416EA5"/>
                </a:solidFill>
                <a:latin typeface="Calibri" panose="020F0502020204030204" pitchFamily="34" charset="0"/>
                <a:cs typeface="Times New Roman" panose="02020603050405020304" pitchFamily="18" charset="0"/>
              </a:rPr>
              <a:t>, notably ‘</a:t>
            </a:r>
            <a:r>
              <a:rPr lang="en-US" sz="1800" b="1" i="1" dirty="0" err="1">
                <a:solidFill>
                  <a:srgbClr val="416EA5"/>
                </a:solidFill>
                <a:latin typeface="Calibri" panose="020F0502020204030204" pitchFamily="34" charset="0"/>
                <a:cs typeface="Times New Roman" panose="02020603050405020304" pitchFamily="18" charset="0"/>
              </a:rPr>
              <a:t>Deeptech</a:t>
            </a:r>
            <a:r>
              <a:rPr lang="en-US" sz="1800" dirty="0">
                <a:solidFill>
                  <a:srgbClr val="416EA5"/>
                </a:solidFill>
                <a:latin typeface="Calibri" panose="020F0502020204030204" pitchFamily="34" charset="0"/>
                <a:cs typeface="Times New Roman" panose="02020603050405020304" pitchFamily="18" charset="0"/>
              </a:rPr>
              <a:t>’, long-horizon investing for potential Climate game-changing technologies (Owen et al.2018, 2019, 2020; O’Reilly &amp; Mac an Bhaird, 2021; Owen, 2021)</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Complex underlying problem of persistent long horizon ‘</a:t>
            </a:r>
            <a:r>
              <a:rPr lang="en-US" sz="1800" dirty="0" err="1">
                <a:solidFill>
                  <a:srgbClr val="416EA5"/>
                </a:solidFill>
                <a:latin typeface="Calibri" panose="020F0502020204030204" pitchFamily="34" charset="0"/>
                <a:cs typeface="Times New Roman" panose="02020603050405020304" pitchFamily="18" charset="0"/>
              </a:rPr>
              <a:t>deeptech</a:t>
            </a:r>
            <a:r>
              <a:rPr lang="en-US" sz="1800" dirty="0">
                <a:solidFill>
                  <a:srgbClr val="416EA5"/>
                </a:solidFill>
                <a:latin typeface="Calibri" panose="020F0502020204030204" pitchFamily="34" charset="0"/>
                <a:cs typeface="Times New Roman" panose="02020603050405020304" pitchFamily="18" charset="0"/>
              </a:rPr>
              <a:t>’ under investment and funding gaps globally – for earlier stage SME innovations – disruptive cleantech business models to address low carbon/GHG are expensive, difficult to understand, expensive prototyping hardware, and undervalued (Polzin, 2017).</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b="1" dirty="0">
                <a:solidFill>
                  <a:srgbClr val="416EA5"/>
                </a:solidFill>
                <a:latin typeface="Calibri" panose="020F0502020204030204" pitchFamily="34" charset="0"/>
                <a:cs typeface="Times New Roman" panose="02020603050405020304" pitchFamily="18" charset="0"/>
              </a:rPr>
              <a:t>UK Cleantech Policy Mix is critical </a:t>
            </a:r>
            <a:r>
              <a:rPr lang="en-US" sz="1800" dirty="0">
                <a:solidFill>
                  <a:srgbClr val="416EA5"/>
                </a:solidFill>
                <a:latin typeface="Calibri" panose="020F0502020204030204" pitchFamily="34" charset="0"/>
                <a:cs typeface="Times New Roman" panose="02020603050405020304" pitchFamily="18" charset="0"/>
              </a:rPr>
              <a:t>(</a:t>
            </a:r>
            <a:r>
              <a:rPr lang="en-US" sz="1800" dirty="0" err="1">
                <a:solidFill>
                  <a:srgbClr val="416EA5"/>
                </a:solidFill>
                <a:latin typeface="Calibri" panose="020F0502020204030204" pitchFamily="34" charset="0"/>
                <a:cs typeface="Times New Roman" panose="02020603050405020304" pitchFamily="18" charset="0"/>
              </a:rPr>
              <a:t>Uyarra</a:t>
            </a:r>
            <a:r>
              <a:rPr lang="en-US" sz="1800" dirty="0">
                <a:solidFill>
                  <a:srgbClr val="416EA5"/>
                </a:solidFill>
                <a:latin typeface="Calibri" panose="020F0502020204030204" pitchFamily="34" charset="0"/>
                <a:cs typeface="Times New Roman" panose="02020603050405020304" pitchFamily="18" charset="0"/>
              </a:rPr>
              <a:t> et al. (2016) – A useful lens to examine and correct apparent failures of policy cohesion</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endParaRPr lang="en-GB" sz="2000" dirty="0">
              <a:solidFill>
                <a:srgbClr val="416EA5"/>
              </a:solidFill>
              <a:latin typeface="Myriad Pro"/>
              <a:cs typeface="Arial" charset="0"/>
            </a:endParaRPr>
          </a:p>
          <a:p>
            <a:pPr eaLnBrk="1" hangingPunct="1">
              <a:buFontTx/>
              <a:buNone/>
            </a:pPr>
            <a:r>
              <a:rPr lang="en-GB" sz="2000" dirty="0">
                <a:solidFill>
                  <a:srgbClr val="416EA5"/>
                </a:solidFill>
                <a:latin typeface="Myriad Pro"/>
                <a:cs typeface="Arial" charset="0"/>
              </a:rPr>
              <a:t> </a:t>
            </a: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None/>
            </a:pPr>
            <a:endParaRPr lang="en-GB" sz="2000" dirty="0">
              <a:solidFill>
                <a:srgbClr val="416EA5"/>
              </a:solidFill>
              <a:latin typeface="Myriad Pro"/>
              <a:cs typeface="Arial" charset="0"/>
            </a:endParaRPr>
          </a:p>
          <a:p>
            <a:pPr eaLnBrk="1" hangingPunct="1">
              <a:buFontTx/>
              <a:buNone/>
            </a:pPr>
            <a:endParaRPr lang="en-GB" sz="2000" b="1" dirty="0">
              <a:solidFill>
                <a:srgbClr val="416EA5"/>
              </a:solidFill>
              <a:latin typeface="Myriad Pro"/>
              <a:cs typeface="Arial" charset="0"/>
            </a:endParaRPr>
          </a:p>
          <a:p>
            <a:pPr eaLnBrk="1" hangingPunct="1">
              <a:buFontTx/>
              <a:buChar char="•"/>
            </a:pPr>
            <a:endParaRPr lang="en-GB" sz="2000" b="1"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500063" y="260648"/>
            <a:ext cx="8229600" cy="791865"/>
          </a:xfrm>
        </p:spPr>
        <p:txBody>
          <a:bodyPr anchor="t"/>
          <a:lstStyle/>
          <a:p>
            <a:pPr eaLnBrk="1" hangingPunct="1"/>
            <a:r>
              <a:rPr lang="en-GB" sz="3200" dirty="0">
                <a:latin typeface="Myriad Pro"/>
                <a:cs typeface="Arial" charset="0"/>
              </a:rPr>
              <a:t>Methodology</a:t>
            </a:r>
          </a:p>
        </p:txBody>
      </p:sp>
      <p:sp>
        <p:nvSpPr>
          <p:cNvPr id="17410" name="Content Placeholder 2"/>
          <p:cNvSpPr>
            <a:spLocks noGrp="1"/>
          </p:cNvSpPr>
          <p:nvPr>
            <p:ph idx="1"/>
          </p:nvPr>
        </p:nvSpPr>
        <p:spPr>
          <a:xfrm>
            <a:off x="468313" y="908721"/>
            <a:ext cx="8229600" cy="5520654"/>
          </a:xfrm>
        </p:spPr>
        <p:txBody>
          <a:bodyPr/>
          <a:lstStyle/>
          <a:p>
            <a:pPr eaLnBrk="1" hangingPunct="1">
              <a:buFontTx/>
              <a:buChar char="•"/>
            </a:pPr>
            <a:endParaRPr lang="en-GB" sz="2000" dirty="0">
              <a:solidFill>
                <a:srgbClr val="416EA5"/>
              </a:solidFill>
              <a:latin typeface="Myriad Pro"/>
              <a:cs typeface="Arial" charset="0"/>
            </a:endParaRPr>
          </a:p>
          <a:p>
            <a:pPr eaLnBrk="1" hangingPunct="1">
              <a:buFontTx/>
              <a:buNone/>
            </a:pPr>
            <a:endParaRPr lang="en-GB" sz="2000" dirty="0">
              <a:solidFill>
                <a:srgbClr val="416EA5"/>
              </a:solidFill>
              <a:latin typeface="Myriad Pro"/>
              <a:cs typeface="Arial" charset="0"/>
            </a:endParaRPr>
          </a:p>
          <a:p>
            <a:pPr eaLnBrk="1" hangingPunct="1">
              <a:buFontTx/>
              <a:buChar char="•"/>
            </a:pPr>
            <a:endParaRPr lang="en-GB" sz="14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None/>
            </a:pPr>
            <a:endParaRPr lang="en-GB" sz="2000" dirty="0">
              <a:solidFill>
                <a:srgbClr val="416EA5"/>
              </a:solidFill>
              <a:latin typeface="Myriad Pro"/>
              <a:cs typeface="Arial" charset="0"/>
            </a:endParaRPr>
          </a:p>
          <a:p>
            <a:pPr eaLnBrk="1" hangingPunct="1">
              <a:buFontTx/>
              <a:buNone/>
            </a:pPr>
            <a:endParaRPr lang="en-GB" sz="2000" b="1" dirty="0">
              <a:solidFill>
                <a:srgbClr val="416EA5"/>
              </a:solidFill>
              <a:latin typeface="Myriad Pro"/>
              <a:cs typeface="Arial" charset="0"/>
            </a:endParaRPr>
          </a:p>
          <a:p>
            <a:pPr eaLnBrk="1" hangingPunct="1">
              <a:buFontTx/>
              <a:buChar char="•"/>
            </a:pPr>
            <a:endParaRPr lang="en-GB" sz="2000" b="1"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p:txBody>
      </p:sp>
      <p:sp>
        <p:nvSpPr>
          <p:cNvPr id="4" name="Content Placeholder 2">
            <a:extLst>
              <a:ext uri="{FF2B5EF4-FFF2-40B4-BE49-F238E27FC236}">
                <a16:creationId xmlns:a16="http://schemas.microsoft.com/office/drawing/2014/main" id="{A1791B21-4C99-4B53-9642-9FC4EA169F0F}"/>
              </a:ext>
            </a:extLst>
          </p:cNvPr>
          <p:cNvSpPr txBox="1">
            <a:spLocks/>
          </p:cNvSpPr>
          <p:nvPr/>
        </p:nvSpPr>
        <p:spPr bwMode="auto">
          <a:xfrm>
            <a:off x="414338" y="764703"/>
            <a:ext cx="8478142" cy="5664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None/>
            </a:pPr>
            <a:r>
              <a:rPr lang="en-US" sz="1800" b="1" dirty="0">
                <a:solidFill>
                  <a:srgbClr val="416EA5"/>
                </a:solidFill>
                <a:latin typeface="Calibri" panose="020F0502020204030204" pitchFamily="34" charset="0"/>
                <a:cs typeface="Times New Roman" panose="02020603050405020304" pitchFamily="18" charset="0"/>
              </a:rPr>
              <a:t>Methodology</a:t>
            </a:r>
          </a:p>
          <a:p>
            <a:pPr marL="0" indent="0" eaLnBrk="1" hangingPunct="1">
              <a:buNone/>
            </a:pPr>
            <a:endParaRPr lang="en-US" sz="1800" b="1" dirty="0">
              <a:solidFill>
                <a:srgbClr val="416EA5"/>
              </a:solidFill>
              <a:latin typeface="Calibri" panose="020F0502020204030204" pitchFamily="34" charset="0"/>
              <a:cs typeface="Times New Roman" panose="02020603050405020304" pitchFamily="18" charset="0"/>
            </a:endParaRPr>
          </a:p>
          <a:p>
            <a:pPr marL="0" indent="0" eaLnBrk="1" hangingPunct="1">
              <a:buNone/>
            </a:pPr>
            <a:r>
              <a:rPr lang="en-US" sz="1800" dirty="0">
                <a:solidFill>
                  <a:srgbClr val="416EA5"/>
                </a:solidFill>
                <a:latin typeface="Calibri" panose="020F0502020204030204" pitchFamily="34" charset="0"/>
                <a:cs typeface="Times New Roman" panose="02020603050405020304" pitchFamily="18" charset="0"/>
              </a:rPr>
              <a:t>Address </a:t>
            </a:r>
            <a:r>
              <a:rPr lang="en-US" sz="1800" i="1" dirty="0">
                <a:solidFill>
                  <a:srgbClr val="416EA5"/>
                </a:solidFill>
                <a:latin typeface="Calibri" panose="020F0502020204030204" pitchFamily="34" charset="0"/>
                <a:cs typeface="Times New Roman" panose="02020603050405020304" pitchFamily="18" charset="0"/>
              </a:rPr>
              <a:t>RQ: </a:t>
            </a:r>
            <a:r>
              <a:rPr lang="en-US" sz="1800" b="1" i="1" dirty="0">
                <a:solidFill>
                  <a:srgbClr val="416EA5"/>
                </a:solidFill>
                <a:latin typeface="Calibri" panose="020F0502020204030204" pitchFamily="34" charset="0"/>
                <a:cs typeface="Times New Roman" panose="02020603050405020304" pitchFamily="18" charset="0"/>
              </a:rPr>
              <a:t>What are the policy lessons learned from financing early-stage Cleantech innovation in the UK in the past decade?</a:t>
            </a:r>
            <a:endParaRPr lang="en-US" sz="1800" dirty="0">
              <a:solidFill>
                <a:srgbClr val="416EA5"/>
              </a:solidFill>
              <a:latin typeface="Calibri" panose="020F0502020204030204" pitchFamily="34" charset="0"/>
              <a:cs typeface="Times New Roman" panose="02020603050405020304" pitchFamily="18" charset="0"/>
            </a:endParaRPr>
          </a:p>
          <a:p>
            <a:pPr marL="0" indent="0" eaLnBrk="1" hangingPunct="1">
              <a:buNone/>
            </a:pPr>
            <a:endParaRPr lang="en-US" sz="1800" b="1"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Qualitative evidence from 100+ post GFC key informant interviews from a decade of relevant UK public funding </a:t>
            </a:r>
            <a:r>
              <a:rPr lang="en-US" sz="1800" dirty="0" err="1">
                <a:solidFill>
                  <a:srgbClr val="416EA5"/>
                </a:solidFill>
                <a:latin typeface="Calibri" panose="020F0502020204030204" pitchFamily="34" charset="0"/>
                <a:cs typeface="Times New Roman" panose="02020603050405020304" pitchFamily="18" charset="0"/>
              </a:rPr>
              <a:t>programmes</a:t>
            </a:r>
            <a:r>
              <a:rPr lang="en-US" sz="1800" dirty="0">
                <a:solidFill>
                  <a:srgbClr val="416EA5"/>
                </a:solidFill>
                <a:latin typeface="Calibri" panose="020F0502020204030204" pitchFamily="34" charset="0"/>
                <a:cs typeface="Times New Roman" panose="02020603050405020304" pitchFamily="18" charset="0"/>
              </a:rPr>
              <a:t> scoping and evaluation work, includes:</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4 key agencies: </a:t>
            </a:r>
            <a:r>
              <a:rPr lang="en-US" sz="1800" b="1" dirty="0">
                <a:solidFill>
                  <a:srgbClr val="416EA5"/>
                </a:solidFill>
                <a:latin typeface="Calibri" panose="020F0502020204030204" pitchFamily="34" charset="0"/>
                <a:cs typeface="Times New Roman" panose="02020603050405020304" pitchFamily="18" charset="0"/>
              </a:rPr>
              <a:t>BEIS</a:t>
            </a:r>
            <a:r>
              <a:rPr lang="en-US" sz="1800" dirty="0">
                <a:solidFill>
                  <a:srgbClr val="416EA5"/>
                </a:solidFill>
                <a:latin typeface="Calibri" panose="020F0502020204030204" pitchFamily="34" charset="0"/>
                <a:cs typeface="Times New Roman" panose="02020603050405020304" pitchFamily="18" charset="0"/>
              </a:rPr>
              <a:t> (CGF, EEF); </a:t>
            </a:r>
            <a:r>
              <a:rPr lang="en-US" sz="1800" b="1" dirty="0">
                <a:solidFill>
                  <a:srgbClr val="416EA5"/>
                </a:solidFill>
                <a:latin typeface="Calibri" panose="020F0502020204030204" pitchFamily="34" charset="0"/>
                <a:cs typeface="Times New Roman" panose="02020603050405020304" pitchFamily="18" charset="0"/>
              </a:rPr>
              <a:t>UKRI</a:t>
            </a:r>
            <a:r>
              <a:rPr lang="en-US" sz="1800" dirty="0">
                <a:solidFill>
                  <a:srgbClr val="416EA5"/>
                </a:solidFill>
                <a:latin typeface="Calibri" panose="020F0502020204030204" pitchFamily="34" charset="0"/>
                <a:cs typeface="Times New Roman" panose="02020603050405020304" pitchFamily="18" charset="0"/>
              </a:rPr>
              <a:t> (IKCs, IDCs, IA); </a:t>
            </a:r>
            <a:r>
              <a:rPr lang="en-US" sz="1800" b="1" dirty="0">
                <a:solidFill>
                  <a:srgbClr val="416EA5"/>
                </a:solidFill>
                <a:latin typeface="Calibri" panose="020F0502020204030204" pitchFamily="34" charset="0"/>
                <a:cs typeface="Times New Roman" panose="02020603050405020304" pitchFamily="18" charset="0"/>
              </a:rPr>
              <a:t>BBB</a:t>
            </a:r>
            <a:r>
              <a:rPr lang="en-US" sz="1800" dirty="0">
                <a:solidFill>
                  <a:srgbClr val="416EA5"/>
                </a:solidFill>
                <a:latin typeface="Calibri" panose="020F0502020204030204" pitchFamily="34" charset="0"/>
                <a:cs typeface="Times New Roman" panose="02020603050405020304" pitchFamily="18" charset="0"/>
              </a:rPr>
              <a:t> (UKIIF); </a:t>
            </a:r>
            <a:r>
              <a:rPr lang="en-US" sz="1800" b="1" dirty="0">
                <a:solidFill>
                  <a:srgbClr val="416EA5"/>
                </a:solidFill>
                <a:latin typeface="Calibri" panose="020F0502020204030204" pitchFamily="34" charset="0"/>
                <a:cs typeface="Times New Roman" panose="02020603050405020304" pitchFamily="18" charset="0"/>
              </a:rPr>
              <a:t>HMRC</a:t>
            </a:r>
            <a:r>
              <a:rPr lang="en-US" sz="1800" dirty="0">
                <a:solidFill>
                  <a:srgbClr val="416EA5"/>
                </a:solidFill>
                <a:latin typeface="Calibri" panose="020F0502020204030204" pitchFamily="34" charset="0"/>
                <a:cs typeface="Times New Roman" panose="02020603050405020304" pitchFamily="18" charset="0"/>
              </a:rPr>
              <a:t> S/EIS, R&amp;D tax credits (</a:t>
            </a:r>
            <a:r>
              <a:rPr lang="en-US" sz="1800" i="1" dirty="0">
                <a:solidFill>
                  <a:srgbClr val="416EA5"/>
                </a:solidFill>
                <a:latin typeface="Calibri" panose="020F0502020204030204" pitchFamily="34" charset="0"/>
                <a:cs typeface="Times New Roman" panose="02020603050405020304" pitchFamily="18" charset="0"/>
              </a:rPr>
              <a:t>note: growing recent interest from DEFRA</a:t>
            </a:r>
            <a:r>
              <a:rPr lang="en-US" sz="1800" dirty="0">
                <a:solidFill>
                  <a:srgbClr val="416EA5"/>
                </a:solidFill>
                <a:latin typeface="Calibri" panose="020F0502020204030204" pitchFamily="34" charset="0"/>
                <a:cs typeface="Times New Roman" panose="02020603050405020304" pitchFamily="18" charset="0"/>
              </a:rPr>
              <a:t>)</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Also regional </a:t>
            </a:r>
            <a:r>
              <a:rPr lang="en-US" sz="1800" dirty="0" err="1">
                <a:solidFill>
                  <a:srgbClr val="416EA5"/>
                </a:solidFill>
                <a:latin typeface="Calibri" panose="020F0502020204030204" pitchFamily="34" charset="0"/>
                <a:cs typeface="Times New Roman" panose="02020603050405020304" pitchFamily="18" charset="0"/>
              </a:rPr>
              <a:t>programmes</a:t>
            </a:r>
            <a:r>
              <a:rPr lang="en-US" sz="1800" dirty="0">
                <a:solidFill>
                  <a:srgbClr val="416EA5"/>
                </a:solidFill>
                <a:latin typeface="Calibri" panose="020F0502020204030204" pitchFamily="34" charset="0"/>
                <a:cs typeface="Times New Roman" panose="02020603050405020304" pitchFamily="18" charset="0"/>
              </a:rPr>
              <a:t>, formerly EU ERDF like LCIF, now proposed under BBB operated part of Shared Prosperity Funds (£2.6bn by mid 2020s – with SME investment incorporating low carbon and energy efficiency, skills and levelling-up)</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r>
              <a:rPr lang="en-US" sz="1800" dirty="0">
                <a:solidFill>
                  <a:srgbClr val="416EA5"/>
                </a:solidFill>
                <a:latin typeface="Calibri" panose="020F0502020204030204" pitchFamily="34" charset="0"/>
                <a:cs typeface="Times New Roman" panose="02020603050405020304" pitchFamily="18" charset="0"/>
              </a:rPr>
              <a:t>UK </a:t>
            </a:r>
            <a:r>
              <a:rPr lang="en-US" sz="1800" dirty="0" err="1">
                <a:solidFill>
                  <a:srgbClr val="416EA5"/>
                </a:solidFill>
                <a:latin typeface="Calibri" panose="020F0502020204030204" pitchFamily="34" charset="0"/>
                <a:cs typeface="Times New Roman" panose="02020603050405020304" pitchFamily="18" charset="0"/>
              </a:rPr>
              <a:t>Beauhurst</a:t>
            </a:r>
            <a:r>
              <a:rPr lang="en-US" sz="1800" dirty="0">
                <a:solidFill>
                  <a:srgbClr val="416EA5"/>
                </a:solidFill>
                <a:latin typeface="Calibri" panose="020F0502020204030204" pitchFamily="34" charset="0"/>
                <a:cs typeface="Times New Roman" panose="02020603050405020304" pitchFamily="18" charset="0"/>
              </a:rPr>
              <a:t> Cleantech SME early-stage finance gaps (Owen et al, 2020)</a:t>
            </a:r>
          </a:p>
          <a:p>
            <a:pPr eaLnBrk="1" hangingPunct="1">
              <a:buFontTx/>
              <a:buChar char="•"/>
            </a:pPr>
            <a:endParaRPr lang="en-US" sz="1800" dirty="0">
              <a:solidFill>
                <a:srgbClr val="416EA5"/>
              </a:solidFill>
              <a:latin typeface="Calibri" panose="020F0502020204030204" pitchFamily="34" charset="0"/>
              <a:cs typeface="Times New Roman" panose="02020603050405020304" pitchFamily="18" charset="0"/>
            </a:endParaRPr>
          </a:p>
          <a:p>
            <a:pPr eaLnBrk="1" hangingPunct="1">
              <a:buFontTx/>
              <a:buChar char="•"/>
            </a:pPr>
            <a:endParaRPr lang="en-GB" sz="2000" dirty="0">
              <a:solidFill>
                <a:srgbClr val="416EA5"/>
              </a:solidFill>
              <a:latin typeface="Myriad Pro"/>
              <a:cs typeface="Arial" charset="0"/>
            </a:endParaRPr>
          </a:p>
          <a:p>
            <a:pPr eaLnBrk="1" hangingPunct="1">
              <a:buFontTx/>
              <a:buNone/>
            </a:pPr>
            <a:r>
              <a:rPr lang="en-GB" sz="2000" dirty="0">
                <a:solidFill>
                  <a:srgbClr val="416EA5"/>
                </a:solidFill>
                <a:latin typeface="Myriad Pro"/>
                <a:cs typeface="Arial" charset="0"/>
              </a:rPr>
              <a:t> </a:t>
            </a: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Char char="•"/>
            </a:pPr>
            <a:endParaRPr lang="en-GB" sz="2000" dirty="0">
              <a:solidFill>
                <a:srgbClr val="416EA5"/>
              </a:solidFill>
              <a:latin typeface="Myriad Pro"/>
              <a:cs typeface="Arial" charset="0"/>
            </a:endParaRPr>
          </a:p>
          <a:p>
            <a:pPr eaLnBrk="1" hangingPunct="1">
              <a:buFontTx/>
              <a:buNone/>
            </a:pPr>
            <a:endParaRPr lang="en-GB" sz="2000" dirty="0">
              <a:solidFill>
                <a:srgbClr val="416EA5"/>
              </a:solidFill>
              <a:latin typeface="Myriad Pro"/>
              <a:cs typeface="Arial" charset="0"/>
            </a:endParaRPr>
          </a:p>
          <a:p>
            <a:pPr eaLnBrk="1" hangingPunct="1">
              <a:buFontTx/>
              <a:buNone/>
            </a:pPr>
            <a:endParaRPr lang="en-GB" sz="2000" b="1" dirty="0">
              <a:solidFill>
                <a:srgbClr val="416EA5"/>
              </a:solidFill>
              <a:latin typeface="Myriad Pro"/>
              <a:cs typeface="Arial" charset="0"/>
            </a:endParaRPr>
          </a:p>
          <a:p>
            <a:pPr eaLnBrk="1" hangingPunct="1">
              <a:buFontTx/>
              <a:buChar char="•"/>
            </a:pPr>
            <a:endParaRPr lang="en-GB" sz="2000" b="1" dirty="0">
              <a:solidFill>
                <a:srgbClr val="416EA5"/>
              </a:solidFill>
              <a:latin typeface="Myriad Pro"/>
              <a:cs typeface="Arial" charset="0"/>
            </a:endParaRPr>
          </a:p>
          <a:p>
            <a:pPr eaLnBrk="1" hangingPunct="1"/>
            <a:endParaRPr lang="en-GB" sz="2000" dirty="0">
              <a:solidFill>
                <a:srgbClr val="416EA5"/>
              </a:solidFill>
              <a:latin typeface="Myriad Pro"/>
              <a:cs typeface="Arial" charset="0"/>
            </a:endParaRPr>
          </a:p>
        </p:txBody>
      </p:sp>
      <p:graphicFrame>
        <p:nvGraphicFramePr>
          <p:cNvPr id="2" name="Table 2">
            <a:extLst>
              <a:ext uri="{FF2B5EF4-FFF2-40B4-BE49-F238E27FC236}">
                <a16:creationId xmlns:a16="http://schemas.microsoft.com/office/drawing/2014/main" id="{4C7709E7-3F5F-4243-B6A6-2E5199DE03CA}"/>
              </a:ext>
            </a:extLst>
          </p:cNvPr>
          <p:cNvGraphicFramePr>
            <a:graphicFrameLocks noGrp="1"/>
          </p:cNvGraphicFramePr>
          <p:nvPr>
            <p:extLst>
              <p:ext uri="{D42A27DB-BD31-4B8C-83A1-F6EECF244321}">
                <p14:modId xmlns:p14="http://schemas.microsoft.com/office/powerpoint/2010/main" val="33654595"/>
              </p:ext>
            </p:extLst>
          </p:nvPr>
        </p:nvGraphicFramePr>
        <p:xfrm>
          <a:off x="500063" y="4077295"/>
          <a:ext cx="8104385" cy="647849"/>
        </p:xfrm>
        <a:graphic>
          <a:graphicData uri="http://schemas.openxmlformats.org/drawingml/2006/table">
            <a:tbl>
              <a:tblPr firstRow="1" bandRow="1">
                <a:tableStyleId>{5C22544A-7EE6-4342-B048-85BDC9FD1C3A}</a:tableStyleId>
              </a:tblPr>
              <a:tblGrid>
                <a:gridCol w="8104385">
                  <a:extLst>
                    <a:ext uri="{9D8B030D-6E8A-4147-A177-3AD203B41FA5}">
                      <a16:colId xmlns:a16="http://schemas.microsoft.com/office/drawing/2014/main" val="2719650325"/>
                    </a:ext>
                  </a:extLst>
                </a:gridCol>
              </a:tblGrid>
              <a:tr h="647849">
                <a:tc>
                  <a:txBody>
                    <a:bodyPr/>
                    <a:lstStyle/>
                    <a:p>
                      <a:r>
                        <a:rPr lang="en-US" dirty="0" err="1"/>
                        <a:t>Scopings</a:t>
                      </a:r>
                      <a:r>
                        <a:rPr lang="en-US" dirty="0"/>
                        <a:t> and evaluations include: BEIS: EEF, CGF; BBB: UKIIF, ACF, ECFs, RIFs; UKRI: IAP, Innovation Loans, </a:t>
                      </a:r>
                      <a:r>
                        <a:rPr lang="en-US" i="1" dirty="0"/>
                        <a:t>equity fund design</a:t>
                      </a:r>
                      <a:r>
                        <a:rPr lang="en-US" dirty="0"/>
                        <a:t>: DEFRA; </a:t>
                      </a:r>
                      <a:r>
                        <a:rPr lang="en-US" i="1" dirty="0"/>
                        <a:t>round table on circular economy </a:t>
                      </a:r>
                      <a:endParaRPr lang="en-GB" i="1" dirty="0"/>
                    </a:p>
                  </a:txBody>
                  <a:tcPr/>
                </a:tc>
                <a:extLst>
                  <a:ext uri="{0D108BD9-81ED-4DB2-BD59-A6C34878D82A}">
                    <a16:rowId xmlns:a16="http://schemas.microsoft.com/office/drawing/2014/main" val="4170462165"/>
                  </a:ext>
                </a:extLst>
              </a:tr>
            </a:tbl>
          </a:graphicData>
        </a:graphic>
      </p:graphicFrame>
    </p:spTree>
    <p:extLst>
      <p:ext uri="{BB962C8B-B14F-4D97-AF65-F5344CB8AC3E}">
        <p14:creationId xmlns:p14="http://schemas.microsoft.com/office/powerpoint/2010/main" val="39494684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53A0-24E1-43AE-9B8B-087E012029B6}"/>
              </a:ext>
            </a:extLst>
          </p:cNvPr>
          <p:cNvSpPr>
            <a:spLocks noGrp="1"/>
          </p:cNvSpPr>
          <p:nvPr>
            <p:ph type="title"/>
          </p:nvPr>
        </p:nvSpPr>
        <p:spPr>
          <a:xfrm>
            <a:off x="457200" y="127148"/>
            <a:ext cx="8229600" cy="839417"/>
          </a:xfrm>
        </p:spPr>
        <p:txBody>
          <a:bodyPr/>
          <a:lstStyle/>
          <a:p>
            <a:r>
              <a:rPr lang="de-DE" sz="3200" dirty="0"/>
              <a:t>Exposing UK Cleantech Finance Problems</a:t>
            </a:r>
          </a:p>
        </p:txBody>
      </p:sp>
      <p:sp>
        <p:nvSpPr>
          <p:cNvPr id="3" name="Content Placeholder 2">
            <a:extLst>
              <a:ext uri="{FF2B5EF4-FFF2-40B4-BE49-F238E27FC236}">
                <a16:creationId xmlns:a16="http://schemas.microsoft.com/office/drawing/2014/main" id="{7EC39D98-FA27-4AF2-93AB-4D29799234D2}"/>
              </a:ext>
            </a:extLst>
          </p:cNvPr>
          <p:cNvSpPr>
            <a:spLocks noGrp="1"/>
          </p:cNvSpPr>
          <p:nvPr>
            <p:ph idx="1"/>
          </p:nvPr>
        </p:nvSpPr>
        <p:spPr>
          <a:xfrm>
            <a:off x="457200" y="764704"/>
            <a:ext cx="8229600" cy="5361460"/>
          </a:xfrm>
        </p:spPr>
        <p:txBody>
          <a:bodyPr>
            <a:normAutofit/>
          </a:bodyPr>
          <a:lstStyle/>
          <a:p>
            <a:pPr marL="342900" indent="-342900">
              <a:lnSpc>
                <a:spcPct val="150000"/>
              </a:lnSpc>
              <a:buFont typeface="Arial" panose="020B0604020202020204" pitchFamily="34" charset="0"/>
              <a:buChar char="•"/>
            </a:pPr>
            <a:r>
              <a:rPr lang="en-US" sz="1600" dirty="0" err="1"/>
              <a:t>Beauhurst</a:t>
            </a:r>
            <a:r>
              <a:rPr lang="en-US" sz="1600" dirty="0"/>
              <a:t> Cleantech SME equity financed data (n=531): £4bn invested 2011 to Q1 2020</a:t>
            </a:r>
          </a:p>
          <a:p>
            <a:pPr marL="342900" indent="-342900">
              <a:lnSpc>
                <a:spcPct val="150000"/>
              </a:lnSpc>
              <a:buFont typeface="Arial" panose="020B0604020202020204" pitchFamily="34" charset="0"/>
              <a:buChar char="•"/>
            </a:pPr>
            <a:r>
              <a:rPr lang="en-US" sz="1600" dirty="0"/>
              <a:t>Data only capture formal declared investment market successes (no UK tracking data)</a:t>
            </a:r>
          </a:p>
          <a:p>
            <a:pPr marL="342900" indent="-342900">
              <a:lnSpc>
                <a:spcPct val="150000"/>
              </a:lnSpc>
              <a:buFont typeface="Arial" panose="020B0604020202020204" pitchFamily="34" charset="0"/>
              <a:buChar char="•"/>
            </a:pPr>
            <a:r>
              <a:rPr lang="en-US" sz="1600" dirty="0"/>
              <a:t>Likely funding gaps where 5% ‘zombies’ across all innovation stages </a:t>
            </a:r>
          </a:p>
          <a:p>
            <a:pPr marL="342900" indent="-342900">
              <a:lnSpc>
                <a:spcPct val="150000"/>
              </a:lnSpc>
              <a:buFont typeface="Arial" panose="020B0604020202020204" pitchFamily="34" charset="0"/>
              <a:buChar char="•"/>
            </a:pPr>
            <a:r>
              <a:rPr lang="en-US" sz="1600" dirty="0"/>
              <a:t>Lengthy time to exit (typically well over 10 years)</a:t>
            </a:r>
          </a:p>
          <a:p>
            <a:pPr>
              <a:lnSpc>
                <a:spcPct val="150000"/>
              </a:lnSpc>
            </a:pPr>
            <a:endParaRPr lang="de-DE" sz="2000" dirty="0"/>
          </a:p>
        </p:txBody>
      </p:sp>
      <p:sp>
        <p:nvSpPr>
          <p:cNvPr id="10" name="Date Placeholder 9">
            <a:extLst>
              <a:ext uri="{FF2B5EF4-FFF2-40B4-BE49-F238E27FC236}">
                <a16:creationId xmlns:a16="http://schemas.microsoft.com/office/drawing/2014/main" id="{389AF035-AED1-43FC-A1D3-21999307D177}"/>
              </a:ext>
            </a:extLst>
          </p:cNvPr>
          <p:cNvSpPr>
            <a:spLocks noGrp="1"/>
          </p:cNvSpPr>
          <p:nvPr>
            <p:ph type="dt" sz="half" idx="10"/>
          </p:nvPr>
        </p:nvSpPr>
        <p:spPr/>
        <p:txBody>
          <a:bodyPr/>
          <a:lstStyle/>
          <a:p>
            <a:endParaRPr lang="en-US" dirty="0"/>
          </a:p>
        </p:txBody>
      </p:sp>
      <p:sp>
        <p:nvSpPr>
          <p:cNvPr id="11" name="Slide Number Placeholder 10">
            <a:extLst>
              <a:ext uri="{FF2B5EF4-FFF2-40B4-BE49-F238E27FC236}">
                <a16:creationId xmlns:a16="http://schemas.microsoft.com/office/drawing/2014/main" id="{E33502DB-6142-4864-AB1E-762299374948}"/>
              </a:ext>
            </a:extLst>
          </p:cNvPr>
          <p:cNvSpPr>
            <a:spLocks noGrp="1"/>
          </p:cNvSpPr>
          <p:nvPr>
            <p:ph type="sldNum" sz="quarter" idx="12"/>
          </p:nvPr>
        </p:nvSpPr>
        <p:spPr>
          <a:xfrm>
            <a:off x="7010400" y="6356350"/>
            <a:ext cx="2133600" cy="365125"/>
          </a:xfrm>
        </p:spPr>
        <p:txBody>
          <a:bodyPr/>
          <a:lstStyle/>
          <a:p>
            <a:fld id="{EB14737C-E003-D44A-9190-F81F1A784C60}" type="slidenum">
              <a:rPr lang="en-US" smtClean="0"/>
              <a:t>7</a:t>
            </a:fld>
            <a:endParaRPr lang="en-US" dirty="0"/>
          </a:p>
        </p:txBody>
      </p:sp>
      <p:graphicFrame>
        <p:nvGraphicFramePr>
          <p:cNvPr id="6" name="Chart 5">
            <a:extLst>
              <a:ext uri="{FF2B5EF4-FFF2-40B4-BE49-F238E27FC236}">
                <a16:creationId xmlns:a16="http://schemas.microsoft.com/office/drawing/2014/main" id="{42271650-25BE-4A63-B187-E172225E797E}"/>
              </a:ext>
            </a:extLst>
          </p:cNvPr>
          <p:cNvGraphicFramePr/>
          <p:nvPr>
            <p:extLst>
              <p:ext uri="{D42A27DB-BD31-4B8C-83A1-F6EECF244321}">
                <p14:modId xmlns:p14="http://schemas.microsoft.com/office/powerpoint/2010/main" val="787106166"/>
              </p:ext>
            </p:extLst>
          </p:nvPr>
        </p:nvGraphicFramePr>
        <p:xfrm>
          <a:off x="457200" y="2492896"/>
          <a:ext cx="7955280" cy="3863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8021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68313" y="188913"/>
            <a:ext cx="8229600" cy="575791"/>
          </a:xfrm>
        </p:spPr>
        <p:txBody>
          <a:bodyPr anchor="t"/>
          <a:lstStyle/>
          <a:p>
            <a:pPr eaLnBrk="1" hangingPunct="1"/>
            <a:r>
              <a:rPr lang="en-GB" sz="3200" dirty="0">
                <a:latin typeface="Myriad Pro"/>
                <a:cs typeface="Arial" charset="0"/>
              </a:rPr>
              <a:t> </a:t>
            </a:r>
            <a:r>
              <a:rPr lang="en-GB" sz="3200" b="1" dirty="0">
                <a:latin typeface="Calibri Light" panose="020F0302020204030204" pitchFamily="34" charset="0"/>
                <a:cs typeface="Calibri Light" panose="020F0302020204030204" pitchFamily="34" charset="0"/>
              </a:rPr>
              <a:t>Emerging UK Green Finance Escalator</a:t>
            </a:r>
            <a:br>
              <a:rPr lang="en-GB" sz="3200" b="1" dirty="0">
                <a:latin typeface="Calibri Light" panose="020F0302020204030204" pitchFamily="34" charset="0"/>
                <a:cs typeface="Calibri Light" panose="020F0302020204030204" pitchFamily="34" charset="0"/>
              </a:rPr>
            </a:br>
            <a:endParaRPr lang="en-GB" sz="3200" b="1" dirty="0">
              <a:latin typeface="Calibri Light" panose="020F0302020204030204" pitchFamily="34" charset="0"/>
              <a:cs typeface="Calibri Light" panose="020F0302020204030204" pitchFamily="34" charset="0"/>
            </a:endParaRPr>
          </a:p>
        </p:txBody>
      </p:sp>
      <p:graphicFrame>
        <p:nvGraphicFramePr>
          <p:cNvPr id="3" name="Table 2">
            <a:extLst>
              <a:ext uri="{FF2B5EF4-FFF2-40B4-BE49-F238E27FC236}">
                <a16:creationId xmlns:a16="http://schemas.microsoft.com/office/drawing/2014/main" id="{44393911-EF27-4483-B148-608F37A2E14D}"/>
              </a:ext>
            </a:extLst>
          </p:cNvPr>
          <p:cNvGraphicFramePr>
            <a:graphicFrameLocks noGrp="1"/>
          </p:cNvGraphicFramePr>
          <p:nvPr>
            <p:extLst>
              <p:ext uri="{D42A27DB-BD31-4B8C-83A1-F6EECF244321}">
                <p14:modId xmlns:p14="http://schemas.microsoft.com/office/powerpoint/2010/main" val="2314879507"/>
              </p:ext>
            </p:extLst>
          </p:nvPr>
        </p:nvGraphicFramePr>
        <p:xfrm>
          <a:off x="323528" y="1479410"/>
          <a:ext cx="8568952" cy="5266027"/>
        </p:xfrm>
        <a:graphic>
          <a:graphicData uri="http://schemas.openxmlformats.org/drawingml/2006/table">
            <a:tbl>
              <a:tblPr firstRow="1" firstCol="1" lastRow="1" lastCol="1" bandRow="1" bandCol="1">
                <a:tableStyleId>{5C22544A-7EE6-4342-B048-85BDC9FD1C3A}</a:tableStyleId>
              </a:tblPr>
              <a:tblGrid>
                <a:gridCol w="2088232">
                  <a:extLst>
                    <a:ext uri="{9D8B030D-6E8A-4147-A177-3AD203B41FA5}">
                      <a16:colId xmlns:a16="http://schemas.microsoft.com/office/drawing/2014/main" val="1548263205"/>
                    </a:ext>
                  </a:extLst>
                </a:gridCol>
                <a:gridCol w="2207972">
                  <a:extLst>
                    <a:ext uri="{9D8B030D-6E8A-4147-A177-3AD203B41FA5}">
                      <a16:colId xmlns:a16="http://schemas.microsoft.com/office/drawing/2014/main" val="3752309518"/>
                    </a:ext>
                  </a:extLst>
                </a:gridCol>
                <a:gridCol w="2068921">
                  <a:extLst>
                    <a:ext uri="{9D8B030D-6E8A-4147-A177-3AD203B41FA5}">
                      <a16:colId xmlns:a16="http://schemas.microsoft.com/office/drawing/2014/main" val="3845677353"/>
                    </a:ext>
                  </a:extLst>
                </a:gridCol>
                <a:gridCol w="2203827">
                  <a:extLst>
                    <a:ext uri="{9D8B030D-6E8A-4147-A177-3AD203B41FA5}">
                      <a16:colId xmlns:a16="http://schemas.microsoft.com/office/drawing/2014/main" val="107108972"/>
                    </a:ext>
                  </a:extLst>
                </a:gridCol>
              </a:tblGrid>
              <a:tr h="509430">
                <a:tc>
                  <a:txBody>
                    <a:bodyPr/>
                    <a:lstStyle/>
                    <a:p>
                      <a:pPr marL="0" marR="0" algn="l">
                        <a:lnSpc>
                          <a:spcPct val="107000"/>
                        </a:lnSpc>
                        <a:spcBef>
                          <a:spcPts val="0"/>
                        </a:spcBef>
                        <a:spcAft>
                          <a:spcPts val="0"/>
                        </a:spcAft>
                      </a:pPr>
                      <a:endParaRPr lang="en-GB" sz="1000" dirty="0">
                        <a:effectLst/>
                      </a:endParaRPr>
                    </a:p>
                    <a:p>
                      <a:pPr marL="0" marR="0" algn="l">
                        <a:lnSpc>
                          <a:spcPct val="107000"/>
                        </a:lnSpc>
                        <a:spcBef>
                          <a:spcPts val="0"/>
                        </a:spcBef>
                        <a:spcAft>
                          <a:spcPts val="0"/>
                        </a:spcAft>
                      </a:pPr>
                      <a:endParaRPr lang="en-GB" sz="1000" dirty="0">
                        <a:effectLst/>
                      </a:endParaRPr>
                    </a:p>
                    <a:p>
                      <a:pPr marL="0" marR="0" algn="l">
                        <a:lnSpc>
                          <a:spcPct val="107000"/>
                        </a:lnSpc>
                        <a:spcBef>
                          <a:spcPts val="0"/>
                        </a:spcBef>
                        <a:spcAft>
                          <a:spcPts val="0"/>
                        </a:spcAft>
                      </a:pPr>
                      <a:r>
                        <a:rPr lang="en-GB" sz="1000" dirty="0">
                          <a:effectLst/>
                        </a:rPr>
                        <a:t>Pre-start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l">
                        <a:lnSpc>
                          <a:spcPct val="107000"/>
                        </a:lnSpc>
                        <a:spcBef>
                          <a:spcPts val="0"/>
                        </a:spcBef>
                        <a:spcAft>
                          <a:spcPts val="0"/>
                        </a:spcAft>
                      </a:pPr>
                      <a:endParaRPr lang="en-GB" sz="1000" dirty="0">
                        <a:effectLst/>
                      </a:endParaRPr>
                    </a:p>
                    <a:p>
                      <a:pPr marL="0" marR="0" algn="l">
                        <a:lnSpc>
                          <a:spcPct val="107000"/>
                        </a:lnSpc>
                        <a:spcBef>
                          <a:spcPts val="0"/>
                        </a:spcBef>
                        <a:spcAft>
                          <a:spcPts val="0"/>
                        </a:spcAft>
                      </a:pPr>
                      <a:r>
                        <a:rPr lang="en-GB" sz="1000" dirty="0">
                          <a:effectLst/>
                        </a:rPr>
                        <a:t>Start-up to early market development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69665" marB="69665"/>
                </a:tc>
                <a:tc>
                  <a:txBody>
                    <a:bodyPr/>
                    <a:lstStyle/>
                    <a:p>
                      <a:pPr marL="0" marR="0" algn="l">
                        <a:lnSpc>
                          <a:spcPct val="107000"/>
                        </a:lnSpc>
                        <a:spcBef>
                          <a:spcPts val="0"/>
                        </a:spcBef>
                        <a:spcAft>
                          <a:spcPts val="0"/>
                        </a:spcAft>
                      </a:pPr>
                      <a:endParaRPr lang="en-GB" sz="1000" dirty="0">
                        <a:effectLst/>
                      </a:endParaRPr>
                    </a:p>
                    <a:p>
                      <a:pPr marL="0" marR="0" algn="l">
                        <a:lnSpc>
                          <a:spcPct val="107000"/>
                        </a:lnSpc>
                        <a:spcBef>
                          <a:spcPts val="0"/>
                        </a:spcBef>
                        <a:spcAft>
                          <a:spcPts val="0"/>
                        </a:spcAft>
                      </a:pPr>
                      <a:r>
                        <a:rPr lang="en-GB" sz="1000" dirty="0">
                          <a:effectLst/>
                        </a:rPr>
                        <a:t>Early growth and development</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l">
                        <a:lnSpc>
                          <a:spcPct val="107000"/>
                        </a:lnSpc>
                        <a:spcBef>
                          <a:spcPts val="0"/>
                        </a:spcBef>
                        <a:spcAft>
                          <a:spcPts val="0"/>
                        </a:spcAft>
                      </a:pPr>
                      <a:r>
                        <a:rPr lang="en-GB" sz="1000">
                          <a:effectLst/>
                        </a:rPr>
                        <a:t>Later stage</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833350790"/>
                  </a:ext>
                </a:extLst>
              </a:tr>
              <a:tr h="0">
                <a:tc>
                  <a:txBody>
                    <a:bodyPr/>
                    <a:lstStyle/>
                    <a:p>
                      <a:pPr marL="0" marR="0" algn="l">
                        <a:lnSpc>
                          <a:spcPct val="107000"/>
                        </a:lnSpc>
                        <a:spcBef>
                          <a:spcPts val="0"/>
                        </a:spcBef>
                        <a:spcAft>
                          <a:spcPts val="0"/>
                        </a:spcAft>
                      </a:pPr>
                      <a:r>
                        <a:rPr lang="en-GB" sz="1000" dirty="0">
                          <a:effectLst/>
                        </a:rPr>
                        <a:t>Funds: &lt;£50k</a:t>
                      </a:r>
                      <a:endParaRPr lang="en-US" sz="1100" dirty="0">
                        <a:effectLst/>
                      </a:endParaRPr>
                    </a:p>
                    <a:p>
                      <a:pPr marL="0" marR="0" algn="l">
                        <a:lnSpc>
                          <a:spcPct val="107000"/>
                        </a:lnSpc>
                        <a:spcBef>
                          <a:spcPts val="0"/>
                        </a:spcBef>
                        <a:spcAft>
                          <a:spcPts val="0"/>
                        </a:spcAft>
                      </a:pPr>
                      <a:r>
                        <a:rPr lang="en-GB" sz="1000" dirty="0">
                          <a:effectLst/>
                        </a:rPr>
                        <a:t>Timescale: </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l">
                        <a:lnSpc>
                          <a:spcPct val="107000"/>
                        </a:lnSpc>
                        <a:spcBef>
                          <a:spcPts val="0"/>
                        </a:spcBef>
                        <a:spcAft>
                          <a:spcPts val="0"/>
                        </a:spcAft>
                      </a:pPr>
                      <a:r>
                        <a:rPr lang="en-GB" sz="1000" dirty="0">
                          <a:effectLst/>
                        </a:rPr>
                        <a:t>£50k - £2m+</a:t>
                      </a:r>
                      <a:endParaRPr lang="en-US" sz="1100" dirty="0">
                        <a:effectLst/>
                      </a:endParaRPr>
                    </a:p>
                    <a:p>
                      <a:pPr marL="0" marR="0" algn="l">
                        <a:lnSpc>
                          <a:spcPct val="107000"/>
                        </a:lnSpc>
                        <a:spcBef>
                          <a:spcPts val="0"/>
                        </a:spcBef>
                        <a:spcAft>
                          <a:spcPts val="0"/>
                        </a:spcAft>
                      </a:pPr>
                      <a:r>
                        <a:rPr lang="en-GB" sz="1000" dirty="0">
                          <a:effectLst/>
                        </a:rPr>
                        <a:t>Start to 2 years trading</a:t>
                      </a:r>
                      <a:endParaRPr lang="en-US"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0" marR="0" marT="69665" marB="69665"/>
                </a:tc>
                <a:tc>
                  <a:txBody>
                    <a:bodyPr/>
                    <a:lstStyle/>
                    <a:p>
                      <a:pPr marL="0" marR="0" algn="l">
                        <a:lnSpc>
                          <a:spcPct val="107000"/>
                        </a:lnSpc>
                        <a:spcBef>
                          <a:spcPts val="0"/>
                        </a:spcBef>
                        <a:spcAft>
                          <a:spcPts val="0"/>
                        </a:spcAft>
                      </a:pPr>
                      <a:r>
                        <a:rPr lang="en-GB" sz="1000">
                          <a:effectLst/>
                        </a:rPr>
                        <a:t>£2m – £5m</a:t>
                      </a:r>
                      <a:endParaRPr lang="en-US" sz="1100">
                        <a:effectLst/>
                      </a:endParaRPr>
                    </a:p>
                    <a:p>
                      <a:pPr marL="0" marR="0" algn="l">
                        <a:lnSpc>
                          <a:spcPct val="107000"/>
                        </a:lnSpc>
                        <a:spcBef>
                          <a:spcPts val="0"/>
                        </a:spcBef>
                        <a:spcAft>
                          <a:spcPts val="0"/>
                        </a:spcAft>
                      </a:pPr>
                      <a:r>
                        <a:rPr lang="en-GB" sz="1000">
                          <a:effectLst/>
                        </a:rPr>
                        <a:t>2-5 years trading</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l">
                        <a:lnSpc>
                          <a:spcPct val="107000"/>
                        </a:lnSpc>
                        <a:spcBef>
                          <a:spcPts val="0"/>
                        </a:spcBef>
                        <a:spcAft>
                          <a:spcPts val="0"/>
                        </a:spcAft>
                      </a:pPr>
                      <a:r>
                        <a:rPr lang="en-GB" sz="1000">
                          <a:effectLst/>
                        </a:rPr>
                        <a:t>£5m - £10m+</a:t>
                      </a:r>
                      <a:endParaRPr lang="en-US" sz="1100">
                        <a:effectLst/>
                      </a:endParaRPr>
                    </a:p>
                    <a:p>
                      <a:pPr marL="0" marR="0" algn="l">
                        <a:lnSpc>
                          <a:spcPct val="107000"/>
                        </a:lnSpc>
                        <a:spcBef>
                          <a:spcPts val="0"/>
                        </a:spcBef>
                        <a:spcAft>
                          <a:spcPts val="0"/>
                        </a:spcAft>
                      </a:pPr>
                      <a:r>
                        <a:rPr lang="en-GB" sz="1000">
                          <a:effectLst/>
                        </a:rPr>
                        <a:t>5-15 years trading</a:t>
                      </a:r>
                      <a:endParaRPr lang="en-US" sz="1100">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638707142"/>
                  </a:ext>
                </a:extLst>
              </a:tr>
              <a:tr h="4298370">
                <a:tc>
                  <a:txBody>
                    <a:bodyPr/>
                    <a:lstStyle/>
                    <a:p>
                      <a:pPr marL="0" marR="0" algn="l">
                        <a:lnSpc>
                          <a:spcPct val="107000"/>
                        </a:lnSpc>
                        <a:spcBef>
                          <a:spcPts val="0"/>
                        </a:spcBef>
                        <a:spcAft>
                          <a:spcPts val="600"/>
                        </a:spcAft>
                      </a:pPr>
                      <a:r>
                        <a:rPr lang="en-GB" sz="1000" dirty="0">
                          <a:effectLst/>
                        </a:rPr>
                        <a:t>Internal funding (3Fs)</a:t>
                      </a:r>
                      <a:endParaRPr lang="en-US" sz="1100" dirty="0">
                        <a:effectLst/>
                      </a:endParaRPr>
                    </a:p>
                    <a:p>
                      <a:pPr marL="0" marR="0" algn="l">
                        <a:lnSpc>
                          <a:spcPct val="107000"/>
                        </a:lnSpc>
                        <a:spcBef>
                          <a:spcPts val="0"/>
                        </a:spcBef>
                        <a:spcAft>
                          <a:spcPts val="600"/>
                        </a:spcAft>
                      </a:pPr>
                      <a:r>
                        <a:rPr lang="en-GB" sz="1000" dirty="0">
                          <a:effectLst/>
                        </a:rPr>
                        <a:t>Credit cards</a:t>
                      </a:r>
                      <a:endParaRPr lang="en-US" sz="1100" dirty="0">
                        <a:effectLst/>
                      </a:endParaRPr>
                    </a:p>
                    <a:p>
                      <a:pPr marL="0" marR="0" algn="l">
                        <a:lnSpc>
                          <a:spcPct val="107000"/>
                        </a:lnSpc>
                        <a:spcBef>
                          <a:spcPts val="0"/>
                        </a:spcBef>
                        <a:spcAft>
                          <a:spcPts val="600"/>
                        </a:spcAft>
                      </a:pPr>
                      <a:r>
                        <a:rPr lang="en-GB" sz="1000" dirty="0">
                          <a:effectLst/>
                        </a:rPr>
                        <a:t>Personal loans</a:t>
                      </a:r>
                    </a:p>
                    <a:p>
                      <a:pPr marL="0" marR="0" algn="l">
                        <a:lnSpc>
                          <a:spcPct val="107000"/>
                        </a:lnSpc>
                        <a:spcBef>
                          <a:spcPts val="0"/>
                        </a:spcBef>
                        <a:spcAft>
                          <a:spcPts val="600"/>
                        </a:spcAft>
                      </a:pPr>
                      <a:r>
                        <a:rPr lang="en-GB" sz="1000" dirty="0">
                          <a:effectLst/>
                        </a:rPr>
                        <a:t>Corporate/private accelerators</a:t>
                      </a:r>
                      <a:endParaRPr lang="en-US" sz="1100" dirty="0">
                        <a:effectLst/>
                      </a:endParaRPr>
                    </a:p>
                    <a:p>
                      <a:pPr marL="0" marR="0" algn="l">
                        <a:lnSpc>
                          <a:spcPct val="107000"/>
                        </a:lnSpc>
                        <a:spcBef>
                          <a:spcPts val="0"/>
                        </a:spcBef>
                        <a:spcAft>
                          <a:spcPts val="600"/>
                        </a:spcAft>
                      </a:pPr>
                      <a:r>
                        <a:rPr lang="en-GB" sz="1000" dirty="0">
                          <a:effectLst/>
                          <a:highlight>
                            <a:srgbClr val="00FF00"/>
                          </a:highlight>
                        </a:rPr>
                        <a:t>‘</a:t>
                      </a:r>
                      <a:r>
                        <a:rPr lang="en-GB" sz="1000" dirty="0">
                          <a:solidFill>
                            <a:srgbClr val="FF0000"/>
                          </a:solidFill>
                          <a:effectLst/>
                          <a:highlight>
                            <a:srgbClr val="00FF00"/>
                          </a:highlight>
                        </a:rPr>
                        <a:t>Proof of concept’ grant funding (e.g. Innovate UK grants)</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Incubator support and funding (</a:t>
                      </a:r>
                      <a:r>
                        <a:rPr lang="en-GB" sz="1000" dirty="0">
                          <a:solidFill>
                            <a:srgbClr val="FF0000"/>
                          </a:solidFill>
                          <a:effectLst/>
                          <a:highlight>
                            <a:srgbClr val="00FF00"/>
                          </a:highlight>
                        </a:rPr>
                        <a:t>e.g. CLT)</a:t>
                      </a:r>
                    </a:p>
                    <a:p>
                      <a:pPr marL="0" marR="0" algn="l">
                        <a:lnSpc>
                          <a:spcPct val="107000"/>
                        </a:lnSpc>
                        <a:spcBef>
                          <a:spcPts val="0"/>
                        </a:spcBef>
                        <a:spcAft>
                          <a:spcPts val="600"/>
                        </a:spcAft>
                      </a:pPr>
                      <a:r>
                        <a:rPr lang="en-GB" sz="1000" dirty="0">
                          <a:solidFill>
                            <a:srgbClr val="FF0000"/>
                          </a:solidFill>
                          <a:effectLst/>
                          <a:highlight>
                            <a:srgbClr val="00FF00"/>
                          </a:highlight>
                        </a:rPr>
                        <a:t>University Funds </a:t>
                      </a:r>
                      <a:r>
                        <a:rPr lang="en-GB" sz="1000" dirty="0" err="1">
                          <a:solidFill>
                            <a:srgbClr val="FF0000"/>
                          </a:solidFill>
                          <a:effectLst/>
                          <a:highlight>
                            <a:srgbClr val="00FF00"/>
                          </a:highlight>
                        </a:rPr>
                        <a:t>eg</a:t>
                      </a:r>
                      <a:r>
                        <a:rPr lang="en-GB" sz="1000" dirty="0">
                          <a:solidFill>
                            <a:srgbClr val="FF0000"/>
                          </a:solidFill>
                          <a:effectLst/>
                          <a:highlight>
                            <a:srgbClr val="00FF00"/>
                          </a:highlight>
                        </a:rPr>
                        <a:t> IKCs (£90m)</a:t>
                      </a:r>
                    </a:p>
                    <a:p>
                      <a:pPr marL="0" marR="0" algn="l">
                        <a:lnSpc>
                          <a:spcPct val="107000"/>
                        </a:lnSpc>
                        <a:spcBef>
                          <a:spcPts val="0"/>
                        </a:spcBef>
                        <a:spcAft>
                          <a:spcPts val="600"/>
                        </a:spcAft>
                      </a:pPr>
                      <a:r>
                        <a:rPr lang="en-GB" sz="1000" dirty="0">
                          <a:solidFill>
                            <a:srgbClr val="FF0000"/>
                          </a:solidFill>
                          <a:effectLst/>
                          <a:highlight>
                            <a:srgbClr val="00FF00"/>
                          </a:highlight>
                        </a:rPr>
                        <a:t>Green Sector Clusters</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SEIS tax breaks</a:t>
                      </a:r>
                      <a:endParaRPr lang="en-US" sz="11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l">
                        <a:lnSpc>
                          <a:spcPct val="107000"/>
                        </a:lnSpc>
                        <a:spcBef>
                          <a:spcPts val="0"/>
                        </a:spcBef>
                        <a:spcAft>
                          <a:spcPts val="600"/>
                        </a:spcAft>
                      </a:pPr>
                      <a:r>
                        <a:rPr lang="en-GB" sz="1000" dirty="0">
                          <a:effectLst/>
                        </a:rPr>
                        <a:t>Internal funding (3Fs, consultancy income)</a:t>
                      </a:r>
                      <a:endParaRPr lang="en-US" sz="1100" dirty="0">
                        <a:effectLst/>
                      </a:endParaRPr>
                    </a:p>
                    <a:p>
                      <a:pPr marL="0" marR="0" algn="l">
                        <a:lnSpc>
                          <a:spcPct val="107000"/>
                        </a:lnSpc>
                        <a:spcBef>
                          <a:spcPts val="0"/>
                        </a:spcBef>
                        <a:spcAft>
                          <a:spcPts val="600"/>
                        </a:spcAft>
                      </a:pPr>
                      <a:r>
                        <a:rPr lang="en-GB" sz="1000" dirty="0">
                          <a:effectLst/>
                        </a:rPr>
                        <a:t>Early stage business angels/HNWIs</a:t>
                      </a:r>
                      <a:endParaRPr lang="en-US" sz="1100" dirty="0">
                        <a:effectLst/>
                      </a:endParaRPr>
                    </a:p>
                    <a:p>
                      <a:pPr marL="0" marR="0" algn="l">
                        <a:lnSpc>
                          <a:spcPct val="107000"/>
                        </a:lnSpc>
                        <a:spcBef>
                          <a:spcPts val="0"/>
                        </a:spcBef>
                        <a:spcAft>
                          <a:spcPts val="600"/>
                        </a:spcAft>
                      </a:pPr>
                      <a:r>
                        <a:rPr lang="en-GB" sz="1000" dirty="0">
                          <a:effectLst/>
                        </a:rPr>
                        <a:t>Business angel syndicates</a:t>
                      </a:r>
                      <a:endParaRPr lang="en-US" sz="1100" dirty="0">
                        <a:effectLst/>
                      </a:endParaRPr>
                    </a:p>
                    <a:p>
                      <a:pPr marL="0" marR="0" algn="l">
                        <a:lnSpc>
                          <a:spcPct val="107000"/>
                        </a:lnSpc>
                        <a:spcBef>
                          <a:spcPts val="0"/>
                        </a:spcBef>
                        <a:spcAft>
                          <a:spcPts val="600"/>
                        </a:spcAft>
                      </a:pPr>
                      <a:r>
                        <a:rPr lang="en-GB" sz="1000" dirty="0">
                          <a:effectLst/>
                        </a:rPr>
                        <a:t>Crowd equity</a:t>
                      </a:r>
                      <a:endParaRPr lang="en-US" sz="1100" dirty="0">
                        <a:effectLst/>
                      </a:endParaRPr>
                    </a:p>
                    <a:p>
                      <a:pPr marL="0" marR="0" algn="l">
                        <a:lnSpc>
                          <a:spcPct val="107000"/>
                        </a:lnSpc>
                        <a:spcBef>
                          <a:spcPts val="0"/>
                        </a:spcBef>
                        <a:spcAft>
                          <a:spcPts val="600"/>
                        </a:spcAft>
                      </a:pPr>
                      <a:r>
                        <a:rPr lang="en-GB" sz="1000" dirty="0">
                          <a:effectLst/>
                        </a:rPr>
                        <a:t>Accelerator finance</a:t>
                      </a:r>
                      <a:endParaRPr lang="en-US" sz="1100" dirty="0">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Start-up Loans</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00FF00"/>
                          </a:highlight>
                        </a:rPr>
                        <a:t>Technology development grants (e.g. Innovate UK) (&lt;10% green)</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00FF00"/>
                          </a:highlight>
                        </a:rPr>
                        <a:t>Innovation Accelerator Programme £75m (IUK)</a:t>
                      </a:r>
                    </a:p>
                    <a:p>
                      <a:pPr marL="0" marR="0" algn="l">
                        <a:lnSpc>
                          <a:spcPct val="107000"/>
                        </a:lnSpc>
                        <a:spcBef>
                          <a:spcPts val="0"/>
                        </a:spcBef>
                        <a:spcAft>
                          <a:spcPts val="600"/>
                        </a:spcAft>
                      </a:pPr>
                      <a:r>
                        <a:rPr lang="en-GB" sz="1000" dirty="0">
                          <a:solidFill>
                            <a:srgbClr val="FF0000"/>
                          </a:solidFill>
                          <a:effectLst/>
                          <a:highlight>
                            <a:srgbClr val="00FF00"/>
                          </a:highlight>
                        </a:rPr>
                        <a:t>BEIS Energy Entrepreneurs Fund grants (£150m) and Clean Growth Fund £40m (2020)</a:t>
                      </a:r>
                    </a:p>
                    <a:p>
                      <a:pPr marL="0" marR="0" algn="l">
                        <a:lnSpc>
                          <a:spcPct val="107000"/>
                        </a:lnSpc>
                        <a:spcBef>
                          <a:spcPts val="0"/>
                        </a:spcBef>
                        <a:spcAft>
                          <a:spcPts val="600"/>
                        </a:spcAft>
                      </a:pPr>
                      <a:r>
                        <a:rPr lang="en-GB" sz="1000" dirty="0">
                          <a:solidFill>
                            <a:srgbClr val="FF0000"/>
                          </a:solidFill>
                          <a:effectLst/>
                          <a:highlight>
                            <a:srgbClr val="00FF00"/>
                          </a:highlight>
                        </a:rPr>
                        <a:t>Low Carbon Innovation Fund £30m</a:t>
                      </a:r>
                    </a:p>
                    <a:p>
                      <a:pPr marL="0" marR="0" algn="l">
                        <a:lnSpc>
                          <a:spcPct val="107000"/>
                        </a:lnSpc>
                        <a:spcBef>
                          <a:spcPts val="0"/>
                        </a:spcBef>
                        <a:spcAft>
                          <a:spcPts val="600"/>
                        </a:spcAft>
                      </a:pPr>
                      <a:r>
                        <a:rPr lang="en-GB" sz="1000" dirty="0">
                          <a:solidFill>
                            <a:srgbClr val="FF0000"/>
                          </a:solidFill>
                          <a:effectLst/>
                          <a:highlight>
                            <a:srgbClr val="00FF00"/>
                          </a:highlight>
                        </a:rPr>
                        <a:t>Green IUK Catapults</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BBB seed VC </a:t>
                      </a:r>
                      <a:r>
                        <a:rPr lang="en-GB" sz="1000" dirty="0" err="1">
                          <a:solidFill>
                            <a:srgbClr val="FF0000"/>
                          </a:solidFill>
                          <a:effectLst/>
                          <a:highlight>
                            <a:srgbClr val="FFFF00"/>
                          </a:highlight>
                        </a:rPr>
                        <a:t>eg</a:t>
                      </a:r>
                      <a:r>
                        <a:rPr lang="en-GB" sz="1000" dirty="0">
                          <a:solidFill>
                            <a:srgbClr val="FF0000"/>
                          </a:solidFill>
                          <a:effectLst/>
                          <a:highlight>
                            <a:srgbClr val="FFFF00"/>
                          </a:highlight>
                        </a:rPr>
                        <a:t> ECFs, ACF, BPC/Catalyst and RIFs (</a:t>
                      </a:r>
                      <a:r>
                        <a:rPr lang="en-GB" sz="1000" dirty="0" err="1">
                          <a:solidFill>
                            <a:srgbClr val="FF0000"/>
                          </a:solidFill>
                          <a:effectLst/>
                          <a:highlight>
                            <a:srgbClr val="FFFF00"/>
                          </a:highlight>
                        </a:rPr>
                        <a:t>eg</a:t>
                      </a:r>
                      <a:r>
                        <a:rPr lang="en-GB" sz="1000" dirty="0">
                          <a:solidFill>
                            <a:srgbClr val="FF0000"/>
                          </a:solidFill>
                          <a:effectLst/>
                          <a:highlight>
                            <a:srgbClr val="FFFF00"/>
                          </a:highlight>
                        </a:rPr>
                        <a:t> NPIF, MEIF) (£4bn+)  </a:t>
                      </a:r>
                    </a:p>
                    <a:p>
                      <a:pPr marL="0" marR="0" algn="l">
                        <a:lnSpc>
                          <a:spcPct val="107000"/>
                        </a:lnSpc>
                        <a:spcBef>
                          <a:spcPts val="0"/>
                        </a:spcBef>
                        <a:spcAft>
                          <a:spcPts val="600"/>
                        </a:spcAft>
                      </a:pPr>
                      <a:r>
                        <a:rPr lang="en-GB" sz="1000" dirty="0">
                          <a:solidFill>
                            <a:srgbClr val="FF0000"/>
                          </a:solidFill>
                          <a:effectLst/>
                          <a:highlight>
                            <a:srgbClr val="FFFF00"/>
                          </a:highlight>
                        </a:rPr>
                        <a:t>S/EIS tax breaks</a:t>
                      </a:r>
                      <a:endParaRPr lang="en-US" sz="11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69665" marB="69665"/>
                </a:tc>
                <a:tc>
                  <a:txBody>
                    <a:bodyPr/>
                    <a:lstStyle/>
                    <a:p>
                      <a:pPr marL="0" marR="0" algn="l">
                        <a:lnSpc>
                          <a:spcPct val="107000"/>
                        </a:lnSpc>
                        <a:spcBef>
                          <a:spcPts val="0"/>
                        </a:spcBef>
                        <a:spcAft>
                          <a:spcPts val="600"/>
                        </a:spcAft>
                      </a:pPr>
                      <a:r>
                        <a:rPr lang="en-GB" sz="1000" dirty="0">
                          <a:effectLst/>
                        </a:rPr>
                        <a:t>Re-invested profits</a:t>
                      </a:r>
                      <a:endParaRPr lang="en-US" sz="1100" dirty="0">
                        <a:effectLst/>
                      </a:endParaRPr>
                    </a:p>
                    <a:p>
                      <a:pPr marL="0" marR="0" algn="l">
                        <a:lnSpc>
                          <a:spcPct val="107000"/>
                        </a:lnSpc>
                        <a:spcBef>
                          <a:spcPts val="0"/>
                        </a:spcBef>
                        <a:spcAft>
                          <a:spcPts val="600"/>
                        </a:spcAft>
                      </a:pPr>
                      <a:r>
                        <a:rPr lang="en-GB" sz="1000" dirty="0">
                          <a:effectLst/>
                        </a:rPr>
                        <a:t>Joint ventures and licensing</a:t>
                      </a:r>
                      <a:endParaRPr lang="en-US" sz="1100" dirty="0">
                        <a:effectLst/>
                      </a:endParaRPr>
                    </a:p>
                    <a:p>
                      <a:pPr marL="0" marR="0" algn="l">
                        <a:lnSpc>
                          <a:spcPct val="107000"/>
                        </a:lnSpc>
                        <a:spcBef>
                          <a:spcPts val="0"/>
                        </a:spcBef>
                        <a:spcAft>
                          <a:spcPts val="600"/>
                        </a:spcAft>
                      </a:pPr>
                      <a:r>
                        <a:rPr lang="en-GB" sz="1000" dirty="0">
                          <a:effectLst/>
                        </a:rPr>
                        <a:t>Bank credit (</a:t>
                      </a:r>
                      <a:r>
                        <a:rPr lang="en-GB" sz="1000" dirty="0">
                          <a:solidFill>
                            <a:srgbClr val="FF0000"/>
                          </a:solidFill>
                          <a:effectLst/>
                          <a:highlight>
                            <a:srgbClr val="FFFF00"/>
                          </a:highlight>
                        </a:rPr>
                        <a:t>Loan guarantees)</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Public</a:t>
                      </a:r>
                      <a:r>
                        <a:rPr lang="en-GB" sz="1000" dirty="0">
                          <a:effectLst/>
                        </a:rPr>
                        <a:t> and private </a:t>
                      </a:r>
                      <a:r>
                        <a:rPr lang="en-GB" sz="1000" dirty="0">
                          <a:solidFill>
                            <a:srgbClr val="FF0000"/>
                          </a:solidFill>
                          <a:effectLst/>
                          <a:highlight>
                            <a:srgbClr val="FFFF00"/>
                          </a:highlight>
                        </a:rPr>
                        <a:t>VC</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Peer-to-peer lending</a:t>
                      </a:r>
                    </a:p>
                    <a:p>
                      <a:pPr marL="0" marR="0" algn="l">
                        <a:lnSpc>
                          <a:spcPct val="107000"/>
                        </a:lnSpc>
                        <a:spcBef>
                          <a:spcPts val="0"/>
                        </a:spcBef>
                        <a:spcAft>
                          <a:spcPts val="600"/>
                        </a:spcAft>
                      </a:pPr>
                      <a:r>
                        <a:rPr lang="en-GB" sz="1000" dirty="0">
                          <a:solidFill>
                            <a:srgbClr val="FF0000"/>
                          </a:solidFill>
                          <a:effectLst/>
                          <a:highlight>
                            <a:srgbClr val="FFFF00"/>
                          </a:highlight>
                        </a:rPr>
                        <a:t>British Patient Capital Fund</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00FF00"/>
                          </a:highlight>
                        </a:rPr>
                        <a:t>Technology development grants (&lt;10% had green aims)</a:t>
                      </a:r>
                    </a:p>
                    <a:p>
                      <a:pPr marL="0" marR="0" algn="l">
                        <a:lnSpc>
                          <a:spcPct val="107000"/>
                        </a:lnSpc>
                        <a:spcBef>
                          <a:spcPts val="0"/>
                        </a:spcBef>
                        <a:spcAft>
                          <a:spcPts val="600"/>
                        </a:spcAft>
                      </a:pPr>
                      <a:r>
                        <a:rPr lang="en-GB" sz="1000" dirty="0">
                          <a:solidFill>
                            <a:srgbClr val="FF0000"/>
                          </a:solidFill>
                          <a:effectLst/>
                          <a:highlight>
                            <a:srgbClr val="00FF00"/>
                          </a:highlight>
                        </a:rPr>
                        <a:t>BBB UKIIF (2009-2024 £159m, not continued?)</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Innovation Loans (IUK)</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EIS/VCTs</a:t>
                      </a:r>
                      <a:endParaRPr lang="en-US" sz="11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tc>
                  <a:txBody>
                    <a:bodyPr/>
                    <a:lstStyle/>
                    <a:p>
                      <a:pPr marL="0" marR="0" algn="l">
                        <a:lnSpc>
                          <a:spcPct val="107000"/>
                        </a:lnSpc>
                        <a:spcBef>
                          <a:spcPts val="0"/>
                        </a:spcBef>
                        <a:spcAft>
                          <a:spcPts val="600"/>
                        </a:spcAft>
                      </a:pPr>
                      <a:r>
                        <a:rPr lang="en-GB" sz="1000" dirty="0">
                          <a:effectLst/>
                        </a:rPr>
                        <a:t>Re-invested profits</a:t>
                      </a:r>
                      <a:endParaRPr lang="en-US" sz="1100" dirty="0">
                        <a:effectLst/>
                      </a:endParaRPr>
                    </a:p>
                    <a:p>
                      <a:pPr marL="0" marR="0" algn="l">
                        <a:lnSpc>
                          <a:spcPct val="107000"/>
                        </a:lnSpc>
                        <a:spcBef>
                          <a:spcPts val="0"/>
                        </a:spcBef>
                        <a:spcAft>
                          <a:spcPts val="600"/>
                        </a:spcAft>
                      </a:pPr>
                      <a:r>
                        <a:rPr lang="en-GB" sz="1000" dirty="0">
                          <a:effectLst/>
                        </a:rPr>
                        <a:t>Bank credit</a:t>
                      </a:r>
                      <a:endParaRPr lang="en-US" sz="1100" dirty="0">
                        <a:effectLst/>
                      </a:endParaRPr>
                    </a:p>
                    <a:p>
                      <a:pPr marL="0" marR="0" algn="l">
                        <a:lnSpc>
                          <a:spcPct val="107000"/>
                        </a:lnSpc>
                        <a:spcBef>
                          <a:spcPts val="0"/>
                        </a:spcBef>
                        <a:spcAft>
                          <a:spcPts val="600"/>
                        </a:spcAft>
                      </a:pPr>
                      <a:r>
                        <a:rPr lang="en-GB" sz="1000" dirty="0">
                          <a:effectLst/>
                        </a:rPr>
                        <a:t>Venture capital</a:t>
                      </a:r>
                      <a:endParaRPr lang="en-US" sz="1100" dirty="0">
                        <a:effectLst/>
                      </a:endParaRPr>
                    </a:p>
                    <a:p>
                      <a:pPr marL="0" marR="0" algn="l">
                        <a:lnSpc>
                          <a:spcPct val="107000"/>
                        </a:lnSpc>
                        <a:spcBef>
                          <a:spcPts val="0"/>
                        </a:spcBef>
                        <a:spcAft>
                          <a:spcPts val="600"/>
                        </a:spcAft>
                      </a:pPr>
                      <a:r>
                        <a:rPr lang="en-GB" sz="1000" dirty="0">
                          <a:effectLst/>
                        </a:rPr>
                        <a:t>Potential exit, trade sale, MBO/MBI, Initial Public Offering (IPO) </a:t>
                      </a:r>
                      <a:endParaRPr lang="en-US" sz="1100" dirty="0">
                        <a:effectLst/>
                      </a:endParaRPr>
                    </a:p>
                    <a:p>
                      <a:pPr marL="0" marR="0" algn="l">
                        <a:lnSpc>
                          <a:spcPct val="107000"/>
                        </a:lnSpc>
                        <a:spcBef>
                          <a:spcPts val="0"/>
                        </a:spcBef>
                        <a:spcAft>
                          <a:spcPts val="600"/>
                        </a:spcAft>
                      </a:pPr>
                      <a:r>
                        <a:rPr lang="en-GB" sz="1000" dirty="0">
                          <a:effectLst/>
                        </a:rPr>
                        <a:t>Corporate/institutional finance (private equity)</a:t>
                      </a:r>
                      <a:endParaRPr lang="en-US" sz="1100" dirty="0">
                        <a:effectLst/>
                      </a:endParaRPr>
                    </a:p>
                    <a:p>
                      <a:pPr marL="0" marR="0" algn="l">
                        <a:lnSpc>
                          <a:spcPct val="107000"/>
                        </a:lnSpc>
                        <a:spcBef>
                          <a:spcPts val="0"/>
                        </a:spcBef>
                        <a:spcAft>
                          <a:spcPts val="600"/>
                        </a:spcAft>
                      </a:pPr>
                      <a:r>
                        <a:rPr lang="en-GB" sz="1000" dirty="0">
                          <a:effectLst/>
                        </a:rPr>
                        <a:t>Business Growth Fund (BGF)</a:t>
                      </a:r>
                      <a:endParaRPr lang="en-US" sz="1100" dirty="0">
                        <a:effectLst/>
                      </a:endParaRPr>
                    </a:p>
                    <a:p>
                      <a:pPr marL="0" marR="0" algn="l">
                        <a:lnSpc>
                          <a:spcPct val="107000"/>
                        </a:lnSpc>
                        <a:spcBef>
                          <a:spcPts val="0"/>
                        </a:spcBef>
                        <a:spcAft>
                          <a:spcPts val="600"/>
                        </a:spcAft>
                      </a:pPr>
                      <a:r>
                        <a:rPr lang="en-GB" sz="1000" dirty="0">
                          <a:solidFill>
                            <a:srgbClr val="FF0000"/>
                          </a:solidFill>
                          <a:effectLst/>
                          <a:highlight>
                            <a:srgbClr val="FFFF00"/>
                          </a:highlight>
                        </a:rPr>
                        <a:t>Business Finance Partnership (BFP) funds</a:t>
                      </a:r>
                      <a:endParaRPr lang="en-US" sz="1100" dirty="0">
                        <a:solidFill>
                          <a:srgbClr val="FF0000"/>
                        </a:solidFill>
                        <a:effectLst/>
                      </a:endParaRPr>
                    </a:p>
                    <a:p>
                      <a:pPr marL="0" marR="0" algn="l">
                        <a:lnSpc>
                          <a:spcPct val="107000"/>
                        </a:lnSpc>
                        <a:spcBef>
                          <a:spcPts val="0"/>
                        </a:spcBef>
                        <a:spcAft>
                          <a:spcPts val="600"/>
                        </a:spcAft>
                      </a:pPr>
                      <a:r>
                        <a:rPr lang="en-GB" sz="1000" dirty="0">
                          <a:solidFill>
                            <a:srgbClr val="FF0000"/>
                          </a:solidFill>
                          <a:effectLst/>
                          <a:highlight>
                            <a:srgbClr val="00FF00"/>
                          </a:highlight>
                        </a:rPr>
                        <a:t>Green Finance Institute – Green Bonds – former Green Investment Bank (GIB – privatised 2017)</a:t>
                      </a:r>
                      <a:endParaRPr lang="en-US" sz="11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406992120"/>
                  </a:ext>
                </a:extLst>
              </a:tr>
            </a:tbl>
          </a:graphicData>
        </a:graphic>
      </p:graphicFrame>
      <p:sp>
        <p:nvSpPr>
          <p:cNvPr id="4" name="Title 1">
            <a:extLst>
              <a:ext uri="{FF2B5EF4-FFF2-40B4-BE49-F238E27FC236}">
                <a16:creationId xmlns:a16="http://schemas.microsoft.com/office/drawing/2014/main" id="{BEBE8494-ED1F-4F47-9F43-10E16BA8D51D}"/>
              </a:ext>
            </a:extLst>
          </p:cNvPr>
          <p:cNvSpPr txBox="1">
            <a:spLocks/>
          </p:cNvSpPr>
          <p:nvPr/>
        </p:nvSpPr>
        <p:spPr bwMode="auto">
          <a:xfrm>
            <a:off x="495797" y="692696"/>
            <a:ext cx="8229600" cy="7559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285750" indent="-285750" algn="l" eaLnBrk="1" hangingPunct="1">
              <a:buFont typeface="Arial" panose="020B0604020202020204" pitchFamily="34" charset="0"/>
              <a:buChar char="•"/>
            </a:pPr>
            <a:r>
              <a:rPr lang="en-GB" sz="1600" dirty="0">
                <a:latin typeface="Myriad Pro"/>
                <a:cs typeface="Arial" charset="0"/>
              </a:rPr>
              <a:t>Proliferation of </a:t>
            </a:r>
            <a:r>
              <a:rPr lang="en-GB" sz="1600" dirty="0">
                <a:solidFill>
                  <a:srgbClr val="FF0000"/>
                </a:solidFill>
                <a:latin typeface="Myriad Pro"/>
                <a:cs typeface="Arial" charset="0"/>
              </a:rPr>
              <a:t>Government funding </a:t>
            </a:r>
            <a:r>
              <a:rPr lang="en-GB" sz="1600" dirty="0">
                <a:latin typeface="Myriad Pro"/>
                <a:cs typeface="Arial" charset="0"/>
              </a:rPr>
              <a:t>- complex finance map – no clear route map or overriding earlier-stage Cleantech – low carbon/environmental objectives - cohesion</a:t>
            </a:r>
          </a:p>
          <a:p>
            <a:pPr marL="285750" indent="-285750" algn="l" eaLnBrk="1" hangingPunct="1">
              <a:buFont typeface="Arial" panose="020B0604020202020204" pitchFamily="34" charset="0"/>
              <a:buChar char="•"/>
            </a:pPr>
            <a:r>
              <a:rPr lang="en-GB" sz="1600" dirty="0">
                <a:latin typeface="Myriad Pro"/>
                <a:cs typeface="Arial" charset="0"/>
              </a:rPr>
              <a:t>Increasing levels of </a:t>
            </a:r>
            <a:r>
              <a:rPr lang="en-GB" sz="1600" dirty="0">
                <a:solidFill>
                  <a:srgbClr val="00B050"/>
                </a:solidFill>
                <a:latin typeface="Myriad Pro"/>
                <a:cs typeface="Arial" charset="0"/>
              </a:rPr>
              <a:t>Govt Green finance </a:t>
            </a:r>
            <a:r>
              <a:rPr lang="en-GB" sz="1600" dirty="0">
                <a:latin typeface="Myriad Pro"/>
                <a:cs typeface="Arial" charset="0"/>
              </a:rPr>
              <a:t>- a small faction of £10bn+ to SME innovation) </a:t>
            </a:r>
            <a:br>
              <a:rPr lang="en-GB" sz="1600" b="1" dirty="0">
                <a:latin typeface="Calibri Light" panose="020F0302020204030204" pitchFamily="34" charset="0"/>
                <a:cs typeface="Calibri Light" panose="020F0302020204030204" pitchFamily="34" charset="0"/>
              </a:rPr>
            </a:br>
            <a:endParaRPr lang="en-GB" sz="1600" b="1" dirty="0">
              <a:latin typeface="Calibri Light" panose="020F0302020204030204" pitchFamily="34" charset="0"/>
              <a:cs typeface="Calibri Light" panose="020F03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68313" y="404813"/>
            <a:ext cx="8229600" cy="623887"/>
          </a:xfrm>
        </p:spPr>
        <p:txBody>
          <a:bodyPr anchor="t"/>
          <a:lstStyle/>
          <a:p>
            <a:pPr eaLnBrk="1" hangingPunct="1"/>
            <a:r>
              <a:rPr lang="en-GB" sz="3200" dirty="0">
                <a:latin typeface="Myriad Pro"/>
                <a:cs typeface="Arial" charset="0"/>
              </a:rPr>
              <a:t> Successful Case: Anesco</a:t>
            </a:r>
          </a:p>
        </p:txBody>
      </p:sp>
      <p:sp>
        <p:nvSpPr>
          <p:cNvPr id="27651" name="Content Placeholder 2"/>
          <p:cNvSpPr>
            <a:spLocks noGrp="1"/>
          </p:cNvSpPr>
          <p:nvPr>
            <p:ph idx="4294967295"/>
          </p:nvPr>
        </p:nvSpPr>
        <p:spPr>
          <a:xfrm>
            <a:off x="223237" y="927463"/>
            <a:ext cx="5672466" cy="5596175"/>
          </a:xfrm>
        </p:spPr>
        <p:txBody>
          <a:bodyPr>
            <a:normAutofit fontScale="92500"/>
          </a:bodyPr>
          <a:lstStyle/>
          <a:p>
            <a:pPr marL="0" indent="0">
              <a:buNone/>
            </a:pPr>
            <a:r>
              <a:rPr lang="en-GB" sz="2100" dirty="0">
                <a:solidFill>
                  <a:srgbClr val="416EA5"/>
                </a:solidFill>
                <a:latin typeface="Myriad Pro"/>
                <a:cs typeface="Arial" charset="0"/>
              </a:rPr>
              <a:t>“</a:t>
            </a:r>
            <a:r>
              <a:rPr lang="en-GB" sz="2100" i="1" dirty="0">
                <a:solidFill>
                  <a:srgbClr val="416EA5"/>
                </a:solidFill>
                <a:latin typeface="Myriad Pro"/>
                <a:cs typeface="Arial" charset="0"/>
              </a:rPr>
              <a:t>As the UK market leader in energy storage, we command the industry’s most accurate revenue modelling tool. Current market leader with 150MW battery storage. Constructed over 100 solar farms, and monitor over 21,500 sites, generating 550MW</a:t>
            </a:r>
            <a:r>
              <a:rPr lang="en-GB" sz="2100" dirty="0">
                <a:solidFill>
                  <a:srgbClr val="416EA5"/>
                </a:solidFill>
                <a:latin typeface="Myriad Pro"/>
                <a:cs typeface="Arial" charset="0"/>
              </a:rPr>
              <a:t>” </a:t>
            </a:r>
          </a:p>
          <a:p>
            <a:pPr>
              <a:buFont typeface="Arial"/>
              <a:buChar char="•"/>
            </a:pPr>
            <a:r>
              <a:rPr lang="en-GB" sz="2000" dirty="0">
                <a:solidFill>
                  <a:srgbClr val="416EA5"/>
                </a:solidFill>
                <a:latin typeface="Myriad Pro"/>
                <a:cs typeface="Arial" charset="0"/>
              </a:rPr>
              <a:t>Renewable energy control systems and batteries</a:t>
            </a:r>
          </a:p>
          <a:p>
            <a:pPr eaLnBrk="1" hangingPunct="1">
              <a:buFont typeface="Arial"/>
              <a:buChar char="•"/>
            </a:pPr>
            <a:r>
              <a:rPr lang="en-GB" sz="2000" dirty="0">
                <a:solidFill>
                  <a:srgbClr val="416EA5"/>
                </a:solidFill>
                <a:latin typeface="Myriad Pro"/>
                <a:cs typeface="Arial" charset="0"/>
              </a:rPr>
              <a:t>£3m UKIIF and £3m corporate VC – struggled to get any bank finance early on – quickly received (&lt;3 months).</a:t>
            </a:r>
          </a:p>
          <a:p>
            <a:pPr eaLnBrk="1" hangingPunct="1">
              <a:buFont typeface="Arial"/>
              <a:buChar char="•"/>
            </a:pPr>
            <a:r>
              <a:rPr lang="en-GB" sz="2000" dirty="0">
                <a:solidFill>
                  <a:srgbClr val="416EA5"/>
                </a:solidFill>
                <a:latin typeface="Myriad Pro"/>
                <a:cs typeface="Arial" charset="0"/>
              </a:rPr>
              <a:t>The company subsequently successfully brought in further substantial corporate equity finance to fund further R&amp;D</a:t>
            </a:r>
          </a:p>
          <a:p>
            <a:pPr eaLnBrk="1" hangingPunct="1">
              <a:buFont typeface="Arial"/>
              <a:buChar char="•"/>
            </a:pPr>
            <a:r>
              <a:rPr lang="en-GB" sz="2000" dirty="0">
                <a:solidFill>
                  <a:srgbClr val="416EA5"/>
                </a:solidFill>
                <a:latin typeface="Myriad Pro"/>
                <a:cs typeface="Arial" charset="0"/>
              </a:rPr>
              <a:t>Growth from 12 employees and zero sales in 2010 to 200+ employees and £200m+ sales turnover by end of decade</a:t>
            </a:r>
          </a:p>
          <a:p>
            <a:pPr eaLnBrk="1" hangingPunct="1">
              <a:buFont typeface="Arial"/>
              <a:buChar char="•"/>
            </a:pPr>
            <a:r>
              <a:rPr lang="en-GB" sz="2000" dirty="0">
                <a:solidFill>
                  <a:srgbClr val="416EA5"/>
                </a:solidFill>
                <a:latin typeface="Myriad Pro"/>
                <a:cs typeface="Arial" charset="0"/>
              </a:rPr>
              <a:t>Spin-out battery company commercialising 2022</a:t>
            </a: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Char char="•"/>
            </a:pPr>
            <a:endParaRPr lang="en-GB" sz="2000" dirty="0">
              <a:solidFill>
                <a:srgbClr val="416EA5"/>
              </a:solidFill>
              <a:latin typeface="Myriad Pro"/>
              <a:cs typeface="Arial" charset="0"/>
            </a:endParaRPr>
          </a:p>
          <a:p>
            <a:pPr marL="660400" indent="-660400" eaLnBrk="1" hangingPunct="1">
              <a:buFontTx/>
              <a:buNone/>
            </a:pPr>
            <a:endParaRPr lang="en-GB" sz="2000" dirty="0">
              <a:solidFill>
                <a:srgbClr val="416EA5"/>
              </a:solidFill>
              <a:latin typeface="Myriad Pro"/>
              <a:cs typeface="Arial" charset="0"/>
            </a:endParaRPr>
          </a:p>
          <a:p>
            <a:pPr marL="660400" indent="-660400" eaLnBrk="1" hangingPunct="1">
              <a:buFontTx/>
              <a:buNone/>
            </a:pPr>
            <a:endParaRPr lang="en-GB" sz="2000" b="1" dirty="0">
              <a:solidFill>
                <a:srgbClr val="416EA5"/>
              </a:solidFill>
              <a:latin typeface="Myriad Pro"/>
              <a:cs typeface="Arial" charset="0"/>
            </a:endParaRPr>
          </a:p>
          <a:p>
            <a:pPr marL="660400" indent="-660400" eaLnBrk="1" hangingPunct="1">
              <a:buFontTx/>
              <a:buChar char="•"/>
            </a:pPr>
            <a:endParaRPr lang="en-GB" sz="2000" b="1" dirty="0">
              <a:solidFill>
                <a:srgbClr val="416EA5"/>
              </a:solidFill>
              <a:latin typeface="Myriad Pro"/>
              <a:cs typeface="Arial" charset="0"/>
            </a:endParaRPr>
          </a:p>
          <a:p>
            <a:pPr marL="660400" indent="-660400" eaLnBrk="1" hangingPunct="1"/>
            <a:endParaRPr lang="en-GB" sz="2000" dirty="0">
              <a:solidFill>
                <a:srgbClr val="416EA5"/>
              </a:solidFill>
              <a:latin typeface="Myriad Pro"/>
              <a:cs typeface="Arial" charset="0"/>
            </a:endParaRPr>
          </a:p>
        </p:txBody>
      </p:sp>
      <p:pic>
        <p:nvPicPr>
          <p:cNvPr id="2" name="Picture 1"/>
          <p:cNvPicPr>
            <a:picLocks noChangeAspect="1"/>
          </p:cNvPicPr>
          <p:nvPr/>
        </p:nvPicPr>
        <p:blipFill>
          <a:blip r:embed="rId3"/>
          <a:stretch>
            <a:fillRect/>
          </a:stretch>
        </p:blipFill>
        <p:spPr>
          <a:xfrm>
            <a:off x="5895703" y="1028700"/>
            <a:ext cx="3047286" cy="3768452"/>
          </a:xfrm>
          <a:prstGeom prst="rect">
            <a:avLst/>
          </a:prstGeom>
        </p:spPr>
      </p:pic>
    </p:spTree>
    <p:extLst>
      <p:ext uri="{BB962C8B-B14F-4D97-AF65-F5344CB8AC3E}">
        <p14:creationId xmlns:p14="http://schemas.microsoft.com/office/powerpoint/2010/main" val="272959632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14941</TotalTime>
  <Words>4200</Words>
  <Application>Microsoft Office PowerPoint</Application>
  <PresentationFormat>Affichage à l'écran (4:3)</PresentationFormat>
  <Paragraphs>525</Paragraphs>
  <Slides>21</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21</vt:i4>
      </vt:variant>
    </vt:vector>
  </HeadingPairs>
  <TitlesOfParts>
    <vt:vector size="31" baseType="lpstr">
      <vt:lpstr>Arial</vt:lpstr>
      <vt:lpstr>Arial Black</vt:lpstr>
      <vt:lpstr>Calibri</vt:lpstr>
      <vt:lpstr>Calibri Light</vt:lpstr>
      <vt:lpstr>Myriad Pro</vt:lpstr>
      <vt:lpstr>Symbol</vt:lpstr>
      <vt:lpstr>Times New Roman</vt:lpstr>
      <vt:lpstr>Verdana</vt:lpstr>
      <vt:lpstr>Wingdings</vt:lpstr>
      <vt:lpstr>Office Theme</vt:lpstr>
      <vt:lpstr>Seeding Green Innovation: Lessons for SME Finance Policy and Practice from the UK Experience  </vt:lpstr>
      <vt:lpstr>Présentation PowerPoint</vt:lpstr>
      <vt:lpstr>Présentation PowerPoint</vt:lpstr>
      <vt:lpstr>Greenfin - Key Achievements</vt:lpstr>
      <vt:lpstr>Seeding UK Green Innovation Finance - Introduction</vt:lpstr>
      <vt:lpstr>Methodology</vt:lpstr>
      <vt:lpstr>Exposing UK Cleantech Finance Problems</vt:lpstr>
      <vt:lpstr> Emerging UK Green Finance Escalator </vt:lpstr>
      <vt:lpstr> Successful Case: Anesco</vt:lpstr>
      <vt:lpstr>Less Successful Case:  Keld Energy</vt:lpstr>
      <vt:lpstr>Emerging Findings</vt:lpstr>
      <vt:lpstr>Findings – Emerging Policy Mix Themes</vt:lpstr>
      <vt:lpstr>Findings – Consistency</vt:lpstr>
      <vt:lpstr>Findings – Credibility</vt:lpstr>
      <vt:lpstr>Findings – Comprehensiveness</vt:lpstr>
      <vt:lpstr>Findings – Coherence</vt:lpstr>
      <vt:lpstr>Conclusions (1)</vt:lpstr>
      <vt:lpstr>Conclusions (2)</vt:lpstr>
      <vt:lpstr>Some Further Questions:</vt:lpstr>
      <vt:lpstr>Présentation PowerPoint</vt:lpstr>
      <vt:lpstr>Thank you for attending. </vt:lpstr>
    </vt:vector>
  </TitlesOfParts>
  <Company>Middlesex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Labour Market Conditions in Barnet  Professor Stephen Syrett  Head of Centre for Enterprise and Economic Development Research (CEEDR),  Middlesex University</dc:title>
  <dc:creator>Middlesex University</dc:creator>
  <cp:lastModifiedBy>Catherine Deffains-Crapsky</cp:lastModifiedBy>
  <cp:revision>625</cp:revision>
  <dcterms:created xsi:type="dcterms:W3CDTF">2012-10-23T08:44:10Z</dcterms:created>
  <dcterms:modified xsi:type="dcterms:W3CDTF">2022-09-05T08:28:15Z</dcterms:modified>
</cp:coreProperties>
</file>